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05" r:id="rId1"/>
  </p:sldMasterIdLst>
  <p:notesMasterIdLst>
    <p:notesMasterId r:id="rId124"/>
  </p:notesMasterIdLst>
  <p:sldIdLst>
    <p:sldId id="423" r:id="rId2"/>
    <p:sldId id="424" r:id="rId3"/>
    <p:sldId id="276" r:id="rId4"/>
    <p:sldId id="413" r:id="rId5"/>
    <p:sldId id="277" r:id="rId6"/>
    <p:sldId id="278" r:id="rId7"/>
    <p:sldId id="279" r:id="rId8"/>
    <p:sldId id="390" r:id="rId9"/>
    <p:sldId id="405" r:id="rId10"/>
    <p:sldId id="406" r:id="rId11"/>
    <p:sldId id="407" r:id="rId12"/>
    <p:sldId id="404" r:id="rId13"/>
    <p:sldId id="414" r:id="rId14"/>
    <p:sldId id="282" r:id="rId15"/>
    <p:sldId id="415" r:id="rId16"/>
    <p:sldId id="416" r:id="rId17"/>
    <p:sldId id="285" r:id="rId18"/>
    <p:sldId id="386" r:id="rId19"/>
    <p:sldId id="392" r:id="rId20"/>
    <p:sldId id="286" r:id="rId21"/>
    <p:sldId id="287" r:id="rId22"/>
    <p:sldId id="288" r:id="rId23"/>
    <p:sldId id="393" r:id="rId24"/>
    <p:sldId id="394" r:id="rId25"/>
    <p:sldId id="290" r:id="rId26"/>
    <p:sldId id="292" r:id="rId27"/>
    <p:sldId id="293" r:id="rId28"/>
    <p:sldId id="294" r:id="rId29"/>
    <p:sldId id="295" r:id="rId30"/>
    <p:sldId id="296" r:id="rId31"/>
    <p:sldId id="297" r:id="rId32"/>
    <p:sldId id="298" r:id="rId33"/>
    <p:sldId id="299" r:id="rId34"/>
    <p:sldId id="300" r:id="rId35"/>
    <p:sldId id="395" r:id="rId36"/>
    <p:sldId id="301" r:id="rId37"/>
    <p:sldId id="396" r:id="rId38"/>
    <p:sldId id="302" r:id="rId39"/>
    <p:sldId id="398" r:id="rId40"/>
    <p:sldId id="304" r:id="rId41"/>
    <p:sldId id="305" r:id="rId42"/>
    <p:sldId id="306" r:id="rId43"/>
    <p:sldId id="399" r:id="rId44"/>
    <p:sldId id="400" r:id="rId45"/>
    <p:sldId id="311" r:id="rId46"/>
    <p:sldId id="312" r:id="rId47"/>
    <p:sldId id="418" r:id="rId48"/>
    <p:sldId id="417" r:id="rId49"/>
    <p:sldId id="313" r:id="rId50"/>
    <p:sldId id="401"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402" r:id="rId66"/>
    <p:sldId id="330" r:id="rId67"/>
    <p:sldId id="331" r:id="rId68"/>
    <p:sldId id="332" r:id="rId69"/>
    <p:sldId id="333" r:id="rId70"/>
    <p:sldId id="334" r:id="rId71"/>
    <p:sldId id="335" r:id="rId72"/>
    <p:sldId id="336" r:id="rId73"/>
    <p:sldId id="337" r:id="rId74"/>
    <p:sldId id="338" r:id="rId75"/>
    <p:sldId id="419" r:id="rId76"/>
    <p:sldId id="409" r:id="rId77"/>
    <p:sldId id="342" r:id="rId78"/>
    <p:sldId id="343" r:id="rId79"/>
    <p:sldId id="345" r:id="rId80"/>
    <p:sldId id="346" r:id="rId81"/>
    <p:sldId id="420" r:id="rId82"/>
    <p:sldId id="347" r:id="rId83"/>
    <p:sldId id="348" r:id="rId84"/>
    <p:sldId id="349" r:id="rId85"/>
    <p:sldId id="350" r:id="rId86"/>
    <p:sldId id="351" r:id="rId87"/>
    <p:sldId id="352" r:id="rId88"/>
    <p:sldId id="353" r:id="rId89"/>
    <p:sldId id="354" r:id="rId90"/>
    <p:sldId id="355" r:id="rId91"/>
    <p:sldId id="356" r:id="rId92"/>
    <p:sldId id="411" r:id="rId93"/>
    <p:sldId id="412" r:id="rId94"/>
    <p:sldId id="358" r:id="rId95"/>
    <p:sldId id="359" r:id="rId96"/>
    <p:sldId id="360" r:id="rId97"/>
    <p:sldId id="361" r:id="rId98"/>
    <p:sldId id="362" r:id="rId99"/>
    <p:sldId id="363" r:id="rId100"/>
    <p:sldId id="364" r:id="rId101"/>
    <p:sldId id="422" r:id="rId102"/>
    <p:sldId id="365" r:id="rId103"/>
    <p:sldId id="366" r:id="rId104"/>
    <p:sldId id="367" r:id="rId105"/>
    <p:sldId id="368" r:id="rId106"/>
    <p:sldId id="369" r:id="rId107"/>
    <p:sldId id="370" r:id="rId108"/>
    <p:sldId id="371" r:id="rId109"/>
    <p:sldId id="372" r:id="rId110"/>
    <p:sldId id="388" r:id="rId111"/>
    <p:sldId id="373" r:id="rId112"/>
    <p:sldId id="374" r:id="rId113"/>
    <p:sldId id="375" r:id="rId114"/>
    <p:sldId id="376" r:id="rId115"/>
    <p:sldId id="379" r:id="rId116"/>
    <p:sldId id="378" r:id="rId117"/>
    <p:sldId id="384" r:id="rId118"/>
    <p:sldId id="380" r:id="rId119"/>
    <p:sldId id="403" r:id="rId120"/>
    <p:sldId id="383" r:id="rId121"/>
    <p:sldId id="389" r:id="rId122"/>
    <p:sldId id="382" r:id="rId1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B22"/>
    <a:srgbClr val="CAE8A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1474" y="-8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14ADF7-F643-44EA-AE32-15EC2597EA90}" type="datetimeFigureOut">
              <a:rPr lang="zh-CN" altLang="en-US" smtClean="0"/>
              <a:pPr/>
              <a:t>2019/10/28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26893-F151-4B2F-A0B0-B12A6493071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E526893-F151-4B2F-A0B0-B12A6493071B}" type="slidenum">
              <a:rPr lang="zh-CN" altLang="en-US" smtClean="0"/>
              <a:pPr/>
              <a:t>110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2019/10/28</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B0A858B9-55B5-4B2B-BA51-DBFE6DACC59F}" type="slidenum">
              <a:rPr lang="zh-CN" altLang="en-US"/>
              <a:pPr/>
              <a:t>‹#›</a:t>
            </a:fld>
            <a:endParaRPr lang="en-US" altLang="zh-CN"/>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endParaRPr lang="zh-CN" altLang="en-US"/>
          </a:p>
        </p:txBody>
      </p:sp>
      <p:sp>
        <p:nvSpPr>
          <p:cNvPr id="4" name="日期占位符 3"/>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3638"/>
            <a:ext cx="2133600" cy="457200"/>
          </a:xfrm>
        </p:spPr>
        <p:txBody>
          <a:bodyPr/>
          <a:lstStyle>
            <a:lvl1pPr>
              <a:defRPr/>
            </a:lvl1pPr>
          </a:lstStyle>
          <a:p>
            <a:fld id="{1BC29C0F-78B0-40D8-AD69-597E401D09E3}" type="slidenum">
              <a:rPr lang="zh-CN" altLang="en-US"/>
              <a:pPr/>
              <a:t>‹#›</a:t>
            </a:fld>
            <a:endParaRPr lang="en-US" altLang="zh-CN"/>
          </a:p>
        </p:txBody>
      </p:sp>
    </p:spTree>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3638"/>
            <a:ext cx="2133600" cy="457200"/>
          </a:xfrm>
        </p:spPr>
        <p:txBody>
          <a:bodyPr/>
          <a:lstStyle>
            <a:lvl1pPr>
              <a:defRPr/>
            </a:lvl1pPr>
          </a:lstStyle>
          <a:p>
            <a:fld id="{2008C199-D8C7-4FAF-91E6-9C1907802148}" type="slidenum">
              <a:rPr lang="zh-CN" altLang="en-US"/>
              <a:pPr/>
              <a:t>‹#›</a:t>
            </a:fld>
            <a:endParaRPr lang="en-US" altLang="zh-CN"/>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2019/10/28</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2019/10/28</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2019/10/28</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baike.baidu.com/pic/6/1145948870566096.jpg" TargetMode="External"/><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9.jpeg"/><Relationship Id="rId5" Type="http://schemas.openxmlformats.org/officeDocument/2006/relationships/image" Target="../media/image128.png"/><Relationship Id="rId4" Type="http://schemas.openxmlformats.org/officeDocument/2006/relationships/image" Target="../media/image127.jpeg"/></Relationships>
</file>

<file path=ppt/slides/_rels/slide10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30.jpeg"/><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102.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s://image.baidu.com/search/detail?ct=503316480&amp;z=undefined&amp;tn=baiduimagedetail&amp;ipn=d&amp;word=%E7%9B%B4%E7%9A%96%E6%88%98%E4%BA%89&amp;step_word=&amp;ie=utf-8&amp;in=&amp;cl=2&amp;lm=-1&amp;st=undefined&amp;cs=4281746521,2442871497&amp;os=2650405027,2789498273&amp;simid=0,0&amp;pn=79&amp;rn=1&amp;di=8850280450&amp;ln=149&amp;fr=&amp;fmq=1540943739412_R&amp;fm=&amp;ic=undefined&amp;s=undefined&amp;se=&amp;sme=&amp;tab=0&amp;width=undefined&amp;height=undefined&amp;face=undefined&amp;is=0,0&amp;istype=0&amp;ist=&amp;jit=&amp;bdtype=0&amp;spn=0&amp;pi=0&amp;gsm=1e&amp;objurl=http://511.img.pp.sohu.com.cn/images/blog/2009/3/27/21/14/120f2f5c0c4g214.jpg&amp;rpstart=0&amp;rpnum=0&amp;adpicid=0"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4.bin"/></Relationships>
</file>

<file path=ppt/slides/_rels/slide112.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2.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119.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55.jpeg"/><Relationship Id="rId3" Type="http://schemas.openxmlformats.org/officeDocument/2006/relationships/image" Target="../media/image150.jpeg"/><Relationship Id="rId7" Type="http://schemas.openxmlformats.org/officeDocument/2006/relationships/image" Target="../media/image154.jpeg"/><Relationship Id="rId2" Type="http://schemas.openxmlformats.org/officeDocument/2006/relationships/image" Target="../media/image149.jpeg"/><Relationship Id="rId1" Type="http://schemas.openxmlformats.org/officeDocument/2006/relationships/slideLayout" Target="../slideLayouts/slideLayout2.xml"/><Relationship Id="rId6" Type="http://schemas.openxmlformats.org/officeDocument/2006/relationships/image" Target="../media/image153.jpeg"/><Relationship Id="rId5" Type="http://schemas.openxmlformats.org/officeDocument/2006/relationships/image" Target="../media/image152.jpeg"/><Relationship Id="rId4" Type="http://schemas.openxmlformats.org/officeDocument/2006/relationships/image" Target="../media/image151.jpeg"/></Relationships>
</file>

<file path=ppt/slides/_rels/slide121.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image" Target="../media/image157.jpeg"/><Relationship Id="rId7" Type="http://schemas.openxmlformats.org/officeDocument/2006/relationships/hyperlink" Target="http://tv.cctv.com/2012/12/15/VIDA1355573114928489.shtml" TargetMode="External"/><Relationship Id="rId2" Type="http://schemas.openxmlformats.org/officeDocument/2006/relationships/image" Target="../media/image156.jpeg"/><Relationship Id="rId1" Type="http://schemas.openxmlformats.org/officeDocument/2006/relationships/slideLayout" Target="../slideLayouts/slideLayout7.xml"/><Relationship Id="rId6" Type="http://schemas.openxmlformats.org/officeDocument/2006/relationships/image" Target="../media/image160.jpeg"/><Relationship Id="rId5" Type="http://schemas.openxmlformats.org/officeDocument/2006/relationships/image" Target="../media/image159.jpeg"/><Relationship Id="rId4" Type="http://schemas.openxmlformats.org/officeDocument/2006/relationships/image" Target="../media/image158.jpeg"/></Relationships>
</file>

<file path=ppt/slides/_rels/slide122.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2.xml"/><Relationship Id="rId5" Type="http://schemas.openxmlformats.org/officeDocument/2006/relationships/image" Target="../media/image165.jpeg"/><Relationship Id="rId4" Type="http://schemas.openxmlformats.org/officeDocument/2006/relationships/image" Target="../media/image16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images.google.cn/imgres?imgurl=http://www.drnh.gov.tw/www/image/A/A07/08/01.jpg&amp;imgrefurl=http://www.drnh.gov.tw/www/page/A/page-A07_08.htm&amp;h=368&amp;w=400&amp;sz=46&amp;hl=zh-CN&amp;start=4&amp;tbnid=QXkqpvf2XJvDsM:&amp;tbnh=114&amp;tbnw=124&amp;prev=/images?q=%E6%B0%91%E7%94%9F%E4%B8%BB%E4%B9%89&amp;gbv=2&amp;ndsp=20&amp;svnum=10&amp;hl=zh-CN&amp;inlang=zh-CN&amp;newwindow=1&amp;sa=N&amp;oe=GB2312" TargetMode="External"/><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baike.baidu.com/image/d041a4a1d3bde0bb46106479" TargetMode="External"/><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7.jpeg"/></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4.vml"/></Relationships>
</file>

<file path=ppt/slides/_rels/slide5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imgsrc.baidu.com/baike/pic/item/814b07d8b8d2252d32fa1c21.jpg" TargetMode="External"/><Relationship Id="rId1" Type="http://schemas.openxmlformats.org/officeDocument/2006/relationships/slideLayout" Target="../slideLayouts/slideLayout7.xml"/><Relationship Id="rId5" Type="http://schemas.openxmlformats.org/officeDocument/2006/relationships/hyperlink" Target="file:///F:\&#35838;&#20214;\&#28165;&#26397;&#22269;&#27468;-&#31532;&#20108;&#35762;.flv" TargetMode="External"/><Relationship Id="rId4" Type="http://schemas.openxmlformats.org/officeDocument/2006/relationships/image" Target="../media/image75.jpeg"/></Relationships>
</file>

<file path=ppt/slides/_rels/slide6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69.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2.jpeg"/><Relationship Id="rId7" Type="http://schemas.openxmlformats.org/officeDocument/2006/relationships/image" Target="../media/image84.jpeg"/><Relationship Id="rId2" Type="http://schemas.openxmlformats.org/officeDocument/2006/relationships/hyperlink" Target="http://image.baidu.com/i?ct=503316480&amp;z=0&amp;tn=baiduimagedetail&amp;word=%C8%FD%B4%E7%BD%F0%C1%AB&amp;in=14749&amp;cl=2&amp;cm=1&amp;sc=0&amp;lm=-1&amp;pn=163&amp;rn=1&amp;di=1964635056&amp;ln=1402" TargetMode="External"/><Relationship Id="rId1" Type="http://schemas.openxmlformats.org/officeDocument/2006/relationships/slideLayout" Target="../slideLayouts/slideLayout2.xml"/><Relationship Id="rId6" Type="http://schemas.openxmlformats.org/officeDocument/2006/relationships/hyperlink" Target="http://image.baidu.com/i?ct=503316480&amp;z=0&amp;tn=baiduimagedetail&amp;word=%C8%FD%B4%E7%BD%F0%C1%AB&amp;in=18443&amp;cl=2&amp;cm=1&amp;sc=0&amp;lm=-1&amp;pn=144&amp;rn=1&amp;di=2423677892&amp;ln=1402" TargetMode="External"/><Relationship Id="rId5" Type="http://schemas.openxmlformats.org/officeDocument/2006/relationships/image" Target="../media/image83.jpeg"/><Relationship Id="rId4" Type="http://schemas.openxmlformats.org/officeDocument/2006/relationships/hyperlink" Target="http://image.baidu.com/i?ct=503316480&amp;z=0&amp;tn=baiduimagedetail&amp;word=%C8%FD%B4%E7%BD%F0%C1%AB&amp;in=5480&amp;cl=2&amp;cm=1&amp;sc=0&amp;lm=-1&amp;pn=165&amp;rn=1&amp;di=1130726460&amp;ln=140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imgsrc.baidu.com/baike/pic/item/95afee1f52ea34d4e1fe0b41.jpg"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baike.baidu.com/item/%E4%BC%8D%E5%BB%B7%E8%8A%B3" TargetMode="External"/><Relationship Id="rId7" Type="http://schemas.openxmlformats.org/officeDocument/2006/relationships/hyperlink" Target="https://baike.baidu.com/item/%E5%94%90%E7%BB%8D%E4%BB%AA" TargetMode="External"/><Relationship Id="rId2" Type="http://schemas.openxmlformats.org/officeDocument/2006/relationships/image" Target="../media/image92.jpe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hyperlink" Target="https://image.baidu.com/search/detail?ct=503316480&amp;z=undefined&amp;tn=baiduimagedetail&amp;ipn=d&amp;word=%E5%94%90%E7%BB%8D%E4%BB%AA&amp;step_word=&amp;ie=utf-8&amp;in=&amp;cl=2&amp;lm=-1&amp;st=undefined&amp;cs=3376775495,3574330442&amp;os=1335953786,1518407222&amp;pn=10&amp;rn=1&amp;di=179528095340&amp;ln=1922&amp;fr=&amp;fmq=1540820835577_R&amp;fm=&amp;ic=undefined&amp;s=undefined&amp;se=&amp;sme=&amp;tab=0&amp;width=&amp;height=&amp;face=undefined&amp;is=0,0&amp;istype=0&amp;ist=&amp;jit=&amp;bdtype=0&amp;pi=0&amp;gsm=0&amp;objurl=http://s4.sinaimg.cn/orignal/4bd82fb9c64b4567db3d3&amp;rpstart=0&amp;rpnum=0&amp;adpicid=0" TargetMode="External"/><Relationship Id="rId4" Type="http://schemas.openxmlformats.org/officeDocument/2006/relationships/hyperlink" Target="https://baike.baidu.com/item/%E8%A2%81%E4%B8%96%E5%87%AF"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Microsoft_Office_Excel_97-2003____1.xls"/><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8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8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8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0.jpeg"/><Relationship Id="rId7" Type="http://schemas.openxmlformats.org/officeDocument/2006/relationships/image" Target="../media/image112.jpeg"/><Relationship Id="rId2" Type="http://schemas.openxmlformats.org/officeDocument/2006/relationships/hyperlink" Target="http://image.baidu.com/i?ct=503316480&amp;z=0&amp;tn=baiduimagedetail&amp;word=%B6%CE%EC%F7%C8%F0&amp;in=55&amp;cl=2&amp;cm=1&amp;sc=0&amp;lm=-1&amp;pn=54&amp;rn=1" TargetMode="External"/><Relationship Id="rId1" Type="http://schemas.openxmlformats.org/officeDocument/2006/relationships/slideLayout" Target="../slideLayouts/slideLayout7.xml"/><Relationship Id="rId6" Type="http://schemas.openxmlformats.org/officeDocument/2006/relationships/hyperlink" Target="http://image.baidu.com/i?ct=503316480&amp;z=0&amp;tn=baiduimagedetail&amp;word=%C0%E8%D4%AA%BA%E9&amp;in=13&amp;cl=2&amp;cm=1&amp;sc=0&amp;lm=-1&amp;pn=12&amp;rn=1" TargetMode="External"/><Relationship Id="rId5" Type="http://schemas.openxmlformats.org/officeDocument/2006/relationships/image" Target="../media/image111.jpeg"/><Relationship Id="rId4" Type="http://schemas.openxmlformats.org/officeDocument/2006/relationships/hyperlink" Target="http://image.baidu.com/i?ct=503316480&amp;z=0&amp;tn=baiduimagedetail&amp;word=%B7%EB%B9%FA%E8%B0&amp;in=8&amp;cl=2&amp;cm=1&amp;sc=0&amp;lm=-1&amp;pn=7&amp;rn=1"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baike.baidu.com/view/390665.htm" TargetMode="External"/><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baike.baidu.com/pic/1/1159064839284413.jpg" TargetMode="Externa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image" Target="../media/image1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pic>
        <p:nvPicPr>
          <p:cNvPr id="4" name="Picture 3"/>
          <p:cNvPicPr>
            <a:picLocks noChangeAspect="1" noChangeArrowheads="1"/>
          </p:cNvPicPr>
          <p:nvPr/>
        </p:nvPicPr>
        <p:blipFill>
          <a:blip r:embed="rId2"/>
          <a:srcRect/>
          <a:stretch>
            <a:fillRect/>
          </a:stretch>
        </p:blipFill>
        <p:spPr bwMode="auto">
          <a:xfrm>
            <a:off x="0" y="0"/>
            <a:ext cx="9144001" cy="6858000"/>
          </a:xfrm>
          <a:prstGeom prst="rect">
            <a:avLst/>
          </a:prstGeom>
          <a:noFill/>
          <a:ln w="9525">
            <a:noFill/>
            <a:miter lim="800000"/>
            <a:headEnd/>
            <a:tailEnd/>
          </a:ln>
          <a:effectLst/>
        </p:spPr>
      </p:pic>
      <p:sp>
        <p:nvSpPr>
          <p:cNvPr id="5" name="Text Box 6"/>
          <p:cNvSpPr txBox="1">
            <a:spLocks noChangeArrowheads="1"/>
          </p:cNvSpPr>
          <p:nvPr/>
        </p:nvSpPr>
        <p:spPr bwMode="auto">
          <a:xfrm>
            <a:off x="428596" y="1500174"/>
            <a:ext cx="8429684" cy="1446550"/>
          </a:xfrm>
          <a:prstGeom prst="rect">
            <a:avLst/>
          </a:prstGeom>
          <a:solidFill>
            <a:schemeClr val="accent3">
              <a:lumMod val="10000"/>
              <a:lumOff val="90000"/>
              <a:alpha val="0"/>
            </a:schemeClr>
          </a:solidFill>
          <a:ln w="9525">
            <a:noFill/>
            <a:miter lim="800000"/>
            <a:headEnd/>
            <a:tailEnd/>
          </a:ln>
          <a:effectLst>
            <a:prstShdw prst="shdw13" dist="53882" dir="13500000">
              <a:schemeClr val="bg2">
                <a:alpha val="50000"/>
              </a:schemeClr>
            </a:prstShdw>
          </a:effectLst>
        </p:spPr>
        <p:txBody>
          <a:bodyPr wrap="square">
            <a:spAutoFit/>
          </a:bodyPr>
          <a:lstStyle/>
          <a:p>
            <a:pPr algn="ctr">
              <a:spcBef>
                <a:spcPct val="50000"/>
              </a:spcBef>
              <a:defRPr/>
            </a:pPr>
            <a:r>
              <a:rPr lang="zh-CN" altLang="en-US" sz="4400" b="1" dirty="0" smtClean="0">
                <a:solidFill>
                  <a:srgbClr val="C00000"/>
                </a:solidFill>
                <a:effectLst>
                  <a:outerShdw blurRad="38100" dist="38100" dir="2700000" algn="tl">
                    <a:srgbClr val="000000"/>
                  </a:outerShdw>
                </a:effectLst>
                <a:latin typeface="Arial" charset="0"/>
                <a:ea typeface="黑体" pitchFamily="49" charset="-122"/>
              </a:rPr>
              <a:t>专题五 辛亥革命与君主专制制度的终结</a:t>
            </a:r>
            <a:endParaRPr lang="zh-CN" altLang="en-US" sz="4400" b="1" dirty="0">
              <a:solidFill>
                <a:srgbClr val="C00000"/>
              </a:solidFill>
              <a:effectLst>
                <a:outerShdw blurRad="38100" dist="38100" dir="2700000" algn="tl">
                  <a:srgbClr val="000000"/>
                </a:outerShdw>
              </a:effectLst>
              <a:latin typeface="Arial" charset="0"/>
              <a:ea typeface="黑体" pitchFamily="49" charset="-122"/>
            </a:endParaRPr>
          </a:p>
        </p:txBody>
      </p:sp>
      <p:pic>
        <p:nvPicPr>
          <p:cNvPr id="6" name="Picture 2" descr="http://img.mp.itc.cn/upload/20161012/fd6e41a7ca3d45a4a78db2c237c4808f_th.jpeg"/>
          <p:cNvPicPr>
            <a:picLocks noChangeAspect="1" noChangeArrowheads="1"/>
          </p:cNvPicPr>
          <p:nvPr/>
        </p:nvPicPr>
        <p:blipFill>
          <a:blip r:embed="rId3" cstate="print"/>
          <a:srcRect/>
          <a:stretch>
            <a:fillRect/>
          </a:stretch>
        </p:blipFill>
        <p:spPr bwMode="auto">
          <a:xfrm>
            <a:off x="107504" y="3140968"/>
            <a:ext cx="2592288" cy="3600400"/>
          </a:xfrm>
          <a:prstGeom prst="rect">
            <a:avLst/>
          </a:prstGeom>
          <a:noFill/>
        </p:spPr>
      </p:pic>
      <p:pic>
        <p:nvPicPr>
          <p:cNvPr id="7" name="Picture 8" descr="http://img.hexun.com/2010-07-09/124198518.jpg"/>
          <p:cNvPicPr>
            <a:picLocks noChangeAspect="1" noChangeArrowheads="1"/>
          </p:cNvPicPr>
          <p:nvPr/>
        </p:nvPicPr>
        <p:blipFill>
          <a:blip r:embed="rId4" cstate="print"/>
          <a:srcRect/>
          <a:stretch>
            <a:fillRect/>
          </a:stretch>
        </p:blipFill>
        <p:spPr bwMode="auto">
          <a:xfrm>
            <a:off x="2714612" y="3357562"/>
            <a:ext cx="2348723" cy="2880320"/>
          </a:xfrm>
          <a:prstGeom prst="rect">
            <a:avLst/>
          </a:prstGeom>
          <a:noFill/>
        </p:spPr>
      </p:pic>
      <p:pic>
        <p:nvPicPr>
          <p:cNvPr id="8" name="Picture 6" descr="http://cdydx.img45.wal8.com/img45/526029_20150824043826/144238181405.jpg"/>
          <p:cNvPicPr>
            <a:picLocks noChangeAspect="1" noChangeArrowheads="1"/>
          </p:cNvPicPr>
          <p:nvPr/>
        </p:nvPicPr>
        <p:blipFill>
          <a:blip r:embed="rId5" cstate="print"/>
          <a:srcRect/>
          <a:stretch>
            <a:fillRect/>
          </a:stretch>
        </p:blipFill>
        <p:spPr bwMode="auto">
          <a:xfrm>
            <a:off x="5076056" y="3000372"/>
            <a:ext cx="4067944" cy="2492896"/>
          </a:xfrm>
          <a:prstGeom prst="rect">
            <a:avLst/>
          </a:prstGeom>
          <a:noFill/>
        </p:spPr>
      </p:pic>
      <p:sp>
        <p:nvSpPr>
          <p:cNvPr id="9" name="矩形 8"/>
          <p:cNvSpPr/>
          <p:nvPr/>
        </p:nvSpPr>
        <p:spPr>
          <a:xfrm>
            <a:off x="5143504" y="5715016"/>
            <a:ext cx="3622561" cy="523220"/>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r>
              <a:rPr lang="zh-CN" altLang="en-US" sz="2800" b="1" cap="none" spc="0" dirty="0" smtClean="0">
                <a:ln>
                  <a:prstDash val="solid"/>
                </a:ln>
                <a:solidFill>
                  <a:srgbClr val="002060"/>
                </a:solidFill>
                <a:latin typeface="华文琥珀" pitchFamily="2" charset="-122"/>
                <a:ea typeface="华文琥珀" pitchFamily="2" charset="-122"/>
              </a:rPr>
              <a:t>河北师范大学  赵雪飞</a:t>
            </a:r>
            <a:endParaRPr lang="zh-CN" altLang="en-US" sz="2800" b="1" cap="none" spc="0" dirty="0">
              <a:ln>
                <a:prstDash val="solid"/>
              </a:ln>
              <a:solidFill>
                <a:srgbClr val="002060"/>
              </a:solidFill>
              <a:latin typeface="华文琥珀" pitchFamily="2" charset="-122"/>
              <a:ea typeface="华文琥珀"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4638"/>
            <a:ext cx="8219256" cy="1143000"/>
          </a:xfrm>
        </p:spPr>
        <p:txBody>
          <a:bodyPr/>
          <a:lstStyle/>
          <a:p>
            <a:r>
              <a:rPr lang="zh-CN" altLang="en-US" b="1" dirty="0" smtClean="0"/>
              <a:t>拒法运动</a:t>
            </a:r>
          </a:p>
        </p:txBody>
      </p:sp>
      <p:sp>
        <p:nvSpPr>
          <p:cNvPr id="3" name="内容占位符 2"/>
          <p:cNvSpPr>
            <a:spLocks noGrp="1"/>
          </p:cNvSpPr>
          <p:nvPr>
            <p:ph sz="quarter" idx="1"/>
          </p:nvPr>
        </p:nvSpPr>
        <p:spPr>
          <a:xfrm>
            <a:off x="428596" y="2204864"/>
            <a:ext cx="8175852" cy="2438582"/>
          </a:xfrm>
        </p:spPr>
        <p:txBody>
          <a:bodyPr>
            <a:normAutofit/>
          </a:bodyPr>
          <a:lstStyle/>
          <a:p>
            <a:r>
              <a:rPr lang="zh-CN" altLang="en-US" dirty="0" smtClean="0"/>
              <a:t>　</a:t>
            </a:r>
            <a:r>
              <a:rPr lang="en-US" altLang="zh-CN" sz="2400" b="1" dirty="0" smtClean="0">
                <a:latin typeface="+mn-ea"/>
              </a:rPr>
              <a:t>1903</a:t>
            </a:r>
            <a:r>
              <a:rPr lang="zh-CN" altLang="en-US" sz="2400" b="1" dirty="0" smtClean="0">
                <a:latin typeface="+mn-ea"/>
              </a:rPr>
              <a:t>年广西巡抚王之春将全省路矿权益出卖给法国。消息传开，国内外绅商学界大为震惊。留日学生群情激昂，纷纷集会。</a:t>
            </a:r>
            <a:r>
              <a:rPr lang="en-US" altLang="zh-CN" sz="2400" b="1" dirty="0" smtClean="0">
                <a:latin typeface="+mn-ea"/>
              </a:rPr>
              <a:t>4</a:t>
            </a:r>
            <a:r>
              <a:rPr lang="zh-CN" altLang="en-US" sz="2400" b="1" dirty="0" smtClean="0">
                <a:latin typeface="+mn-ea"/>
              </a:rPr>
              <a:t>月</a:t>
            </a:r>
            <a:r>
              <a:rPr lang="en-US" altLang="zh-CN" sz="2400" b="1" dirty="0" smtClean="0">
                <a:latin typeface="+mn-ea"/>
              </a:rPr>
              <a:t>28</a:t>
            </a:r>
            <a:r>
              <a:rPr lang="zh-CN" altLang="en-US" sz="2400" b="1" dirty="0" smtClean="0">
                <a:latin typeface="+mn-ea"/>
              </a:rPr>
              <a:t>日全体留日学生召开声讨大会，揭露王之春的卖国行径和法国帝国主义的侵略阴谋。拒法运动得到了国内人民的声援。清政府迫于强大舆论压力，不得不将王之春免职。</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8" name="Picture 4" descr="题"/>
          <p:cNvPicPr>
            <a:picLocks noChangeAspect="1" noChangeArrowheads="1"/>
          </p:cNvPicPr>
          <p:nvPr/>
        </p:nvPicPr>
        <p:blipFill>
          <a:blip r:embed="rId2" cstate="print"/>
          <a:srcRect/>
          <a:stretch>
            <a:fillRect/>
          </a:stretch>
        </p:blipFill>
        <p:spPr bwMode="auto">
          <a:xfrm>
            <a:off x="2808288" y="260350"/>
            <a:ext cx="6335712" cy="4776788"/>
          </a:xfrm>
          <a:prstGeom prst="rect">
            <a:avLst/>
          </a:prstGeom>
          <a:noFill/>
          <a:ln w="9525">
            <a:noFill/>
            <a:miter lim="800000"/>
            <a:headEnd/>
            <a:tailEnd/>
          </a:ln>
        </p:spPr>
      </p:pic>
      <p:grpSp>
        <p:nvGrpSpPr>
          <p:cNvPr id="10" name="组合 9"/>
          <p:cNvGrpSpPr/>
          <p:nvPr/>
        </p:nvGrpSpPr>
        <p:grpSpPr>
          <a:xfrm>
            <a:off x="395536" y="3284984"/>
            <a:ext cx="2155786" cy="3085311"/>
            <a:chOff x="395536" y="3284984"/>
            <a:chExt cx="2155786" cy="3085311"/>
          </a:xfrm>
        </p:grpSpPr>
        <p:sp>
          <p:nvSpPr>
            <p:cNvPr id="108547" name="Rectangle 3"/>
            <p:cNvSpPr>
              <a:spLocks noChangeArrowheads="1"/>
            </p:cNvSpPr>
            <p:nvPr/>
          </p:nvSpPr>
          <p:spPr bwMode="auto">
            <a:xfrm>
              <a:off x="539552" y="6093296"/>
              <a:ext cx="1640193" cy="276999"/>
            </a:xfrm>
            <a:prstGeom prst="rect">
              <a:avLst/>
            </a:prstGeom>
            <a:noFill/>
            <a:ln w="9525">
              <a:noFill/>
              <a:miter lim="800000"/>
              <a:headEnd/>
              <a:tailEnd/>
            </a:ln>
            <a:effectLst/>
          </p:spPr>
          <p:txBody>
            <a:bodyPr wrap="none" anchor="ctr">
              <a:spAutoFit/>
            </a:bodyPr>
            <a:lstStyle/>
            <a:p>
              <a:r>
                <a:rPr lang="zh-CN" altLang="en-US" sz="1200" b="1" dirty="0" smtClean="0">
                  <a:latin typeface="华文新魏" pitchFamily="2" charset="-122"/>
                  <a:ea typeface="华文新魏" pitchFamily="2" charset="-122"/>
                </a:rPr>
                <a:t>唐</a:t>
              </a:r>
              <a:r>
                <a:rPr lang="zh-CN" altLang="en-US" sz="1200" b="1" dirty="0">
                  <a:latin typeface="华文新魏" pitchFamily="2" charset="-122"/>
                  <a:ea typeface="华文新魏" pitchFamily="2" charset="-122"/>
                </a:rPr>
                <a:t>继尧 （</a:t>
              </a:r>
              <a:r>
                <a:rPr lang="en-US" altLang="zh-CN" sz="1200" b="1" dirty="0">
                  <a:latin typeface="华文新魏" pitchFamily="2" charset="-122"/>
                  <a:ea typeface="华文新魏" pitchFamily="2" charset="-122"/>
                </a:rPr>
                <a:t>1883--1927)</a:t>
              </a:r>
            </a:p>
          </p:txBody>
        </p:sp>
        <p:pic>
          <p:nvPicPr>
            <p:cNvPr id="108549" name="Picture 5" descr="1145948870566096_small">
              <a:hlinkClick r:id="rId3"/>
            </p:cNvPr>
            <p:cNvPicPr>
              <a:picLocks noChangeAspect="1" noChangeArrowheads="1"/>
            </p:cNvPicPr>
            <p:nvPr/>
          </p:nvPicPr>
          <p:blipFill>
            <a:blip r:embed="rId4" cstate="print"/>
            <a:srcRect/>
            <a:stretch>
              <a:fillRect/>
            </a:stretch>
          </p:blipFill>
          <p:spPr bwMode="auto">
            <a:xfrm>
              <a:off x="395536" y="3284984"/>
              <a:ext cx="2155786" cy="2736304"/>
            </a:xfrm>
            <a:prstGeom prst="rect">
              <a:avLst/>
            </a:prstGeom>
            <a:noFill/>
            <a:ln w="9525">
              <a:noFill/>
              <a:miter lim="800000"/>
              <a:headEnd/>
              <a:tailEnd/>
            </a:ln>
          </p:spPr>
        </p:pic>
      </p:grpSp>
      <p:grpSp>
        <p:nvGrpSpPr>
          <p:cNvPr id="11" name="组合 10"/>
          <p:cNvGrpSpPr/>
          <p:nvPr/>
        </p:nvGrpSpPr>
        <p:grpSpPr>
          <a:xfrm>
            <a:off x="6660232" y="3645024"/>
            <a:ext cx="2232025" cy="3013303"/>
            <a:chOff x="6660232" y="3645024"/>
            <a:chExt cx="2232025" cy="3013303"/>
          </a:xfrm>
        </p:grpSpPr>
        <p:sp>
          <p:nvSpPr>
            <p:cNvPr id="108546" name="Rectangle 2"/>
            <p:cNvSpPr>
              <a:spLocks noChangeArrowheads="1"/>
            </p:cNvSpPr>
            <p:nvPr/>
          </p:nvSpPr>
          <p:spPr bwMode="auto">
            <a:xfrm>
              <a:off x="7020272" y="6381328"/>
              <a:ext cx="1728489" cy="276999"/>
            </a:xfrm>
            <a:prstGeom prst="rect">
              <a:avLst/>
            </a:prstGeom>
            <a:noFill/>
            <a:ln w="9525">
              <a:noFill/>
              <a:miter lim="800000"/>
              <a:headEnd/>
              <a:tailEnd/>
            </a:ln>
            <a:effectLst/>
          </p:spPr>
          <p:txBody>
            <a:bodyPr wrap="square">
              <a:spAutoFit/>
            </a:bodyPr>
            <a:lstStyle/>
            <a:p>
              <a:r>
                <a:rPr lang="zh-CN" altLang="en-US" sz="1200" b="1" dirty="0" smtClean="0">
                  <a:latin typeface="华文新魏" pitchFamily="2" charset="-122"/>
                  <a:ea typeface="华文新魏" pitchFamily="2" charset="-122"/>
                </a:rPr>
                <a:t>陆荣廷</a:t>
              </a:r>
              <a:r>
                <a:rPr lang="zh-CN" altLang="en-US" sz="1200" b="1" dirty="0">
                  <a:latin typeface="华文新魏" pitchFamily="2" charset="-122"/>
                  <a:ea typeface="华文新魏" pitchFamily="2" charset="-122"/>
                </a:rPr>
                <a:t>（</a:t>
              </a:r>
              <a:r>
                <a:rPr lang="en-US" altLang="zh-CN" sz="1200" b="1" dirty="0">
                  <a:latin typeface="华文新魏" pitchFamily="2" charset="-122"/>
                  <a:ea typeface="华文新魏" pitchFamily="2" charset="-122"/>
                </a:rPr>
                <a:t>1856--1928</a:t>
              </a:r>
              <a:r>
                <a:rPr lang="zh-CN" altLang="en-US" sz="1200" b="1" dirty="0">
                  <a:latin typeface="华文新魏" pitchFamily="2" charset="-122"/>
                  <a:ea typeface="华文新魏" pitchFamily="2" charset="-122"/>
                </a:rPr>
                <a:t>）</a:t>
              </a:r>
            </a:p>
          </p:txBody>
        </p:sp>
        <p:pic>
          <p:nvPicPr>
            <p:cNvPr id="108550" name="Picture 6"/>
            <p:cNvPicPr>
              <a:picLocks noChangeAspect="1" noChangeArrowheads="1"/>
            </p:cNvPicPr>
            <p:nvPr/>
          </p:nvPicPr>
          <p:blipFill>
            <a:blip r:embed="rId5" cstate="print"/>
            <a:srcRect/>
            <a:stretch>
              <a:fillRect/>
            </a:stretch>
          </p:blipFill>
          <p:spPr bwMode="auto">
            <a:xfrm>
              <a:off x="6660232" y="3645024"/>
              <a:ext cx="2232025" cy="2670175"/>
            </a:xfrm>
            <a:prstGeom prst="rect">
              <a:avLst/>
            </a:prstGeom>
            <a:noFill/>
            <a:ln w="76200" cmpd="tri">
              <a:solidFill>
                <a:srgbClr val="FFFF00"/>
              </a:solidFill>
              <a:miter lim="800000"/>
              <a:headEnd/>
              <a:tailEnd/>
            </a:ln>
            <a:effectLst/>
          </p:spPr>
        </p:pic>
      </p:grpSp>
      <p:grpSp>
        <p:nvGrpSpPr>
          <p:cNvPr id="9" name="组合 8"/>
          <p:cNvGrpSpPr/>
          <p:nvPr/>
        </p:nvGrpSpPr>
        <p:grpSpPr>
          <a:xfrm>
            <a:off x="395536" y="404664"/>
            <a:ext cx="1944216" cy="2540024"/>
            <a:chOff x="395536" y="404664"/>
            <a:chExt cx="1944216" cy="2540024"/>
          </a:xfrm>
        </p:grpSpPr>
        <p:pic>
          <p:nvPicPr>
            <p:cNvPr id="108551" name="Picture 7" descr="阎锡山"/>
            <p:cNvPicPr>
              <a:picLocks noChangeAspect="1" noChangeArrowheads="1"/>
            </p:cNvPicPr>
            <p:nvPr/>
          </p:nvPicPr>
          <p:blipFill>
            <a:blip r:embed="rId6" cstate="print"/>
            <a:srcRect/>
            <a:stretch>
              <a:fillRect/>
            </a:stretch>
          </p:blipFill>
          <p:spPr bwMode="auto">
            <a:xfrm>
              <a:off x="395536" y="404664"/>
              <a:ext cx="1944216" cy="2218456"/>
            </a:xfrm>
            <a:prstGeom prst="rect">
              <a:avLst/>
            </a:prstGeom>
            <a:noFill/>
            <a:ln w="9525">
              <a:noFill/>
              <a:miter lim="800000"/>
              <a:headEnd/>
              <a:tailEnd/>
            </a:ln>
          </p:spPr>
        </p:pic>
        <p:sp>
          <p:nvSpPr>
            <p:cNvPr id="108552" name="Rectangle 8"/>
            <p:cNvSpPr>
              <a:spLocks noChangeArrowheads="1"/>
            </p:cNvSpPr>
            <p:nvPr/>
          </p:nvSpPr>
          <p:spPr bwMode="auto">
            <a:xfrm>
              <a:off x="467544" y="2667689"/>
              <a:ext cx="1800200" cy="276999"/>
            </a:xfrm>
            <a:prstGeom prst="rect">
              <a:avLst/>
            </a:prstGeom>
            <a:noFill/>
            <a:ln w="9525">
              <a:noFill/>
              <a:miter lim="800000"/>
              <a:headEnd/>
              <a:tailEnd/>
            </a:ln>
            <a:effectLst>
              <a:outerShdw sy="50000" rotWithShape="0">
                <a:srgbClr val="808080">
                  <a:alpha val="50000"/>
                </a:srgbClr>
              </a:outerShdw>
            </a:effectLst>
          </p:spPr>
          <p:txBody>
            <a:bodyPr wrap="square" anchor="ctr">
              <a:spAutoFit/>
            </a:bodyPr>
            <a:lstStyle/>
            <a:p>
              <a:r>
                <a:rPr lang="zh-CN" altLang="en-US" sz="1200" b="1" dirty="0" smtClean="0">
                  <a:latin typeface="华文新魏" pitchFamily="2" charset="-122"/>
                  <a:ea typeface="华文新魏" pitchFamily="2" charset="-122"/>
                </a:rPr>
                <a:t>阎</a:t>
              </a:r>
              <a:r>
                <a:rPr lang="zh-CN" altLang="en-US" sz="1200" b="1" dirty="0">
                  <a:latin typeface="华文新魏" pitchFamily="2" charset="-122"/>
                  <a:ea typeface="华文新魏" pitchFamily="2" charset="-122"/>
                </a:rPr>
                <a:t>锡山（</a:t>
              </a:r>
              <a:r>
                <a:rPr lang="en-US" altLang="zh-CN" sz="1200" b="1" dirty="0">
                  <a:latin typeface="华文新魏" pitchFamily="2" charset="-122"/>
                  <a:ea typeface="华文新魏" pitchFamily="2" charset="-122"/>
                </a:rPr>
                <a:t>1883--1960</a:t>
              </a:r>
              <a:r>
                <a:rPr lang="zh-CN" altLang="en-US" sz="1200" b="1" dirty="0">
                  <a:latin typeface="华文新魏" pitchFamily="2" charset="-122"/>
                  <a:ea typeface="华文新魏" pitchFamily="2" charset="-122"/>
                </a:rPr>
                <a:t>）</a:t>
              </a:r>
              <a:r>
                <a:rPr lang="zh-CN" altLang="en-US" sz="1200" b="1" dirty="0">
                  <a:solidFill>
                    <a:schemeClr val="folHlink"/>
                  </a:solidFill>
                  <a:latin typeface="华文新魏" pitchFamily="2" charset="-122"/>
                  <a:ea typeface="华文新魏" pitchFamily="2" charset="-122"/>
                </a:rPr>
                <a:t> </a:t>
              </a:r>
            </a:p>
          </p:txBody>
        </p:sp>
      </p:gr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p:cNvSpPr>
            <a:spLocks noGrp="1"/>
          </p:cNvSpPr>
          <p:nvPr>
            <p:ph idx="1"/>
          </p:nvPr>
        </p:nvSpPr>
        <p:spPr>
          <a:xfrm>
            <a:off x="285720" y="500042"/>
            <a:ext cx="2387590" cy="1881180"/>
          </a:xfrm>
        </p:spPr>
        <p:txBody>
          <a:bodyPr>
            <a:normAutofit/>
          </a:bodyPr>
          <a:lstStyle/>
          <a:p>
            <a:r>
              <a:rPr lang="zh-CN" altLang="en-US" sz="2400" b="1" dirty="0" smtClean="0"/>
              <a:t>老冯驻徐州，               大树绿油油。                谁砍我的树，                我砍谁的头</a:t>
            </a:r>
            <a:r>
              <a:rPr lang="zh-CN" altLang="en-US" sz="2400" dirty="0" smtClean="0"/>
              <a:t>。</a:t>
            </a:r>
          </a:p>
        </p:txBody>
      </p:sp>
      <p:sp>
        <p:nvSpPr>
          <p:cNvPr id="7" name="矩形 6"/>
          <p:cNvSpPr/>
          <p:nvPr/>
        </p:nvSpPr>
        <p:spPr>
          <a:xfrm>
            <a:off x="500034" y="3571876"/>
            <a:ext cx="2000264" cy="2308324"/>
          </a:xfrm>
          <a:prstGeom prst="rect">
            <a:avLst/>
          </a:prstGeom>
        </p:spPr>
        <p:txBody>
          <a:bodyPr wrap="square">
            <a:spAutoFit/>
          </a:bodyPr>
          <a:lstStyle/>
          <a:p>
            <a:r>
              <a:rPr lang="zh-CN" altLang="en-US" sz="2400" b="1" dirty="0" smtClean="0"/>
              <a:t>首都在武乡；太原成中央；　    国酒汾阳王；国宴玉米汤；</a:t>
            </a:r>
            <a:endParaRPr lang="en-US" altLang="zh-CN" sz="2400" b="1" dirty="0" smtClean="0"/>
          </a:p>
          <a:p>
            <a:r>
              <a:rPr lang="zh-CN" altLang="en-US" sz="2400" b="1" dirty="0" smtClean="0"/>
              <a:t>国语五台腔；国歌山西梆。</a:t>
            </a:r>
          </a:p>
        </p:txBody>
      </p:sp>
      <p:sp>
        <p:nvSpPr>
          <p:cNvPr id="11" name="矩形 10"/>
          <p:cNvSpPr/>
          <p:nvPr/>
        </p:nvSpPr>
        <p:spPr>
          <a:xfrm>
            <a:off x="5500694" y="214290"/>
            <a:ext cx="2643206" cy="1938992"/>
          </a:xfrm>
          <a:prstGeom prst="rect">
            <a:avLst/>
          </a:prstGeom>
        </p:spPr>
        <p:txBody>
          <a:bodyPr wrap="square">
            <a:spAutoFit/>
          </a:bodyPr>
          <a:lstStyle/>
          <a:p>
            <a:pPr algn="ctr"/>
            <a:r>
              <a:rPr lang="zh-CN" altLang="en-US" sz="2400" b="1" dirty="0" smtClean="0"/>
              <a:t>大风歌</a:t>
            </a:r>
            <a:endParaRPr lang="en-US" altLang="zh-CN" sz="2400" b="1" dirty="0" smtClean="0"/>
          </a:p>
          <a:p>
            <a:pPr>
              <a:buFontTx/>
              <a:buNone/>
            </a:pPr>
            <a:r>
              <a:rPr lang="zh-CN" altLang="en-US" sz="2400" b="1" dirty="0" smtClean="0"/>
              <a:t>大炮开兮轰他娘，威加海内兮回家乡。</a:t>
            </a:r>
          </a:p>
          <a:p>
            <a:pPr>
              <a:buFontTx/>
              <a:buNone/>
            </a:pPr>
            <a:r>
              <a:rPr lang="zh-CN" altLang="en-US" sz="2400" b="1" dirty="0" smtClean="0"/>
              <a:t>数英雄兮张宗昌，安得巨鲸兮吞扶桑。</a:t>
            </a:r>
          </a:p>
        </p:txBody>
      </p:sp>
      <p:sp>
        <p:nvSpPr>
          <p:cNvPr id="12" name="矩形 11"/>
          <p:cNvSpPr/>
          <p:nvPr/>
        </p:nvSpPr>
        <p:spPr>
          <a:xfrm>
            <a:off x="5857884" y="4643446"/>
            <a:ext cx="2428892" cy="1938992"/>
          </a:xfrm>
          <a:prstGeom prst="rect">
            <a:avLst/>
          </a:prstGeom>
        </p:spPr>
        <p:txBody>
          <a:bodyPr wrap="square">
            <a:spAutoFit/>
          </a:bodyPr>
          <a:lstStyle/>
          <a:p>
            <a:pPr algn="ctr"/>
            <a:r>
              <a:rPr lang="zh-CN" altLang="en-US" sz="2400" b="1" dirty="0" smtClean="0"/>
              <a:t>游泰山</a:t>
            </a:r>
          </a:p>
          <a:p>
            <a:pPr>
              <a:buFontTx/>
              <a:buNone/>
            </a:pPr>
            <a:r>
              <a:rPr lang="zh-CN" altLang="en-US" sz="2400" b="1" dirty="0" smtClean="0"/>
              <a:t>远看泰山黑糊糊，上头细来下头粗。</a:t>
            </a:r>
          </a:p>
          <a:p>
            <a:pPr>
              <a:buFontTx/>
              <a:buNone/>
            </a:pPr>
            <a:r>
              <a:rPr lang="zh-CN" altLang="en-US" sz="2400" b="1" dirty="0" smtClean="0"/>
              <a:t>如把泰山倒过来，下头细来上头粗</a:t>
            </a:r>
          </a:p>
        </p:txBody>
      </p:sp>
      <p:grpSp>
        <p:nvGrpSpPr>
          <p:cNvPr id="15" name="组合 14"/>
          <p:cNvGrpSpPr/>
          <p:nvPr/>
        </p:nvGrpSpPr>
        <p:grpSpPr>
          <a:xfrm>
            <a:off x="5715008" y="2214554"/>
            <a:ext cx="2662236" cy="2348701"/>
            <a:chOff x="5715008" y="2214554"/>
            <a:chExt cx="2662236" cy="2348701"/>
          </a:xfrm>
        </p:grpSpPr>
        <p:pic>
          <p:nvPicPr>
            <p:cNvPr id="13" name="图片 4" descr="cdba0432-2ef7-4f1f-ac15-7832a9b374c8.jpg"/>
            <p:cNvPicPr>
              <a:picLocks noChangeAspect="1"/>
            </p:cNvPicPr>
            <p:nvPr/>
          </p:nvPicPr>
          <p:blipFill>
            <a:blip r:embed="rId2"/>
            <a:srcRect/>
            <a:stretch>
              <a:fillRect/>
            </a:stretch>
          </p:blipFill>
          <p:spPr bwMode="auto">
            <a:xfrm>
              <a:off x="5715008" y="2214554"/>
              <a:ext cx="2662236" cy="1999615"/>
            </a:xfrm>
            <a:prstGeom prst="rect">
              <a:avLst/>
            </a:prstGeom>
            <a:noFill/>
            <a:ln w="9525">
              <a:noFill/>
              <a:miter lim="800000"/>
              <a:headEnd/>
              <a:tailEnd/>
            </a:ln>
          </p:spPr>
        </p:pic>
        <p:sp>
          <p:nvSpPr>
            <p:cNvPr id="14" name="矩形 13"/>
            <p:cNvSpPr/>
            <p:nvPr/>
          </p:nvSpPr>
          <p:spPr>
            <a:xfrm>
              <a:off x="6357950" y="4286256"/>
              <a:ext cx="1475084" cy="276999"/>
            </a:xfrm>
            <a:prstGeom prst="rect">
              <a:avLst/>
            </a:prstGeom>
          </p:spPr>
          <p:txBody>
            <a:bodyPr wrap="none">
              <a:spAutoFit/>
            </a:bodyPr>
            <a:lstStyle/>
            <a:p>
              <a:r>
                <a:rPr lang="zh-CN" altLang="en-US" sz="1200" b="1" dirty="0" smtClean="0">
                  <a:latin typeface="+mn-ea"/>
                </a:rPr>
                <a:t>张宗昌</a:t>
              </a:r>
              <a:r>
                <a:rPr lang="en-US" altLang="zh-CN" sz="1200" b="1" dirty="0" smtClean="0">
                  <a:latin typeface="+mn-ea"/>
                </a:rPr>
                <a:t>(1881--1932)</a:t>
              </a:r>
              <a:endParaRPr lang="zh-CN" altLang="en-US" sz="1200" b="1" dirty="0" smtClean="0">
                <a:latin typeface="+mn-ea"/>
              </a:endParaRPr>
            </a:p>
          </p:txBody>
        </p:sp>
      </p:grpSp>
      <p:grpSp>
        <p:nvGrpSpPr>
          <p:cNvPr id="16" name="组合 15"/>
          <p:cNvGrpSpPr/>
          <p:nvPr/>
        </p:nvGrpSpPr>
        <p:grpSpPr>
          <a:xfrm>
            <a:off x="2643174" y="3571876"/>
            <a:ext cx="1944216" cy="2540024"/>
            <a:chOff x="395536" y="404664"/>
            <a:chExt cx="1944216" cy="2540024"/>
          </a:xfrm>
        </p:grpSpPr>
        <p:pic>
          <p:nvPicPr>
            <p:cNvPr id="17" name="Picture 7" descr="阎锡山"/>
            <p:cNvPicPr>
              <a:picLocks noChangeAspect="1" noChangeArrowheads="1"/>
            </p:cNvPicPr>
            <p:nvPr/>
          </p:nvPicPr>
          <p:blipFill>
            <a:blip r:embed="rId3" cstate="print"/>
            <a:srcRect/>
            <a:stretch>
              <a:fillRect/>
            </a:stretch>
          </p:blipFill>
          <p:spPr bwMode="auto">
            <a:xfrm>
              <a:off x="395536" y="404664"/>
              <a:ext cx="1944216" cy="2218456"/>
            </a:xfrm>
            <a:prstGeom prst="rect">
              <a:avLst/>
            </a:prstGeom>
            <a:noFill/>
            <a:ln w="9525">
              <a:noFill/>
              <a:miter lim="800000"/>
              <a:headEnd/>
              <a:tailEnd/>
            </a:ln>
          </p:spPr>
        </p:pic>
        <p:sp>
          <p:nvSpPr>
            <p:cNvPr id="18" name="Rectangle 8"/>
            <p:cNvSpPr>
              <a:spLocks noChangeArrowheads="1"/>
            </p:cNvSpPr>
            <p:nvPr/>
          </p:nvSpPr>
          <p:spPr bwMode="auto">
            <a:xfrm>
              <a:off x="467544" y="2667689"/>
              <a:ext cx="1800200" cy="276999"/>
            </a:xfrm>
            <a:prstGeom prst="rect">
              <a:avLst/>
            </a:prstGeom>
            <a:noFill/>
            <a:ln w="9525">
              <a:noFill/>
              <a:miter lim="800000"/>
              <a:headEnd/>
              <a:tailEnd/>
            </a:ln>
            <a:effectLst>
              <a:outerShdw sy="50000" rotWithShape="0">
                <a:srgbClr val="808080">
                  <a:alpha val="50000"/>
                </a:srgbClr>
              </a:outerShdw>
            </a:effectLst>
          </p:spPr>
          <p:txBody>
            <a:bodyPr wrap="square" anchor="ctr">
              <a:spAutoFit/>
            </a:bodyPr>
            <a:lstStyle/>
            <a:p>
              <a:r>
                <a:rPr lang="zh-CN" altLang="en-US" sz="1200" b="1" dirty="0" smtClean="0">
                  <a:latin typeface="华文新魏" pitchFamily="2" charset="-122"/>
                  <a:ea typeface="华文新魏" pitchFamily="2" charset="-122"/>
                </a:rPr>
                <a:t>阎</a:t>
              </a:r>
              <a:r>
                <a:rPr lang="zh-CN" altLang="en-US" sz="1200" b="1" dirty="0">
                  <a:latin typeface="华文新魏" pitchFamily="2" charset="-122"/>
                  <a:ea typeface="华文新魏" pitchFamily="2" charset="-122"/>
                </a:rPr>
                <a:t>锡山（</a:t>
              </a:r>
              <a:r>
                <a:rPr lang="en-US" altLang="zh-CN" sz="1200" b="1" dirty="0">
                  <a:latin typeface="华文新魏" pitchFamily="2" charset="-122"/>
                  <a:ea typeface="华文新魏" pitchFamily="2" charset="-122"/>
                </a:rPr>
                <a:t>1883--1960</a:t>
              </a:r>
              <a:r>
                <a:rPr lang="zh-CN" altLang="en-US" sz="1200" b="1" dirty="0">
                  <a:latin typeface="华文新魏" pitchFamily="2" charset="-122"/>
                  <a:ea typeface="华文新魏" pitchFamily="2" charset="-122"/>
                </a:rPr>
                <a:t>）</a:t>
              </a:r>
              <a:r>
                <a:rPr lang="zh-CN" altLang="en-US" sz="1200" b="1" dirty="0">
                  <a:solidFill>
                    <a:schemeClr val="folHlink"/>
                  </a:solidFill>
                  <a:latin typeface="华文新魏" pitchFamily="2" charset="-122"/>
                  <a:ea typeface="华文新魏" pitchFamily="2" charset="-122"/>
                </a:rPr>
                <a:t> </a:t>
              </a:r>
            </a:p>
          </p:txBody>
        </p:sp>
      </p:grpSp>
      <p:grpSp>
        <p:nvGrpSpPr>
          <p:cNvPr id="20" name="组合 19"/>
          <p:cNvGrpSpPr/>
          <p:nvPr/>
        </p:nvGrpSpPr>
        <p:grpSpPr>
          <a:xfrm>
            <a:off x="2762574" y="285728"/>
            <a:ext cx="2114211" cy="2777329"/>
            <a:chOff x="2762574" y="285728"/>
            <a:chExt cx="2114211" cy="2777329"/>
          </a:xfrm>
        </p:grpSpPr>
        <p:pic>
          <p:nvPicPr>
            <p:cNvPr id="204802" name="Picture 2" descr="https://p0.ssl.qhimgs1.com/sdr/400__/t0102f85fa66debb0d6.jpg"/>
            <p:cNvPicPr>
              <a:picLocks noChangeAspect="1" noChangeArrowheads="1"/>
            </p:cNvPicPr>
            <p:nvPr/>
          </p:nvPicPr>
          <p:blipFill>
            <a:blip r:embed="rId4"/>
            <a:srcRect/>
            <a:stretch>
              <a:fillRect/>
            </a:stretch>
          </p:blipFill>
          <p:spPr bwMode="auto">
            <a:xfrm>
              <a:off x="2762574" y="285728"/>
              <a:ext cx="2114211" cy="2500330"/>
            </a:xfrm>
            <a:prstGeom prst="rect">
              <a:avLst/>
            </a:prstGeom>
            <a:noFill/>
          </p:spPr>
        </p:pic>
        <p:sp>
          <p:nvSpPr>
            <p:cNvPr id="19" name="矩形 18"/>
            <p:cNvSpPr/>
            <p:nvPr/>
          </p:nvSpPr>
          <p:spPr>
            <a:xfrm>
              <a:off x="3071802" y="2786058"/>
              <a:ext cx="1601721" cy="276999"/>
            </a:xfrm>
            <a:prstGeom prst="rect">
              <a:avLst/>
            </a:prstGeom>
          </p:spPr>
          <p:txBody>
            <a:bodyPr wrap="none">
              <a:spAutoFit/>
            </a:bodyPr>
            <a:lstStyle/>
            <a:p>
              <a:r>
                <a:rPr lang="zh-CN" altLang="en-US" sz="1200" b="1" dirty="0" smtClean="0">
                  <a:latin typeface="华文新魏" pitchFamily="2" charset="-122"/>
                  <a:ea typeface="华文新魏" pitchFamily="2" charset="-122"/>
                </a:rPr>
                <a:t>冯玉祥</a:t>
              </a:r>
              <a:r>
                <a:rPr lang="en-US" altLang="zh-CN" sz="1200" b="1" dirty="0" smtClean="0">
                  <a:latin typeface="华文新魏" pitchFamily="2" charset="-122"/>
                  <a:ea typeface="华文新魏" pitchFamily="2" charset="-122"/>
                </a:rPr>
                <a:t>(1882--1948</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1520" y="188640"/>
            <a:ext cx="8013328" cy="1295400"/>
          </a:xfrm>
        </p:spPr>
        <p:txBody>
          <a:bodyPr/>
          <a:lstStyle/>
          <a:p>
            <a:r>
              <a:rPr lang="zh-CN" altLang="en-US" b="1" dirty="0">
                <a:solidFill>
                  <a:schemeClr val="tx2"/>
                </a:solidFill>
                <a:ea typeface="华文新魏" pitchFamily="2" charset="-122"/>
              </a:rPr>
              <a:t>（</a:t>
            </a:r>
            <a:r>
              <a:rPr lang="en-US" altLang="zh-CN" b="1" dirty="0">
                <a:solidFill>
                  <a:schemeClr val="tx2"/>
                </a:solidFill>
                <a:ea typeface="华文新魏" pitchFamily="2" charset="-122"/>
              </a:rPr>
              <a:t>2</a:t>
            </a:r>
            <a:r>
              <a:rPr lang="zh-CN" altLang="en-US" b="1" dirty="0">
                <a:solidFill>
                  <a:schemeClr val="tx2"/>
                </a:solidFill>
                <a:ea typeface="华文新魏" pitchFamily="2" charset="-122"/>
              </a:rPr>
              <a:t>）军阀割据局面形成的原因</a:t>
            </a:r>
          </a:p>
        </p:txBody>
      </p:sp>
      <p:sp>
        <p:nvSpPr>
          <p:cNvPr id="109571" name="Rectangle 3"/>
          <p:cNvSpPr>
            <a:spLocks noGrp="1" noChangeArrowheads="1"/>
          </p:cNvSpPr>
          <p:nvPr>
            <p:ph sz="quarter" idx="1"/>
          </p:nvPr>
        </p:nvSpPr>
        <p:spPr>
          <a:xfrm>
            <a:off x="323528" y="1844675"/>
            <a:ext cx="3600772" cy="3889375"/>
          </a:xfrm>
        </p:spPr>
        <p:txBody>
          <a:bodyPr/>
          <a:lstStyle/>
          <a:p>
            <a:pPr>
              <a:lnSpc>
                <a:spcPct val="90000"/>
              </a:lnSpc>
            </a:pPr>
            <a:r>
              <a:rPr lang="zh-CN" altLang="en-US" sz="2800" b="1" dirty="0">
                <a:latin typeface="华文新魏" pitchFamily="2" charset="-122"/>
                <a:ea typeface="华文新魏" pitchFamily="2" charset="-122"/>
              </a:rPr>
              <a:t>一是由于中国主要是地方性的农业经济而没有形成统一的资本主义经济市场；</a:t>
            </a:r>
          </a:p>
          <a:p>
            <a:pPr>
              <a:lnSpc>
                <a:spcPct val="90000"/>
              </a:lnSpc>
            </a:pPr>
            <a:r>
              <a:rPr lang="zh-CN" altLang="en-US" sz="2800" b="1" dirty="0">
                <a:latin typeface="华文新魏" pitchFamily="2" charset="-122"/>
                <a:ea typeface="华文新魏" pitchFamily="2" charset="-122"/>
              </a:rPr>
              <a:t>二是由于帝国主义国家在中国采取划分势力范围的分裂剥削政策。</a:t>
            </a:r>
            <a:endParaRPr lang="zh-CN" altLang="en-US" sz="2800" dirty="0">
              <a:latin typeface="华文新魏" pitchFamily="2" charset="-122"/>
              <a:ea typeface="华文新魏" pitchFamily="2" charset="-122"/>
            </a:endParaRPr>
          </a:p>
        </p:txBody>
      </p:sp>
      <p:pic>
        <p:nvPicPr>
          <p:cNvPr id="231426" name="Picture 2" descr="https://ss0.bdstatic.com/70cFvHSh_Q1YnxGkpoWK1HF6hhy/it/u=4281746521,2442871497&amp;fm=26&amp;gp=0.jpg">
            <a:hlinkClick r:id="rId2"/>
          </p:cNvPr>
          <p:cNvPicPr>
            <a:picLocks noChangeAspect="1" noChangeArrowheads="1"/>
          </p:cNvPicPr>
          <p:nvPr/>
        </p:nvPicPr>
        <p:blipFill>
          <a:blip r:embed="rId3" cstate="print"/>
          <a:srcRect/>
          <a:stretch>
            <a:fillRect/>
          </a:stretch>
        </p:blipFill>
        <p:spPr bwMode="auto">
          <a:xfrm>
            <a:off x="4139952" y="1628800"/>
            <a:ext cx="4762500" cy="4968552"/>
          </a:xfrm>
          <a:prstGeom prst="rect">
            <a:avLst/>
          </a:prstGeom>
          <a:noFill/>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Grp="1" noChangeArrowheads="1"/>
          </p:cNvSpPr>
          <p:nvPr>
            <p:ph sz="quarter" idx="1"/>
          </p:nvPr>
        </p:nvSpPr>
        <p:spPr>
          <a:xfrm>
            <a:off x="323528" y="2564904"/>
            <a:ext cx="8353177" cy="2520950"/>
          </a:xfrm>
          <a:solidFill>
            <a:schemeClr val="bg1"/>
          </a:solidFill>
          <a:ln/>
        </p:spPr>
        <p:txBody>
          <a:bodyPr>
            <a:normAutofit/>
          </a:bodyPr>
          <a:lstStyle/>
          <a:p>
            <a:r>
              <a:rPr lang="zh-CN" altLang="en-US" sz="2400" b="1" dirty="0"/>
              <a:t>“帝国主义和国内买办豪绅阶级支持着的各派新旧军阀，从民国元年以来，相互间进行着继续不断的战争，这是半殖民地中国的特征之一。</a:t>
            </a:r>
            <a:r>
              <a:rPr lang="en-US" altLang="zh-CN" sz="2400" b="1" dirty="0"/>
              <a:t>……</a:t>
            </a:r>
            <a:r>
              <a:rPr lang="zh-CN" altLang="en-US" sz="2400" b="1" dirty="0"/>
              <a:t>这种现象产生的原因有两种，即地方的农业经济（不是统一的资本主义经济）和帝国主义划分势力范围的分裂剥削政策。”           </a:t>
            </a:r>
          </a:p>
          <a:p>
            <a:r>
              <a:rPr lang="zh-CN" altLang="en-US" sz="2400" b="1" dirty="0"/>
              <a:t>           </a:t>
            </a:r>
            <a:r>
              <a:rPr lang="en-US" altLang="zh-CN" sz="2400" b="1" dirty="0"/>
              <a:t>——</a:t>
            </a:r>
            <a:r>
              <a:rPr lang="zh-CN" altLang="en-US" sz="2400" b="1" dirty="0"/>
              <a:t>毛泽东</a:t>
            </a:r>
            <a:r>
              <a:rPr lang="en-US" altLang="zh-CN" sz="2400" b="1" dirty="0"/>
              <a:t>《</a:t>
            </a:r>
            <a:r>
              <a:rPr lang="zh-CN" altLang="en-US" sz="2400" b="1" dirty="0"/>
              <a:t>中国红色政权为什么能够存在？</a:t>
            </a:r>
            <a:r>
              <a:rPr lang="en-US" altLang="zh-CN" sz="2400" b="1" dirty="0"/>
              <a:t>》</a:t>
            </a:r>
            <a:r>
              <a:rPr lang="en-US" altLang="zh-CN" sz="2400" dirty="0"/>
              <a:t> </a:t>
            </a:r>
          </a:p>
        </p:txBody>
      </p:sp>
      <p:grpSp>
        <p:nvGrpSpPr>
          <p:cNvPr id="2" name="Group 3"/>
          <p:cNvGrpSpPr>
            <a:grpSpLocks/>
          </p:cNvGrpSpPr>
          <p:nvPr/>
        </p:nvGrpSpPr>
        <p:grpSpPr bwMode="auto">
          <a:xfrm>
            <a:off x="395288" y="333375"/>
            <a:ext cx="2895600" cy="1655763"/>
            <a:chOff x="0" y="0"/>
            <a:chExt cx="1361" cy="1315"/>
          </a:xfrm>
        </p:grpSpPr>
        <p:pic>
          <p:nvPicPr>
            <p:cNvPr id="110596"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110597"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box(in)">
                                      <p:cBhvr>
                                        <p:cTn id="7" dur="500"/>
                                        <p:tgtEl>
                                          <p:spTgt spid="110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nimBg="1"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323529" y="404813"/>
            <a:ext cx="8374384" cy="1655762"/>
          </a:xfrm>
        </p:spPr>
        <p:txBody>
          <a:bodyPr>
            <a:normAutofit fontScale="90000"/>
          </a:bodyPr>
          <a:lstStyle/>
          <a:p>
            <a:r>
              <a:rPr lang="zh-CN" altLang="en-US" sz="3800" b="1" dirty="0">
                <a:solidFill>
                  <a:schemeClr val="tx2"/>
                </a:solidFill>
                <a:ea typeface="华文新魏" pitchFamily="2" charset="-122"/>
              </a:rPr>
              <a:t>（</a:t>
            </a:r>
            <a:r>
              <a:rPr lang="en-US" altLang="zh-CN" sz="3800" b="1" dirty="0">
                <a:solidFill>
                  <a:schemeClr val="tx2"/>
                </a:solidFill>
                <a:ea typeface="华文新魏" pitchFamily="2" charset="-122"/>
              </a:rPr>
              <a:t>3</a:t>
            </a:r>
            <a:r>
              <a:rPr lang="zh-CN" altLang="en-US" sz="3800" b="1" dirty="0">
                <a:solidFill>
                  <a:schemeClr val="tx2"/>
                </a:solidFill>
                <a:ea typeface="华文新魏" pitchFamily="2" charset="-122"/>
              </a:rPr>
              <a:t>）军阀割据的危害</a:t>
            </a:r>
            <a:r>
              <a:rPr lang="zh-CN" altLang="en-US" sz="3200" b="1" dirty="0">
                <a:ea typeface="黑体" pitchFamily="2" charset="-122"/>
              </a:rPr>
              <a:t>：</a:t>
            </a:r>
            <a:r>
              <a:rPr lang="zh-CN" altLang="en-US" sz="3800" b="1" dirty="0">
                <a:ea typeface="华文新魏" pitchFamily="2" charset="-122"/>
              </a:rPr>
              <a:t>军阀的专制统治和割据、纷争乃至混战连年不断，人民灾难无穷，经济遭受极大破坏。</a:t>
            </a:r>
          </a:p>
        </p:txBody>
      </p:sp>
      <p:sp>
        <p:nvSpPr>
          <p:cNvPr id="111619" name="Rectangle 3"/>
          <p:cNvSpPr>
            <a:spLocks noGrp="1" noChangeArrowheads="1"/>
          </p:cNvSpPr>
          <p:nvPr>
            <p:ph sz="quarter" idx="1"/>
          </p:nvPr>
        </p:nvSpPr>
        <p:spPr>
          <a:xfrm>
            <a:off x="395536" y="3213100"/>
            <a:ext cx="8229352" cy="2663825"/>
          </a:xfrm>
        </p:spPr>
        <p:txBody>
          <a:bodyPr/>
          <a:lstStyle/>
          <a:p>
            <a:r>
              <a:rPr lang="zh-CN" altLang="en-US" sz="2400" b="1" dirty="0"/>
              <a:t>以湖南醴陵的情况为例：据</a:t>
            </a:r>
            <a:r>
              <a:rPr lang="en-US" altLang="zh-CN" sz="2400" b="1" dirty="0"/>
              <a:t>1918</a:t>
            </a:r>
            <a:r>
              <a:rPr lang="zh-CN" altLang="en-US" sz="2400" b="1" dirty="0"/>
              <a:t>年</a:t>
            </a:r>
            <a:r>
              <a:rPr lang="en-US" altLang="zh-CN" sz="2400" b="1" dirty="0"/>
              <a:t>12</a:t>
            </a:r>
            <a:r>
              <a:rPr lang="zh-CN" altLang="en-US" sz="2400" b="1" dirty="0"/>
              <a:t>月</a:t>
            </a:r>
            <a:r>
              <a:rPr lang="en-US" altLang="zh-CN" sz="2400" b="1" dirty="0"/>
              <a:t>《</a:t>
            </a:r>
            <a:r>
              <a:rPr lang="zh-CN" altLang="en-US" sz="2400" b="1" dirty="0"/>
              <a:t>醴陵灾户调查总表</a:t>
            </a:r>
            <a:r>
              <a:rPr lang="en-US" altLang="zh-CN" sz="2400" b="1" dirty="0"/>
              <a:t>》</a:t>
            </a:r>
            <a:r>
              <a:rPr lang="zh-CN" altLang="en-US" sz="2400" b="1" dirty="0"/>
              <a:t>记载，该县屡遭兵灾，遭灾户达</a:t>
            </a:r>
            <a:r>
              <a:rPr lang="en-US" altLang="zh-CN" sz="2400" b="1" dirty="0"/>
              <a:t>47901</a:t>
            </a:r>
            <a:r>
              <a:rPr lang="zh-CN" altLang="en-US" sz="2400" b="1" dirty="0"/>
              <a:t>户，被杀者</a:t>
            </a:r>
            <a:r>
              <a:rPr lang="en-US" altLang="zh-CN" sz="2400" b="1" dirty="0"/>
              <a:t>22542</a:t>
            </a:r>
            <a:r>
              <a:rPr lang="zh-CN" altLang="en-US" sz="2400" b="1" dirty="0"/>
              <a:t>人，被伤者</a:t>
            </a:r>
            <a:r>
              <a:rPr lang="en-US" altLang="zh-CN" sz="2400" b="1" dirty="0"/>
              <a:t>1917</a:t>
            </a:r>
            <a:r>
              <a:rPr lang="zh-CN" altLang="en-US" sz="2400" b="1" dirty="0"/>
              <a:t>人，房屋被焚毁</a:t>
            </a:r>
            <a:r>
              <a:rPr lang="en-US" altLang="zh-CN" sz="2400" b="1" dirty="0"/>
              <a:t>14752</a:t>
            </a:r>
            <a:r>
              <a:rPr lang="zh-CN" altLang="en-US" sz="2400" b="1" dirty="0"/>
              <a:t>栋，荒田</a:t>
            </a:r>
            <a:r>
              <a:rPr lang="en-US" altLang="zh-CN" sz="2400" b="1" dirty="0"/>
              <a:t>10490</a:t>
            </a:r>
            <a:r>
              <a:rPr lang="zh-CN" altLang="en-US" sz="2400" b="1" dirty="0"/>
              <a:t>亩，财产损失共计</a:t>
            </a:r>
            <a:r>
              <a:rPr lang="en-US" altLang="zh-CN" sz="2400" b="1" dirty="0"/>
              <a:t>19410281</a:t>
            </a:r>
            <a:r>
              <a:rPr lang="zh-CN" altLang="en-US" sz="2400" b="1" dirty="0"/>
              <a:t>元。</a:t>
            </a:r>
          </a:p>
          <a:p>
            <a:pPr>
              <a:buFont typeface="Wingdings" pitchFamily="2" charset="2"/>
              <a:buNone/>
            </a:pPr>
            <a:r>
              <a:rPr lang="zh-CN" altLang="en-US" sz="2000" b="1" dirty="0"/>
              <a:t>               </a:t>
            </a:r>
            <a:r>
              <a:rPr lang="en-US" altLang="zh-CN" sz="2000" b="1" dirty="0" smtClean="0"/>
              <a:t>---- </a:t>
            </a:r>
            <a:r>
              <a:rPr lang="zh-CN" altLang="en-US" sz="2000" b="1" dirty="0"/>
              <a:t>章伯锋、李宗一主编</a:t>
            </a:r>
            <a:r>
              <a:rPr lang="en-US" altLang="zh-CN" sz="2000" b="1" dirty="0"/>
              <a:t>《</a:t>
            </a:r>
            <a:r>
              <a:rPr lang="zh-CN" altLang="en-US" sz="2000" b="1" dirty="0"/>
              <a:t>北洋军阀</a:t>
            </a:r>
            <a:r>
              <a:rPr lang="en-US" altLang="zh-CN" sz="2000" b="1" dirty="0"/>
              <a:t>》</a:t>
            </a:r>
            <a:r>
              <a:rPr lang="zh-CN" altLang="en-US" sz="2000" b="1" dirty="0"/>
              <a:t>第一册，武汉出版社</a:t>
            </a:r>
            <a:r>
              <a:rPr lang="en-US" altLang="zh-CN" sz="2000" b="1" dirty="0"/>
              <a:t>1984</a:t>
            </a:r>
            <a:r>
              <a:rPr lang="zh-CN" altLang="en-US" sz="2000" b="1" dirty="0"/>
              <a:t>年出版，第</a:t>
            </a:r>
            <a:r>
              <a:rPr lang="en-US" altLang="zh-CN" sz="2000" b="1" dirty="0"/>
              <a:t>512</a:t>
            </a:r>
            <a:r>
              <a:rPr lang="zh-CN" altLang="en-US" sz="2000" b="1" dirty="0"/>
              <a:t>页</a:t>
            </a:r>
            <a:endParaRPr lang="zh-CN" altLang="en-US" sz="2000" dirty="0"/>
          </a:p>
        </p:txBody>
      </p:sp>
      <p:grpSp>
        <p:nvGrpSpPr>
          <p:cNvPr id="2" name="Group 4"/>
          <p:cNvGrpSpPr>
            <a:grpSpLocks/>
          </p:cNvGrpSpPr>
          <p:nvPr/>
        </p:nvGrpSpPr>
        <p:grpSpPr bwMode="auto">
          <a:xfrm>
            <a:off x="6248400" y="1773238"/>
            <a:ext cx="2895600" cy="1655762"/>
            <a:chOff x="0" y="0"/>
            <a:chExt cx="1361" cy="1315"/>
          </a:xfrm>
        </p:grpSpPr>
        <p:pic>
          <p:nvPicPr>
            <p:cNvPr id="111621" name="Picture 5"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111622" name="Rectangle 6"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3" name="Picture 3" descr="sun1918.jpg (10270 bytes)"/>
          <p:cNvPicPr>
            <a:picLocks noChangeAspect="1" noChangeArrowheads="1"/>
          </p:cNvPicPr>
          <p:nvPr/>
        </p:nvPicPr>
        <p:blipFill>
          <a:blip r:embed="rId2" cstate="print"/>
          <a:srcRect/>
          <a:stretch>
            <a:fillRect/>
          </a:stretch>
        </p:blipFill>
        <p:spPr bwMode="auto">
          <a:xfrm>
            <a:off x="323528" y="2420888"/>
            <a:ext cx="2543175" cy="3636962"/>
          </a:xfrm>
          <a:prstGeom prst="rect">
            <a:avLst/>
          </a:prstGeom>
          <a:noFill/>
          <a:ln w="57150">
            <a:solidFill>
              <a:srgbClr val="808080"/>
            </a:solidFill>
            <a:miter lim="800000"/>
            <a:headEnd/>
            <a:tailEnd/>
          </a:ln>
        </p:spPr>
      </p:pic>
      <p:sp>
        <p:nvSpPr>
          <p:cNvPr id="112644" name="AutoShape 4"/>
          <p:cNvSpPr>
            <a:spLocks noChangeArrowheads="1"/>
          </p:cNvSpPr>
          <p:nvPr/>
        </p:nvSpPr>
        <p:spPr bwMode="auto">
          <a:xfrm>
            <a:off x="3995936" y="476673"/>
            <a:ext cx="4609406" cy="3168352"/>
          </a:xfrm>
          <a:prstGeom prst="cloudCallout">
            <a:avLst>
              <a:gd name="adj1" fmla="val -97206"/>
              <a:gd name="adj2" fmla="val 57052"/>
            </a:avLst>
          </a:prstGeom>
          <a:solidFill>
            <a:schemeClr val="bg1"/>
          </a:solidFill>
          <a:ln w="57150">
            <a:solidFill>
              <a:schemeClr val="tx1"/>
            </a:solidFill>
            <a:round/>
            <a:headEnd/>
            <a:tailEnd/>
          </a:ln>
          <a:effectLst/>
        </p:spPr>
        <p:txBody>
          <a:bodyPr anchor="ctr"/>
          <a:lstStyle/>
          <a:p>
            <a:pPr>
              <a:spcBef>
                <a:spcPct val="50000"/>
              </a:spcBef>
            </a:pPr>
            <a:r>
              <a:rPr lang="zh-CN" altLang="en-US" sz="2400" b="1" dirty="0">
                <a:latin typeface="华文新魏" pitchFamily="2" charset="-122"/>
                <a:ea typeface="华文新魏" pitchFamily="2" charset="-122"/>
              </a:rPr>
              <a:t>孙中山目击身受，他说：“夫去一满洲之专制，特生出无数强盗之专制，其为毒之烈，较前尤甚。于是而民愈不聊生矣！ ”</a:t>
            </a:r>
          </a:p>
        </p:txBody>
      </p:sp>
      <p:sp>
        <p:nvSpPr>
          <p:cNvPr id="112645" name="Text Box 5"/>
          <p:cNvSpPr txBox="1">
            <a:spLocks noChangeArrowheads="1"/>
          </p:cNvSpPr>
          <p:nvPr/>
        </p:nvSpPr>
        <p:spPr bwMode="auto">
          <a:xfrm>
            <a:off x="3924300" y="4652963"/>
            <a:ext cx="4572000" cy="641350"/>
          </a:xfrm>
          <a:prstGeom prst="rect">
            <a:avLst/>
          </a:prstGeom>
          <a:noFill/>
          <a:ln w="9525">
            <a:noFill/>
            <a:miter lim="800000"/>
            <a:headEnd/>
            <a:tailEnd/>
          </a:ln>
          <a:effectLst/>
        </p:spPr>
        <p:txBody>
          <a:bodyPr>
            <a:spAutoFit/>
          </a:bodyPr>
          <a:lstStyle/>
          <a:p>
            <a:r>
              <a:rPr lang="zh-CN" altLang="en-US" sz="3200" b="1" dirty="0">
                <a:latin typeface="华文新魏" pitchFamily="2" charset="-122"/>
                <a:ea typeface="华文新魏" pitchFamily="2" charset="-122"/>
              </a:rPr>
              <a:t>中国的出路是什么？</a:t>
            </a:r>
            <a:r>
              <a:rPr lang="zh-CN" altLang="en-US" sz="3600" b="1" dirty="0">
                <a:latin typeface="华文新魏" pitchFamily="2" charset="-122"/>
                <a:ea typeface="华文新魏" pitchFamily="2" charset="-122"/>
              </a:rPr>
              <a:t>       </a:t>
            </a:r>
          </a:p>
        </p:txBody>
      </p:sp>
      <p:sp>
        <p:nvSpPr>
          <p:cNvPr id="112646" name="WordArt 6"/>
          <p:cNvSpPr>
            <a:spLocks noChangeArrowheads="1" noChangeShapeType="1"/>
          </p:cNvSpPr>
          <p:nvPr/>
        </p:nvSpPr>
        <p:spPr bwMode="auto">
          <a:xfrm rot="21233311">
            <a:off x="5435600" y="3860800"/>
            <a:ext cx="2954338" cy="1279525"/>
          </a:xfrm>
          <a:prstGeom prst="rect">
            <a:avLst/>
          </a:prstGeom>
        </p:spPr>
        <p:txBody>
          <a:bodyPr wrap="none" fromWordArt="1">
            <a:prstTxWarp prst="textPlain">
              <a:avLst>
                <a:gd name="adj" fmla="val 31306"/>
              </a:avLst>
            </a:prstTxWarp>
          </a:bodyPr>
          <a:lstStyle/>
          <a:p>
            <a:pPr algn="ctr"/>
            <a:r>
              <a:rPr lang="en-US" altLang="zh-CN" sz="3600">
                <a:ln w="9525">
                  <a:noFill/>
                  <a:round/>
                  <a:headEnd/>
                  <a:tailEnd/>
                </a:ln>
                <a:solidFill>
                  <a:srgbClr val="FF0000"/>
                </a:solidFill>
                <a:effectLst>
                  <a:outerShdw dist="35921" dir="2700000" algn="ctr" rotWithShape="0">
                    <a:srgbClr val="C0C0C0">
                      <a:alpha val="78000"/>
                    </a:srgbClr>
                  </a:outerShdw>
                </a:effectLst>
                <a:latin typeface="宋体"/>
                <a:ea typeface="宋体"/>
              </a:rPr>
              <a:t>?</a:t>
            </a:r>
            <a:endParaRPr lang="zh-CN" altLang="en-US" sz="3600">
              <a:ln w="9525">
                <a:noFill/>
                <a:round/>
                <a:headEnd/>
                <a:tailEnd/>
              </a:ln>
              <a:solidFill>
                <a:srgbClr val="FF0000"/>
              </a:solidFill>
              <a:effectLst>
                <a:outerShdw dist="35921" dir="2700000" algn="ctr" rotWithShape="0">
                  <a:srgbClr val="C0C0C0">
                    <a:alpha val="78000"/>
                  </a:srgbClr>
                </a:outerShdw>
              </a:effectLst>
              <a:latin typeface="宋体"/>
              <a:ea typeface="宋体"/>
            </a:endParaRPr>
          </a:p>
        </p:txBody>
      </p:sp>
      <p:sp>
        <p:nvSpPr>
          <p:cNvPr id="6" name="矩形 5"/>
          <p:cNvSpPr/>
          <p:nvPr/>
        </p:nvSpPr>
        <p:spPr>
          <a:xfrm>
            <a:off x="611560" y="6165304"/>
            <a:ext cx="2451312" cy="369332"/>
          </a:xfrm>
          <a:prstGeom prst="rect">
            <a:avLst/>
          </a:prstGeom>
        </p:spPr>
        <p:txBody>
          <a:bodyPr wrap="none">
            <a:spAutoFit/>
          </a:bodyPr>
          <a:lstStyle/>
          <a:p>
            <a:r>
              <a:rPr lang="zh-CN" altLang="en-US" b="1" dirty="0" smtClean="0">
                <a:latin typeface="+mn-ea"/>
              </a:rPr>
              <a:t>孙中山（</a:t>
            </a:r>
            <a:r>
              <a:rPr lang="en-US" altLang="zh-CN" b="1" dirty="0" smtClean="0">
                <a:latin typeface="+mn-ea"/>
              </a:rPr>
              <a:t>1866--1925</a:t>
            </a:r>
            <a:r>
              <a:rPr lang="zh-CN" altLang="en-US" b="1" dirty="0" smtClean="0">
                <a:latin typeface="+mn-ea"/>
              </a:rPr>
              <a:t>）</a:t>
            </a:r>
            <a:endParaRPr lang="zh-CN" altLang="en-US" b="1" dirty="0">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2643"/>
                                        </p:tgtEl>
                                        <p:attrNameLst>
                                          <p:attrName>style.visibility</p:attrName>
                                        </p:attrNameLst>
                                      </p:cBhvr>
                                      <p:to>
                                        <p:strVal val="visible"/>
                                      </p:to>
                                    </p:set>
                                    <p:animEffect transition="in" filter="dissolve">
                                      <p:cBhvr>
                                        <p:cTn id="7" dur="500"/>
                                        <p:tgtEl>
                                          <p:spTgt spid="112643"/>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ntr" presetSubtype="0" fill="hold" grpId="0" nodeType="clickEffect">
                                  <p:stCondLst>
                                    <p:cond delay="0"/>
                                  </p:stCondLst>
                                  <p:childTnLst>
                                    <p:set>
                                      <p:cBhvr>
                                        <p:cTn id="11" dur="1" fill="hold">
                                          <p:stCondLst>
                                            <p:cond delay="0"/>
                                          </p:stCondLst>
                                        </p:cTn>
                                        <p:tgtEl>
                                          <p:spTgt spid="112645"/>
                                        </p:tgtEl>
                                        <p:attrNameLst>
                                          <p:attrName>style.visibility</p:attrName>
                                        </p:attrNameLst>
                                      </p:cBhvr>
                                      <p:to>
                                        <p:strVal val="visible"/>
                                      </p:to>
                                    </p:set>
                                    <p:anim calcmode="lin" valueType="num">
                                      <p:cBhvr>
                                        <p:cTn id="12" dur="500" decel="50000" fill="hold">
                                          <p:stCondLst>
                                            <p:cond delay="0"/>
                                          </p:stCondLst>
                                        </p:cTn>
                                        <p:tgtEl>
                                          <p:spTgt spid="112645"/>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112645"/>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112645"/>
                                        </p:tgtEl>
                                        <p:attrNameLst>
                                          <p:attrName>ppt_w</p:attrName>
                                        </p:attrNameLst>
                                      </p:cBhvr>
                                      <p:tavLst>
                                        <p:tav tm="0">
                                          <p:val>
                                            <p:strVal val="#ppt_w*.05"/>
                                          </p:val>
                                        </p:tav>
                                        <p:tav tm="100000">
                                          <p:val>
                                            <p:strVal val="#ppt_w"/>
                                          </p:val>
                                        </p:tav>
                                      </p:tavLst>
                                    </p:anim>
                                    <p:anim calcmode="lin" valueType="num">
                                      <p:cBhvr>
                                        <p:cTn id="15" dur="1000" fill="hold"/>
                                        <p:tgtEl>
                                          <p:spTgt spid="112645"/>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112645"/>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112645"/>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112645"/>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11264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2646"/>
                                        </p:tgtEl>
                                        <p:attrNameLst>
                                          <p:attrName>style.visibility</p:attrName>
                                        </p:attrNameLst>
                                      </p:cBhvr>
                                      <p:to>
                                        <p:strVal val="visible"/>
                                      </p:to>
                                    </p:set>
                                    <p:anim calcmode="lin" valueType="num">
                                      <p:cBhvr additive="base">
                                        <p:cTn id="24" dur="500" fill="hold"/>
                                        <p:tgtEl>
                                          <p:spTgt spid="112646"/>
                                        </p:tgtEl>
                                        <p:attrNameLst>
                                          <p:attrName>ppt_x</p:attrName>
                                        </p:attrNameLst>
                                      </p:cBhvr>
                                      <p:tavLst>
                                        <p:tav tm="0">
                                          <p:val>
                                            <p:strVal val="#ppt_x"/>
                                          </p:val>
                                        </p:tav>
                                        <p:tav tm="100000">
                                          <p:val>
                                            <p:strVal val="#ppt_x"/>
                                          </p:val>
                                        </p:tav>
                                      </p:tavLst>
                                    </p:anim>
                                    <p:anim calcmode="lin" valueType="num">
                                      <p:cBhvr additive="base">
                                        <p:cTn id="25" dur="500" fill="hold"/>
                                        <p:tgtEl>
                                          <p:spTgt spid="11264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8" presetClass="emph" presetSubtype="0" fill="hold" grpId="1" nodeType="clickEffect">
                                  <p:stCondLst>
                                    <p:cond delay="0"/>
                                  </p:stCondLst>
                                  <p:childTnLst>
                                    <p:animRot by="21600000">
                                      <p:cBhvr>
                                        <p:cTn id="29" dur="2000" fill="hold"/>
                                        <p:tgtEl>
                                          <p:spTgt spid="1126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autoUpdateAnimBg="0"/>
      <p:bldP spid="112646" grpId="0" animBg="1"/>
      <p:bldP spid="112646" grpId="1"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251520" y="188640"/>
            <a:ext cx="8229600" cy="919162"/>
          </a:xfrm>
        </p:spPr>
        <p:txBody>
          <a:bodyPr anchor="ctr"/>
          <a:lstStyle/>
          <a:p>
            <a:r>
              <a:rPr lang="zh-CN" altLang="en-US" sz="4400" b="1" dirty="0">
                <a:solidFill>
                  <a:schemeClr val="tx1"/>
                </a:solidFill>
                <a:ea typeface="华文新魏" pitchFamily="2" charset="-122"/>
              </a:rPr>
              <a:t>（二）旧民主主义革命的终结</a:t>
            </a:r>
          </a:p>
        </p:txBody>
      </p:sp>
      <p:pic>
        <p:nvPicPr>
          <p:cNvPr id="113667" name="Picture 3"/>
          <p:cNvPicPr>
            <a:picLocks noGrp="1" noChangeAspect="1" noChangeArrowheads="1"/>
          </p:cNvPicPr>
          <p:nvPr>
            <p:ph type="body" idx="4294967295"/>
          </p:nvPr>
        </p:nvPicPr>
        <p:blipFill>
          <a:blip r:embed="rId2" cstate="print"/>
          <a:srcRect/>
          <a:stretch>
            <a:fillRect/>
          </a:stretch>
        </p:blipFill>
        <p:spPr>
          <a:xfrm>
            <a:off x="179512" y="2780928"/>
            <a:ext cx="5400600" cy="3528194"/>
          </a:xfrm>
          <a:ln/>
        </p:spPr>
      </p:pic>
      <p:sp>
        <p:nvSpPr>
          <p:cNvPr id="113668" name="Rectangle 4"/>
          <p:cNvSpPr>
            <a:spLocks noRot="1" noChangeArrowheads="1"/>
          </p:cNvSpPr>
          <p:nvPr/>
        </p:nvSpPr>
        <p:spPr bwMode="auto">
          <a:xfrm>
            <a:off x="179512" y="1124744"/>
            <a:ext cx="6552728" cy="720725"/>
          </a:xfrm>
          <a:prstGeom prst="rect">
            <a:avLst/>
          </a:prstGeom>
          <a:solidFill>
            <a:schemeClr val="bg1"/>
          </a:solidFill>
          <a:ln w="9525">
            <a:noFill/>
            <a:miter lim="800000"/>
            <a:headEnd/>
            <a:tailEnd/>
          </a:ln>
          <a:effectLst/>
        </p:spPr>
        <p:txBody>
          <a:bodyPr anchor="ctr"/>
          <a:lstStyle/>
          <a:p>
            <a:pPr>
              <a:buFontTx/>
              <a:buNone/>
            </a:pPr>
            <a:r>
              <a:rPr lang="en-US" altLang="zh-CN" sz="3600" b="1" dirty="0">
                <a:latin typeface="+mn-ea"/>
              </a:rPr>
              <a:t>1</a:t>
            </a:r>
            <a:r>
              <a:rPr lang="zh-CN" altLang="en-US" sz="3600" b="1" dirty="0">
                <a:latin typeface="+mn-ea"/>
              </a:rPr>
              <a:t>、挽救共和的努力及其受挫</a:t>
            </a:r>
          </a:p>
        </p:txBody>
      </p:sp>
      <p:sp>
        <p:nvSpPr>
          <p:cNvPr id="113669" name="Rectangle 5"/>
          <p:cNvSpPr>
            <a:spLocks noRot="1" noChangeArrowheads="1"/>
          </p:cNvSpPr>
          <p:nvPr/>
        </p:nvSpPr>
        <p:spPr bwMode="auto">
          <a:xfrm>
            <a:off x="179512" y="1844824"/>
            <a:ext cx="5797152" cy="936625"/>
          </a:xfrm>
          <a:prstGeom prst="rect">
            <a:avLst/>
          </a:prstGeom>
          <a:solidFill>
            <a:srgbClr val="FFFFFF"/>
          </a:solidFill>
          <a:ln w="9525">
            <a:noFill/>
            <a:miter lim="800000"/>
            <a:headEnd/>
            <a:tailEnd/>
          </a:ln>
          <a:effectLst/>
        </p:spPr>
        <p:txBody>
          <a:bodyPr anchor="ctr"/>
          <a:lstStyle/>
          <a:p>
            <a:pPr>
              <a:buFontTx/>
              <a:buNone/>
            </a:pPr>
            <a:r>
              <a:rPr lang="zh-CN" altLang="en-US" sz="3200" b="1" dirty="0">
                <a:latin typeface="+mn-ea"/>
              </a:rPr>
              <a:t>（</a:t>
            </a:r>
            <a:r>
              <a:rPr lang="en-US" altLang="zh-CN" sz="3200" b="1" dirty="0">
                <a:latin typeface="+mn-ea"/>
              </a:rPr>
              <a:t>1</a:t>
            </a:r>
            <a:r>
              <a:rPr lang="zh-CN" altLang="en-US" sz="3200" b="1" dirty="0">
                <a:latin typeface="+mn-ea"/>
              </a:rPr>
              <a:t>）“二次革命” （</a:t>
            </a:r>
            <a:r>
              <a:rPr lang="en-US" altLang="zh-CN" sz="3200" b="1" dirty="0">
                <a:latin typeface="+mn-ea"/>
              </a:rPr>
              <a:t>1913</a:t>
            </a:r>
            <a:r>
              <a:rPr lang="zh-CN" altLang="en-US" sz="3200" b="1" dirty="0">
                <a:latin typeface="+mn-ea"/>
              </a:rPr>
              <a:t>年）</a:t>
            </a:r>
          </a:p>
        </p:txBody>
      </p:sp>
      <p:pic>
        <p:nvPicPr>
          <p:cNvPr id="113670" name="Picture 6" descr="二次革命"/>
          <p:cNvPicPr>
            <a:picLocks noChangeAspect="1" noChangeArrowheads="1"/>
          </p:cNvPicPr>
          <p:nvPr/>
        </p:nvPicPr>
        <p:blipFill>
          <a:blip r:embed="rId3" cstate="print"/>
          <a:srcRect/>
          <a:stretch>
            <a:fillRect/>
          </a:stretch>
        </p:blipFill>
        <p:spPr bwMode="auto">
          <a:xfrm>
            <a:off x="5652120" y="2060848"/>
            <a:ext cx="3360373" cy="424847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668"/>
                                        </p:tgtEl>
                                        <p:attrNameLst>
                                          <p:attrName>style.visibility</p:attrName>
                                        </p:attrNameLst>
                                      </p:cBhvr>
                                      <p:to>
                                        <p:strVal val="visible"/>
                                      </p:to>
                                    </p:set>
                                    <p:anim calcmode="lin" valueType="num">
                                      <p:cBhvr additive="base">
                                        <p:cTn id="7" dur="500" fill="hold"/>
                                        <p:tgtEl>
                                          <p:spTgt spid="113668"/>
                                        </p:tgtEl>
                                        <p:attrNameLst>
                                          <p:attrName>ppt_x</p:attrName>
                                        </p:attrNameLst>
                                      </p:cBhvr>
                                      <p:tavLst>
                                        <p:tav tm="0">
                                          <p:val>
                                            <p:strVal val="#ppt_x"/>
                                          </p:val>
                                        </p:tav>
                                        <p:tav tm="100000">
                                          <p:val>
                                            <p:strVal val="#ppt_x"/>
                                          </p:val>
                                        </p:tav>
                                      </p:tavLst>
                                    </p:anim>
                                    <p:anim calcmode="lin" valueType="num">
                                      <p:cBhvr additive="base">
                                        <p:cTn id="8" dur="500" fill="hold"/>
                                        <p:tgtEl>
                                          <p:spTgt spid="1136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3669"/>
                                        </p:tgtEl>
                                        <p:attrNameLst>
                                          <p:attrName>style.visibility</p:attrName>
                                        </p:attrNameLst>
                                      </p:cBhvr>
                                      <p:to>
                                        <p:strVal val="visible"/>
                                      </p:to>
                                    </p:set>
                                    <p:anim calcmode="lin" valueType="num">
                                      <p:cBhvr additive="base">
                                        <p:cTn id="13" dur="500" fill="hold"/>
                                        <p:tgtEl>
                                          <p:spTgt spid="113669"/>
                                        </p:tgtEl>
                                        <p:attrNameLst>
                                          <p:attrName>ppt_x</p:attrName>
                                        </p:attrNameLst>
                                      </p:cBhvr>
                                      <p:tavLst>
                                        <p:tav tm="0">
                                          <p:val>
                                            <p:strVal val="#ppt_x"/>
                                          </p:val>
                                        </p:tav>
                                        <p:tav tm="100000">
                                          <p:val>
                                            <p:strVal val="#ppt_x"/>
                                          </p:val>
                                        </p:tav>
                                      </p:tavLst>
                                    </p:anim>
                                    <p:anim calcmode="lin" valueType="num">
                                      <p:cBhvr additive="base">
                                        <p:cTn id="14" dur="500" fill="hold"/>
                                        <p:tgtEl>
                                          <p:spTgt spid="1136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 fill="hold">
                                          <p:stCondLst>
                                            <p:cond delay="0"/>
                                          </p:stCondLst>
                                        </p:cTn>
                                        <p:tgtEl>
                                          <p:spTgt spid="113670"/>
                                        </p:tgtEl>
                                        <p:attrNameLst>
                                          <p:attrName>style.visibility</p:attrName>
                                        </p:attrNameLst>
                                      </p:cBhvr>
                                      <p:to>
                                        <p:strVal val="visible"/>
                                      </p:to>
                                    </p:set>
                                    <p:animEffect transition="in" filter="slide(fromRight)">
                                      <p:cBhvr>
                                        <p:cTn id="19" dur="500"/>
                                        <p:tgtEl>
                                          <p:spTgt spid="113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animBg="1" autoUpdateAnimBg="0"/>
      <p:bldP spid="113669" grpId="0" animBg="1"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cstate="print"/>
          <a:srcRect/>
          <a:stretch>
            <a:fillRect/>
          </a:stretch>
        </p:blipFill>
        <p:spPr bwMode="auto">
          <a:xfrm>
            <a:off x="2267745" y="1772816"/>
            <a:ext cx="4361656" cy="2711872"/>
          </a:xfrm>
          <a:prstGeom prst="rect">
            <a:avLst/>
          </a:prstGeom>
          <a:noFill/>
          <a:ln w="9525">
            <a:noFill/>
            <a:miter lim="800000"/>
            <a:headEnd/>
            <a:tailEnd/>
          </a:ln>
          <a:effectLst/>
        </p:spPr>
      </p:pic>
      <p:sp>
        <p:nvSpPr>
          <p:cNvPr id="114691" name="Rectangle 3"/>
          <p:cNvSpPr>
            <a:spLocks noChangeArrowheads="1"/>
          </p:cNvSpPr>
          <p:nvPr/>
        </p:nvSpPr>
        <p:spPr bwMode="auto">
          <a:xfrm>
            <a:off x="611188" y="404813"/>
            <a:ext cx="7777162" cy="641350"/>
          </a:xfrm>
          <a:prstGeom prst="rect">
            <a:avLst/>
          </a:prstGeom>
          <a:noFill/>
          <a:ln w="9525">
            <a:noFill/>
            <a:miter lim="800000"/>
            <a:headEnd/>
            <a:tailEnd/>
          </a:ln>
          <a:effectLst/>
        </p:spPr>
        <p:txBody>
          <a:bodyPr anchor="ctr">
            <a:spAutoFit/>
          </a:bodyPr>
          <a:lstStyle/>
          <a:p>
            <a:endParaRPr lang="zh-CN" altLang="en-US" sz="3600"/>
          </a:p>
        </p:txBody>
      </p:sp>
      <p:sp>
        <p:nvSpPr>
          <p:cNvPr id="114692" name="Rectangle 4"/>
          <p:cNvSpPr>
            <a:spLocks noChangeArrowheads="1"/>
          </p:cNvSpPr>
          <p:nvPr/>
        </p:nvSpPr>
        <p:spPr bwMode="auto">
          <a:xfrm>
            <a:off x="323528" y="1556792"/>
            <a:ext cx="1944191" cy="4530725"/>
          </a:xfrm>
          <a:prstGeom prst="rect">
            <a:avLst/>
          </a:prstGeom>
          <a:solidFill>
            <a:schemeClr val="bg1"/>
          </a:solid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3200" b="1" dirty="0" smtClean="0">
                <a:latin typeface="华文新魏" pitchFamily="2" charset="-122"/>
                <a:ea typeface="华文新魏" pitchFamily="2" charset="-122"/>
              </a:rPr>
              <a:t>1914</a:t>
            </a:r>
            <a:r>
              <a:rPr lang="zh-CN" altLang="en-US" sz="3200" b="1" dirty="0" smtClean="0">
                <a:latin typeface="华文新魏" pitchFamily="2" charset="-122"/>
                <a:ea typeface="华文新魏" pitchFamily="2" charset="-122"/>
              </a:rPr>
              <a:t>年</a:t>
            </a:r>
            <a:r>
              <a:rPr lang="en-US" altLang="zh-CN" sz="3200" b="1" dirty="0" smtClean="0">
                <a:latin typeface="华文新魏" pitchFamily="2" charset="-122"/>
                <a:ea typeface="华文新魏" pitchFamily="2" charset="-122"/>
              </a:rPr>
              <a:t>7</a:t>
            </a:r>
            <a:r>
              <a:rPr lang="zh-CN" altLang="en-US" sz="3200" b="1" dirty="0" smtClean="0">
                <a:latin typeface="华文新魏" pitchFamily="2" charset="-122"/>
                <a:ea typeface="华文新魏" pitchFamily="2" charset="-122"/>
              </a:rPr>
              <a:t>月，</a:t>
            </a:r>
            <a:r>
              <a:rPr lang="zh-CN" altLang="en-US" sz="3200" b="1" dirty="0">
                <a:latin typeface="华文新魏" pitchFamily="2" charset="-122"/>
                <a:ea typeface="华文新魏" pitchFamily="2" charset="-122"/>
              </a:rPr>
              <a:t>孙中山在日本建立中华革命党，坚持反袁武装斗争。</a:t>
            </a:r>
          </a:p>
        </p:txBody>
      </p:sp>
      <p:sp>
        <p:nvSpPr>
          <p:cNvPr id="114693" name="Rectangle 5"/>
          <p:cNvSpPr>
            <a:spLocks noChangeArrowheads="1"/>
          </p:cNvSpPr>
          <p:nvPr/>
        </p:nvSpPr>
        <p:spPr bwMode="auto">
          <a:xfrm>
            <a:off x="323528" y="277813"/>
            <a:ext cx="8363272" cy="1139825"/>
          </a:xfrm>
          <a:prstGeom prst="rect">
            <a:avLst/>
          </a:prstGeom>
          <a:noFill/>
          <a:ln w="9525">
            <a:noFill/>
            <a:miter lim="800000"/>
            <a:headEnd/>
            <a:tailEnd/>
          </a:ln>
          <a:effectLst/>
        </p:spPr>
        <p:txBody>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）中华革命党成立</a:t>
            </a:r>
          </a:p>
        </p:txBody>
      </p:sp>
      <p:grpSp>
        <p:nvGrpSpPr>
          <p:cNvPr id="8" name="组合 7"/>
          <p:cNvGrpSpPr/>
          <p:nvPr/>
        </p:nvGrpSpPr>
        <p:grpSpPr>
          <a:xfrm>
            <a:off x="6516216" y="332656"/>
            <a:ext cx="2448397" cy="3413993"/>
            <a:chOff x="6516216" y="332656"/>
            <a:chExt cx="2448397" cy="3413993"/>
          </a:xfrm>
        </p:grpSpPr>
        <p:pic>
          <p:nvPicPr>
            <p:cNvPr id="114694" name="Picture 6" descr="结婚照"/>
            <p:cNvPicPr>
              <a:picLocks noChangeAspect="1" noChangeArrowheads="1"/>
            </p:cNvPicPr>
            <p:nvPr/>
          </p:nvPicPr>
          <p:blipFill>
            <a:blip r:embed="rId3" cstate="print"/>
            <a:srcRect/>
            <a:stretch>
              <a:fillRect/>
            </a:stretch>
          </p:blipFill>
          <p:spPr bwMode="auto">
            <a:xfrm>
              <a:off x="6516216" y="332656"/>
              <a:ext cx="2411078" cy="2880320"/>
            </a:xfrm>
            <a:prstGeom prst="rect">
              <a:avLst/>
            </a:prstGeom>
            <a:noFill/>
            <a:ln w="9525">
              <a:noFill/>
              <a:miter lim="800000"/>
              <a:headEnd/>
              <a:tailEnd/>
            </a:ln>
          </p:spPr>
        </p:pic>
        <p:sp>
          <p:nvSpPr>
            <p:cNvPr id="114695" name="Text Box 7"/>
            <p:cNvSpPr txBox="1">
              <a:spLocks noChangeArrowheads="1"/>
            </p:cNvSpPr>
            <p:nvPr/>
          </p:nvSpPr>
          <p:spPr bwMode="auto">
            <a:xfrm>
              <a:off x="6516216" y="3284984"/>
              <a:ext cx="2448397" cy="461665"/>
            </a:xfrm>
            <a:prstGeom prst="rect">
              <a:avLst/>
            </a:prstGeom>
            <a:noFill/>
            <a:ln w="9525">
              <a:noFill/>
              <a:miter lim="800000"/>
              <a:headEnd/>
              <a:tailEnd/>
            </a:ln>
            <a:effectLst/>
          </p:spPr>
          <p:txBody>
            <a:bodyPr wrap="square">
              <a:spAutoFit/>
            </a:bodyPr>
            <a:lstStyle/>
            <a:p>
              <a:pPr>
                <a:spcBef>
                  <a:spcPct val="50000"/>
                </a:spcBef>
              </a:pPr>
              <a:r>
                <a:rPr lang="zh-CN" altLang="en-US" sz="1200" b="1" dirty="0">
                  <a:latin typeface="华文新魏" pitchFamily="2" charset="-122"/>
                  <a:ea typeface="华文新魏" pitchFamily="2" charset="-122"/>
                </a:rPr>
                <a:t>孙中山与宋庆龄（</a:t>
              </a:r>
              <a:r>
                <a:rPr lang="en-US" altLang="zh-CN" sz="1200" b="1" dirty="0">
                  <a:latin typeface="华文新魏" pitchFamily="2" charset="-122"/>
                  <a:ea typeface="华文新魏" pitchFamily="2" charset="-122"/>
                </a:rPr>
                <a:t>1893--1981</a:t>
              </a:r>
              <a:r>
                <a:rPr lang="zh-CN" altLang="en-US" sz="1200" b="1" dirty="0">
                  <a:latin typeface="华文新魏" pitchFamily="2" charset="-122"/>
                  <a:ea typeface="华文新魏" pitchFamily="2" charset="-122"/>
                </a:rPr>
                <a:t>）于</a:t>
              </a:r>
              <a:r>
                <a:rPr lang="en-US" altLang="zh-CN" sz="1200" b="1" dirty="0">
                  <a:latin typeface="华文新魏" pitchFamily="2" charset="-122"/>
                  <a:ea typeface="华文新魏" pitchFamily="2" charset="-122"/>
                </a:rPr>
                <a:t>1915</a:t>
              </a:r>
              <a:r>
                <a:rPr lang="zh-CN" altLang="en-US" sz="1200" b="1" dirty="0">
                  <a:latin typeface="华文新魏" pitchFamily="2" charset="-122"/>
                  <a:ea typeface="华文新魏" pitchFamily="2" charset="-122"/>
                </a:rPr>
                <a:t>年</a:t>
              </a:r>
              <a:r>
                <a:rPr lang="en-US" altLang="zh-CN" sz="1200" b="1" dirty="0">
                  <a:latin typeface="华文新魏" pitchFamily="2" charset="-122"/>
                  <a:ea typeface="华文新魏" pitchFamily="2" charset="-122"/>
                </a:rPr>
                <a:t>10</a:t>
              </a:r>
              <a:r>
                <a:rPr lang="zh-CN" altLang="en-US" sz="1200" b="1" dirty="0">
                  <a:latin typeface="华文新魏" pitchFamily="2" charset="-122"/>
                  <a:ea typeface="华文新魏" pitchFamily="2" charset="-122"/>
                </a:rPr>
                <a:t>月</a:t>
              </a:r>
              <a:r>
                <a:rPr lang="en-US" altLang="zh-CN" sz="1200" b="1" dirty="0">
                  <a:latin typeface="华文新魏" pitchFamily="2" charset="-122"/>
                  <a:ea typeface="华文新魏" pitchFamily="2" charset="-122"/>
                </a:rPr>
                <a:t>25</a:t>
              </a:r>
              <a:r>
                <a:rPr lang="zh-CN" altLang="en-US" sz="1200" b="1" dirty="0">
                  <a:latin typeface="华文新魏" pitchFamily="2" charset="-122"/>
                  <a:ea typeface="华文新魏" pitchFamily="2" charset="-122"/>
                </a:rPr>
                <a:t>日在东京。</a:t>
              </a:r>
            </a:p>
          </p:txBody>
        </p:sp>
      </p:grpSp>
    </p:spTree>
  </p:cSld>
  <p:clrMapOvr>
    <a:overrideClrMapping bg1="lt1" tx1="dk1" bg2="lt2" tx2="dk2" accent1="accent1" accent2="accent2" accent3="accent3" accent4="accent4" accent5="accent5" accent6="accent6" hlink="hlink" folHlink="folHlink"/>
  </p:clrMapOvr>
  <p:transition/>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7497763" y="1125538"/>
            <a:ext cx="458787" cy="3527425"/>
          </a:xfrm>
          <a:prstGeom prst="rect">
            <a:avLst/>
          </a:prstGeom>
          <a:noFill/>
          <a:ln w="9525">
            <a:noFill/>
            <a:miter lim="800000"/>
            <a:headEnd/>
            <a:tailEnd/>
          </a:ln>
          <a:effectLst/>
        </p:spPr>
        <p:txBody>
          <a:bodyPr vert="eaVert">
            <a:spAutoFit/>
          </a:bodyPr>
          <a:lstStyle/>
          <a:p>
            <a:pPr>
              <a:spcBef>
                <a:spcPct val="50000"/>
              </a:spcBef>
            </a:pPr>
            <a:endParaRPr lang="zh-CN" altLang="en-US" b="0">
              <a:ea typeface="楷体_GB2312" pitchFamily="49" charset="-122"/>
            </a:endParaRPr>
          </a:p>
        </p:txBody>
      </p:sp>
      <p:sp>
        <p:nvSpPr>
          <p:cNvPr id="115716" name="Rectangle 4"/>
          <p:cNvSpPr>
            <a:spLocks noChangeArrowheads="1"/>
          </p:cNvSpPr>
          <p:nvPr/>
        </p:nvSpPr>
        <p:spPr bwMode="auto">
          <a:xfrm>
            <a:off x="251520" y="6165304"/>
            <a:ext cx="6407944" cy="396875"/>
          </a:xfrm>
          <a:prstGeom prst="rect">
            <a:avLst/>
          </a:prstGeom>
          <a:solidFill>
            <a:schemeClr val="bg1"/>
          </a:solidFill>
          <a:ln w="9525">
            <a:noFill/>
            <a:miter lim="800000"/>
            <a:headEnd/>
            <a:tailEnd/>
          </a:ln>
          <a:effectLst/>
        </p:spPr>
        <p:txBody>
          <a:bodyPr wrap="square" anchor="ctr">
            <a:spAutoFit/>
          </a:bodyPr>
          <a:lstStyle/>
          <a:p>
            <a:r>
              <a:rPr lang="zh-CN" altLang="en-US" sz="2000" b="1" dirty="0"/>
              <a:t>“国民赖公有人格，英雄无命亦天心</a:t>
            </a:r>
            <a:r>
              <a:rPr lang="zh-CN" altLang="en-US" sz="2000" b="1" dirty="0" smtClean="0"/>
              <a:t>”</a:t>
            </a:r>
            <a:r>
              <a:rPr lang="en-US" altLang="zh-CN" sz="2000" b="1" dirty="0" smtClean="0"/>
              <a:t>----</a:t>
            </a:r>
            <a:r>
              <a:rPr lang="zh-CN" altLang="en-US" sz="2000" b="1" dirty="0" smtClean="0"/>
              <a:t>梁启超</a:t>
            </a:r>
            <a:r>
              <a:rPr lang="zh-CN" altLang="en-US" b="1" dirty="0" smtClean="0"/>
              <a:t> </a:t>
            </a:r>
            <a:endParaRPr lang="zh-CN" altLang="en-US" b="1" dirty="0"/>
          </a:p>
        </p:txBody>
      </p:sp>
      <p:sp>
        <p:nvSpPr>
          <p:cNvPr id="115717" name="Rectangle 5"/>
          <p:cNvSpPr>
            <a:spLocks noChangeArrowheads="1"/>
          </p:cNvSpPr>
          <p:nvPr/>
        </p:nvSpPr>
        <p:spPr bwMode="auto">
          <a:xfrm>
            <a:off x="467544" y="277813"/>
            <a:ext cx="8219256" cy="1139825"/>
          </a:xfrm>
          <a:prstGeom prst="rect">
            <a:avLst/>
          </a:prstGeom>
          <a:noFill/>
          <a:ln w="9525">
            <a:noFill/>
            <a:miter lim="800000"/>
            <a:headEnd/>
            <a:tailEnd/>
          </a:ln>
          <a:effectLst/>
        </p:spPr>
        <p:txBody>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）“护国运动”</a:t>
            </a:r>
          </a:p>
        </p:txBody>
      </p:sp>
      <p:pic>
        <p:nvPicPr>
          <p:cNvPr id="115718" name="Picture 5" descr="025"/>
          <p:cNvPicPr>
            <a:picLocks noChangeAspect="1" noChangeArrowheads="1"/>
          </p:cNvPicPr>
          <p:nvPr/>
        </p:nvPicPr>
        <p:blipFill>
          <a:blip r:embed="rId2" cstate="print"/>
          <a:srcRect/>
          <a:stretch>
            <a:fillRect/>
          </a:stretch>
        </p:blipFill>
        <p:spPr bwMode="auto">
          <a:xfrm>
            <a:off x="179512" y="2132856"/>
            <a:ext cx="5551477" cy="3888432"/>
          </a:xfrm>
          <a:prstGeom prst="rect">
            <a:avLst/>
          </a:prstGeom>
          <a:noFill/>
          <a:ln w="9525">
            <a:noFill/>
            <a:miter lim="800000"/>
            <a:headEnd/>
            <a:tailEnd/>
          </a:ln>
        </p:spPr>
      </p:pic>
      <p:sp>
        <p:nvSpPr>
          <p:cNvPr id="115719" name="Rectangle 7"/>
          <p:cNvSpPr>
            <a:spLocks noChangeArrowheads="1"/>
          </p:cNvSpPr>
          <p:nvPr/>
        </p:nvSpPr>
        <p:spPr bwMode="auto">
          <a:xfrm>
            <a:off x="251520" y="1196752"/>
            <a:ext cx="8099499" cy="864096"/>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t>1915</a:t>
            </a:r>
            <a:r>
              <a:rPr lang="zh-CN" altLang="en-US" sz="2400" b="1" dirty="0"/>
              <a:t>年</a:t>
            </a:r>
            <a:r>
              <a:rPr lang="en-US" altLang="zh-CN" sz="2400" b="1" dirty="0"/>
              <a:t>12</a:t>
            </a:r>
            <a:r>
              <a:rPr lang="zh-CN" altLang="en-US" sz="2400" b="1" dirty="0"/>
              <a:t>月</a:t>
            </a:r>
            <a:r>
              <a:rPr lang="en-US" altLang="zh-CN" sz="2400" b="1" dirty="0"/>
              <a:t>25</a:t>
            </a:r>
            <a:r>
              <a:rPr lang="zh-CN" altLang="en-US" sz="2400" b="1" dirty="0"/>
              <a:t>日</a:t>
            </a:r>
            <a:r>
              <a:rPr lang="zh-CN" altLang="en-US" sz="2400" b="1" dirty="0" smtClean="0"/>
              <a:t>，蔡锷</a:t>
            </a:r>
            <a:r>
              <a:rPr lang="zh-CN" altLang="en-US" sz="2400" b="1" dirty="0"/>
              <a:t>等在云南组织讨袁护国军，宣布独立，很快形成席卷半个中国的护国运动。</a:t>
            </a:r>
          </a:p>
        </p:txBody>
      </p:sp>
      <p:pic>
        <p:nvPicPr>
          <p:cNvPr id="51202" name="Picture 2" descr="http://image82.360doc.com/DownloadImg/2015/02/0312/49797109_4"/>
          <p:cNvPicPr>
            <a:picLocks noChangeAspect="1" noChangeArrowheads="1"/>
          </p:cNvPicPr>
          <p:nvPr/>
        </p:nvPicPr>
        <p:blipFill>
          <a:blip r:embed="rId3" cstate="print"/>
          <a:srcRect/>
          <a:stretch>
            <a:fillRect/>
          </a:stretch>
        </p:blipFill>
        <p:spPr bwMode="auto">
          <a:xfrm>
            <a:off x="5868144" y="1988840"/>
            <a:ext cx="3096344" cy="4070226"/>
          </a:xfrm>
          <a:prstGeom prst="rect">
            <a:avLst/>
          </a:prstGeom>
          <a:noFill/>
        </p:spPr>
      </p:pic>
    </p:spTree>
  </p:cSld>
  <p:clrMapOvr>
    <a:masterClrMapping/>
  </p:clrMapOvr>
  <p:transition>
    <p:pull dir="rd"/>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16738" name="Rectangle 2"/>
          <p:cNvSpPr>
            <a:spLocks noRot="1" noChangeArrowheads="1"/>
          </p:cNvSpPr>
          <p:nvPr/>
        </p:nvSpPr>
        <p:spPr bwMode="auto">
          <a:xfrm>
            <a:off x="179512" y="260648"/>
            <a:ext cx="8136706" cy="719138"/>
          </a:xfrm>
          <a:prstGeom prst="rect">
            <a:avLst/>
          </a:prstGeom>
          <a:solidFill>
            <a:srgbClr val="FFFFFF"/>
          </a:solidFill>
          <a:ln w="9525">
            <a:noFill/>
            <a:miter lim="800000"/>
            <a:headEnd/>
            <a:tailEnd/>
          </a:ln>
          <a:effectLst/>
        </p:spPr>
        <p:txBody>
          <a:bodyPr anchor="ctr"/>
          <a:lstStyle/>
          <a:p>
            <a:pPr marL="342900" indent="-342900">
              <a:spcBef>
                <a:spcPct val="20000"/>
              </a:spcBef>
              <a:buClr>
                <a:schemeClr val="folHlink"/>
              </a:buClr>
              <a:buFont typeface="Wingdings" pitchFamily="2" charset="2"/>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4</a:t>
            </a:r>
            <a:r>
              <a:rPr lang="zh-CN" altLang="en-US" sz="4000" b="1" dirty="0">
                <a:latin typeface="华文新魏" pitchFamily="2" charset="-122"/>
                <a:ea typeface="华文新魏" pitchFamily="2" charset="-122"/>
              </a:rPr>
              <a:t>）</a:t>
            </a:r>
            <a:r>
              <a:rPr lang="zh-CN" altLang="en-US" sz="4000" b="1" dirty="0">
                <a:latin typeface="Arial"/>
                <a:ea typeface="华文新魏" pitchFamily="2" charset="-122"/>
              </a:rPr>
              <a:t>“</a:t>
            </a:r>
            <a:r>
              <a:rPr lang="zh-CN" altLang="en-US" sz="4000" b="1" dirty="0">
                <a:latin typeface="华文新魏" pitchFamily="2" charset="-122"/>
                <a:ea typeface="华文新魏" pitchFamily="2" charset="-122"/>
              </a:rPr>
              <a:t>护法运动</a:t>
            </a:r>
            <a:r>
              <a:rPr lang="zh-CN" altLang="en-US" sz="4000" b="1" dirty="0">
                <a:latin typeface="Arial"/>
                <a:ea typeface="华文新魏" pitchFamily="2" charset="-122"/>
              </a:rPr>
              <a:t>”</a:t>
            </a:r>
            <a:endParaRPr lang="zh-CN" altLang="en-US" sz="4000" b="1" dirty="0">
              <a:latin typeface="华文新魏" pitchFamily="2" charset="-122"/>
              <a:ea typeface="华文新魏" pitchFamily="2" charset="-122"/>
            </a:endParaRPr>
          </a:p>
        </p:txBody>
      </p:sp>
      <p:sp>
        <p:nvSpPr>
          <p:cNvPr id="116741" name="Rectangle 5"/>
          <p:cNvSpPr>
            <a:spLocks noChangeArrowheads="1"/>
          </p:cNvSpPr>
          <p:nvPr/>
        </p:nvSpPr>
        <p:spPr bwMode="auto">
          <a:xfrm>
            <a:off x="395536" y="1700808"/>
            <a:ext cx="2880320" cy="4248472"/>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800" b="1" dirty="0">
                <a:solidFill>
                  <a:schemeClr val="tx2"/>
                </a:solidFill>
                <a:latin typeface="华文新魏" pitchFamily="2" charset="-122"/>
                <a:ea typeface="华文新魏" pitchFamily="2" charset="-122"/>
              </a:rPr>
              <a:t>1917</a:t>
            </a:r>
            <a:r>
              <a:rPr lang="zh-CN" altLang="en-US" sz="2800" b="1" dirty="0">
                <a:solidFill>
                  <a:schemeClr val="tx2"/>
                </a:solidFill>
                <a:latin typeface="华文新魏" pitchFamily="2" charset="-122"/>
                <a:ea typeface="华文新魏" pitchFamily="2" charset="-122"/>
              </a:rPr>
              <a:t>年</a:t>
            </a:r>
            <a:r>
              <a:rPr lang="en-US" altLang="zh-CN" sz="2800" b="1" dirty="0">
                <a:solidFill>
                  <a:schemeClr val="tx2"/>
                </a:solidFill>
                <a:latin typeface="华文新魏" pitchFamily="2" charset="-122"/>
                <a:ea typeface="华文新魏" pitchFamily="2" charset="-122"/>
              </a:rPr>
              <a:t>9</a:t>
            </a:r>
            <a:r>
              <a:rPr lang="zh-CN" altLang="en-US" sz="2800" b="1" dirty="0">
                <a:solidFill>
                  <a:schemeClr val="tx2"/>
                </a:solidFill>
                <a:latin typeface="华文新魏" pitchFamily="2" charset="-122"/>
                <a:ea typeface="华文新魏" pitchFamily="2" charset="-122"/>
              </a:rPr>
              <a:t>月，孙中山在广州成立了护法军政府，并出师北伐</a:t>
            </a:r>
            <a:r>
              <a:rPr lang="zh-CN" altLang="en-US" sz="2800" b="1" dirty="0" smtClean="0">
                <a:solidFill>
                  <a:schemeClr val="tx2"/>
                </a:solidFill>
                <a:latin typeface="华文新魏" pitchFamily="2" charset="-122"/>
                <a:ea typeface="华文新魏" pitchFamily="2" charset="-122"/>
              </a:rPr>
              <a:t>。</a:t>
            </a:r>
            <a:endParaRPr lang="en-US" altLang="zh-CN" sz="2800" b="1" dirty="0" smtClean="0">
              <a:solidFill>
                <a:schemeClr val="tx2"/>
              </a:solidFill>
              <a:latin typeface="华文新魏" pitchFamily="2" charset="-122"/>
              <a:ea typeface="华文新魏" pitchFamily="2" charset="-122"/>
            </a:endParaRPr>
          </a:p>
          <a:p>
            <a:pPr marL="342900" indent="-342900">
              <a:lnSpc>
                <a:spcPct val="90000"/>
              </a:lnSpc>
              <a:spcBef>
                <a:spcPct val="20000"/>
              </a:spcBef>
              <a:buClr>
                <a:schemeClr val="accent1"/>
              </a:buClr>
              <a:buSzPct val="65000"/>
              <a:buFont typeface="Wingdings" pitchFamily="2" charset="2"/>
              <a:buChar char="n"/>
            </a:pPr>
            <a:r>
              <a:rPr lang="en-US" altLang="zh-CN" sz="2800" b="1" dirty="0" smtClean="0">
                <a:solidFill>
                  <a:schemeClr val="tx2"/>
                </a:solidFill>
                <a:latin typeface="华文新魏" pitchFamily="2" charset="-122"/>
                <a:ea typeface="华文新魏" pitchFamily="2" charset="-122"/>
              </a:rPr>
              <a:t>1918</a:t>
            </a:r>
            <a:r>
              <a:rPr lang="zh-CN" altLang="en-US" sz="2800" b="1" dirty="0" smtClean="0">
                <a:solidFill>
                  <a:schemeClr val="tx2"/>
                </a:solidFill>
                <a:latin typeface="华文新魏" pitchFamily="2" charset="-122"/>
                <a:ea typeface="华文新魏" pitchFamily="2" charset="-122"/>
              </a:rPr>
              <a:t>年</a:t>
            </a:r>
            <a:r>
              <a:rPr lang="en-US" altLang="zh-CN" sz="2800" b="1" dirty="0" smtClean="0">
                <a:solidFill>
                  <a:schemeClr val="tx2"/>
                </a:solidFill>
                <a:latin typeface="华文新魏" pitchFamily="2" charset="-122"/>
                <a:ea typeface="华文新魏" pitchFamily="2" charset="-122"/>
              </a:rPr>
              <a:t>5</a:t>
            </a:r>
            <a:r>
              <a:rPr lang="zh-CN" altLang="en-US" sz="2800" b="1" dirty="0" smtClean="0">
                <a:solidFill>
                  <a:schemeClr val="tx2"/>
                </a:solidFill>
                <a:latin typeface="华文新魏" pitchFamily="2" charset="-122"/>
                <a:ea typeface="华文新魏" pitchFamily="2" charset="-122"/>
              </a:rPr>
              <a:t>月，孙中山愤然辞去大总统职务，护法运动失败。</a:t>
            </a:r>
          </a:p>
        </p:txBody>
      </p:sp>
      <p:sp>
        <p:nvSpPr>
          <p:cNvPr id="7" name="Rectangle 5"/>
          <p:cNvSpPr>
            <a:spLocks noChangeArrowheads="1"/>
          </p:cNvSpPr>
          <p:nvPr/>
        </p:nvSpPr>
        <p:spPr bwMode="auto">
          <a:xfrm>
            <a:off x="827585" y="4725144"/>
            <a:ext cx="3672408" cy="1008112"/>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endParaRPr lang="zh-CN" altLang="en-US" sz="2800" b="1" dirty="0">
              <a:solidFill>
                <a:schemeClr val="tx2"/>
              </a:solidFill>
              <a:latin typeface="华文新魏" pitchFamily="2" charset="-122"/>
              <a:ea typeface="华文新魏" pitchFamily="2" charset="-122"/>
            </a:endParaRPr>
          </a:p>
        </p:txBody>
      </p:sp>
      <p:grpSp>
        <p:nvGrpSpPr>
          <p:cNvPr id="8" name="组合 1"/>
          <p:cNvGrpSpPr>
            <a:grpSpLocks/>
          </p:cNvGrpSpPr>
          <p:nvPr/>
        </p:nvGrpSpPr>
        <p:grpSpPr bwMode="auto">
          <a:xfrm>
            <a:off x="3419872" y="1484784"/>
            <a:ext cx="5287689" cy="4392488"/>
            <a:chOff x="4716463" y="2708275"/>
            <a:chExt cx="3959225" cy="3457575"/>
          </a:xfrm>
        </p:grpSpPr>
        <p:pic>
          <p:nvPicPr>
            <p:cNvPr id="10" name="图片 4"/>
            <p:cNvPicPr>
              <a:picLocks noChangeAspect="1" noChangeArrowheads="1"/>
            </p:cNvPicPr>
            <p:nvPr/>
          </p:nvPicPr>
          <p:blipFill>
            <a:blip r:embed="rId2" cstate="print"/>
            <a:srcRect l="15356" t="12434" r="19676" b="11966"/>
            <a:stretch>
              <a:fillRect/>
            </a:stretch>
          </p:blipFill>
          <p:spPr bwMode="auto">
            <a:xfrm>
              <a:off x="4716463" y="2708275"/>
              <a:ext cx="3959225" cy="3457575"/>
            </a:xfrm>
            <a:prstGeom prst="rect">
              <a:avLst/>
            </a:prstGeom>
            <a:noFill/>
            <a:ln w="9525">
              <a:solidFill>
                <a:srgbClr val="FF3300"/>
              </a:solidFill>
              <a:miter lim="800000"/>
              <a:headEnd/>
              <a:tailEnd/>
            </a:ln>
          </p:spPr>
        </p:pic>
        <p:sp>
          <p:nvSpPr>
            <p:cNvPr id="11" name="圆角矩形 6">
              <a:extLst>
                <a:ext uri="{FF2B5EF4-FFF2-40B4-BE49-F238E27FC236}">
                  <a16:creationId xmlns:a16="http://schemas.microsoft.com/office/drawing/2014/main" xmlns="" id="{28DEC97A-9E8A-4C4D-BA3D-42DBA4217CAF}"/>
                </a:ext>
              </a:extLst>
            </p:cNvPr>
            <p:cNvSpPr>
              <a:spLocks noChangeArrowheads="1"/>
            </p:cNvSpPr>
            <p:nvPr/>
          </p:nvSpPr>
          <p:spPr bwMode="auto">
            <a:xfrm>
              <a:off x="4716463" y="2708275"/>
              <a:ext cx="1295688" cy="432798"/>
            </a:xfrm>
            <a:prstGeom prst="roundRect">
              <a:avLst>
                <a:gd name="adj" fmla="val 16667"/>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b="0">
                  <a:solidFill>
                    <a:schemeClr val="bg1"/>
                  </a:solidFill>
                  <a:effectLst>
                    <a:outerShdw blurRad="38100" dist="38100" dir="2700000" algn="tl">
                      <a:srgbClr val="000000">
                        <a:alpha val="43137"/>
                      </a:srgbClr>
                    </a:outerShdw>
                  </a:effectLst>
                  <a:latin typeface="+mn-lt"/>
                  <a:ea typeface="+mn-ea"/>
                  <a:cs typeface="+mn-ea"/>
                  <a:sym typeface="+mn-lt"/>
                </a:rPr>
                <a:t>护法运动</a:t>
              </a:r>
              <a:endParaRPr lang="zh-CN" altLang="en-US">
                <a:solidFill>
                  <a:schemeClr val="bg1"/>
                </a:solidFill>
                <a:effectLst>
                  <a:outerShdw blurRad="38100" dist="38100" dir="2700000" algn="tl">
                    <a:srgbClr val="000000">
                      <a:alpha val="43137"/>
                    </a:srgbClr>
                  </a:outerShdw>
                </a:effectLst>
                <a:latin typeface="+mn-lt"/>
                <a:ea typeface="+mn-ea"/>
                <a:cs typeface="+mn-ea"/>
                <a:sym typeface="+mn-lt"/>
              </a:endParaRPr>
            </a:p>
          </p:txBody>
        </p:sp>
      </p:gr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6738"/>
                                        </p:tgtEl>
                                        <p:attrNameLst>
                                          <p:attrName>style.visibility</p:attrName>
                                        </p:attrNameLst>
                                      </p:cBhvr>
                                      <p:to>
                                        <p:strVal val="visible"/>
                                      </p:to>
                                    </p:set>
                                    <p:anim calcmode="lin" valueType="num">
                                      <p:cBhvr additive="base">
                                        <p:cTn id="7" dur="500" fill="hold"/>
                                        <p:tgtEl>
                                          <p:spTgt spid="116738"/>
                                        </p:tgtEl>
                                        <p:attrNameLst>
                                          <p:attrName>ppt_x</p:attrName>
                                        </p:attrNameLst>
                                      </p:cBhvr>
                                      <p:tavLst>
                                        <p:tav tm="0">
                                          <p:val>
                                            <p:strVal val="0-#ppt_w/2"/>
                                          </p:val>
                                        </p:tav>
                                        <p:tav tm="100000">
                                          <p:val>
                                            <p:strVal val="#ppt_x"/>
                                          </p:val>
                                        </p:tav>
                                      </p:tavLst>
                                    </p:anim>
                                    <p:anim calcmode="lin" valueType="num">
                                      <p:cBhvr additive="base">
                                        <p:cTn id="8" dur="500" fill="hold"/>
                                        <p:tgtEl>
                                          <p:spTgt spid="1167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74638"/>
            <a:ext cx="8147248" cy="1143000"/>
          </a:xfrm>
        </p:spPr>
        <p:txBody>
          <a:bodyPr/>
          <a:lstStyle/>
          <a:p>
            <a:r>
              <a:rPr lang="zh-CN" altLang="en-US" b="1" dirty="0" smtClean="0"/>
              <a:t>抵制美货运动</a:t>
            </a:r>
            <a:endParaRPr lang="zh-CN" altLang="en-US" b="1" dirty="0"/>
          </a:p>
        </p:txBody>
      </p:sp>
      <p:sp>
        <p:nvSpPr>
          <p:cNvPr id="3" name="内容占位符 2"/>
          <p:cNvSpPr>
            <a:spLocks noGrp="1"/>
          </p:cNvSpPr>
          <p:nvPr>
            <p:ph sz="quarter" idx="1"/>
          </p:nvPr>
        </p:nvSpPr>
        <p:spPr>
          <a:xfrm>
            <a:off x="285720" y="1844824"/>
            <a:ext cx="8401080" cy="3155812"/>
          </a:xfrm>
        </p:spPr>
        <p:txBody>
          <a:bodyPr>
            <a:normAutofit/>
          </a:bodyPr>
          <a:lstStyle/>
          <a:p>
            <a:r>
              <a:rPr lang="en-US" altLang="zh-CN" sz="2400" b="1" dirty="0" smtClean="0">
                <a:latin typeface="+mn-ea"/>
              </a:rPr>
              <a:t>1904</a:t>
            </a:r>
            <a:r>
              <a:rPr lang="zh-CN" altLang="en-US" sz="2400" b="1" dirty="0" smtClean="0">
                <a:latin typeface="+mn-ea"/>
              </a:rPr>
              <a:t>年美国强迫清政府与其订立的</a:t>
            </a:r>
            <a:r>
              <a:rPr lang="en-US" altLang="zh-CN" sz="2400" b="1" dirty="0" smtClean="0">
                <a:latin typeface="+mn-ea"/>
              </a:rPr>
              <a:t>《</a:t>
            </a:r>
            <a:r>
              <a:rPr lang="zh-CN" altLang="en-US" sz="2400" b="1" dirty="0" smtClean="0">
                <a:latin typeface="+mn-ea"/>
              </a:rPr>
              <a:t>中美会订限制来美华工条款</a:t>
            </a:r>
            <a:r>
              <a:rPr lang="en-US" altLang="zh-CN" sz="2400" b="1" dirty="0" smtClean="0">
                <a:latin typeface="+mn-ea"/>
              </a:rPr>
              <a:t>》</a:t>
            </a:r>
            <a:r>
              <a:rPr lang="zh-CN" altLang="en-US" sz="2400" b="1" dirty="0" smtClean="0">
                <a:latin typeface="+mn-ea"/>
              </a:rPr>
              <a:t>期满，海外华侨和各界人士强烈要求废除这一不平等条约，但遭到美国无理拒绝，这激起中国人民的极大愤慨。</a:t>
            </a:r>
            <a:r>
              <a:rPr lang="en-US" altLang="zh-CN" sz="2400" b="1" dirty="0" smtClean="0">
                <a:latin typeface="+mn-ea"/>
              </a:rPr>
              <a:t>5</a:t>
            </a:r>
            <a:r>
              <a:rPr lang="zh-CN" altLang="en-US" sz="2400" b="1" dirty="0" smtClean="0">
                <a:latin typeface="+mn-ea"/>
              </a:rPr>
              <a:t>月</a:t>
            </a:r>
            <a:r>
              <a:rPr lang="en-US" altLang="zh-CN" sz="2400" b="1" dirty="0" smtClean="0">
                <a:latin typeface="+mn-ea"/>
              </a:rPr>
              <a:t>10</a:t>
            </a:r>
            <a:r>
              <a:rPr lang="zh-CN" altLang="en-US" sz="2400" b="1" dirty="0" smtClean="0">
                <a:latin typeface="+mn-ea"/>
              </a:rPr>
              <a:t>日，从上海开始，一场声势浩大的抵制美货运动席卷全国。海外华侨也积极支持内地的斗争。清政府屈从于美国压力，极力禁阻，一些民族资产阶级上层人士因之动摇退出运动。但部分小资产阶级、小商人、手工业者和工人等，仍坚持抵制美货，终使清政府不敢与美国续签新约。</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491880" y="2636912"/>
            <a:ext cx="4896544" cy="1224136"/>
          </a:xfrm>
        </p:spPr>
        <p:txBody>
          <a:bodyPr>
            <a:normAutofit/>
          </a:bodyPr>
          <a:lstStyle/>
          <a:p>
            <a:r>
              <a:rPr lang="en-US" altLang="zh-CN" sz="2400" b="1" dirty="0" smtClean="0">
                <a:latin typeface="+mn-ea"/>
              </a:rPr>
              <a:t>1919</a:t>
            </a:r>
            <a:r>
              <a:rPr lang="zh-CN" altLang="en-US" sz="2400" b="1" dirty="0" smtClean="0">
                <a:latin typeface="+mn-ea"/>
              </a:rPr>
              <a:t>年</a:t>
            </a:r>
            <a:r>
              <a:rPr lang="en-US" altLang="zh-CN" sz="2400" b="1" dirty="0" smtClean="0">
                <a:latin typeface="+mn-ea"/>
              </a:rPr>
              <a:t>10</a:t>
            </a:r>
            <a:r>
              <a:rPr lang="zh-CN" altLang="en-US" sz="2400" b="1" dirty="0" smtClean="0">
                <a:latin typeface="+mn-ea"/>
              </a:rPr>
              <a:t>月</a:t>
            </a:r>
            <a:r>
              <a:rPr lang="en-US" altLang="zh-CN" sz="2400" b="1" dirty="0" smtClean="0">
                <a:latin typeface="+mn-ea"/>
              </a:rPr>
              <a:t>10</a:t>
            </a:r>
            <a:r>
              <a:rPr lang="zh-CN" altLang="en-US" sz="2400" b="1" dirty="0" smtClean="0">
                <a:latin typeface="+mn-ea"/>
              </a:rPr>
              <a:t>日孙中山将中华革命党改组为</a:t>
            </a:r>
            <a:r>
              <a:rPr lang="zh-CN" altLang="en-US" sz="2400" b="1" dirty="0" smtClean="0">
                <a:solidFill>
                  <a:srgbClr val="FF0000"/>
                </a:solidFill>
                <a:latin typeface="+mn-ea"/>
              </a:rPr>
              <a:t>中国国民党 </a:t>
            </a:r>
            <a:r>
              <a:rPr lang="zh-CN" altLang="en-US" sz="2400" b="1" dirty="0" smtClean="0">
                <a:latin typeface="+mn-ea"/>
              </a:rPr>
              <a:t>。</a:t>
            </a:r>
          </a:p>
        </p:txBody>
      </p:sp>
      <p:pic>
        <p:nvPicPr>
          <p:cNvPr id="129026" name="Picture 2" descr="https://p1.ssl.qhmsg.com/dr/220__/t0187b1bcedd4a5d431.jpg"/>
          <p:cNvPicPr>
            <a:picLocks noChangeAspect="1" noChangeArrowheads="1"/>
          </p:cNvPicPr>
          <p:nvPr/>
        </p:nvPicPr>
        <p:blipFill>
          <a:blip r:embed="rId3" cstate="print"/>
          <a:srcRect/>
          <a:stretch>
            <a:fillRect/>
          </a:stretch>
        </p:blipFill>
        <p:spPr bwMode="auto">
          <a:xfrm>
            <a:off x="755576" y="1844824"/>
            <a:ext cx="2232248" cy="2808312"/>
          </a:xfrm>
          <a:prstGeom prst="rect">
            <a:avLst/>
          </a:prstGeom>
          <a:noFill/>
        </p:spPr>
      </p:pic>
      <p:sp>
        <p:nvSpPr>
          <p:cNvPr id="4" name="Rectangle 2"/>
          <p:cNvSpPr>
            <a:spLocks noRot="1" noChangeArrowheads="1"/>
          </p:cNvSpPr>
          <p:nvPr/>
        </p:nvSpPr>
        <p:spPr bwMode="auto">
          <a:xfrm>
            <a:off x="179512" y="260648"/>
            <a:ext cx="8136706" cy="719138"/>
          </a:xfrm>
          <a:prstGeom prst="rect">
            <a:avLst/>
          </a:prstGeom>
          <a:solidFill>
            <a:srgbClr val="FFFFFF"/>
          </a:solidFill>
          <a:ln w="9525">
            <a:noFill/>
            <a:miter lim="800000"/>
            <a:headEnd/>
            <a:tailEnd/>
          </a:ln>
          <a:effectLst/>
        </p:spPr>
        <p:txBody>
          <a:bodyPr anchor="ctr"/>
          <a:lstStyle/>
          <a:p>
            <a:pPr marL="342900" indent="-342900">
              <a:spcBef>
                <a:spcPct val="20000"/>
              </a:spcBef>
              <a:buClr>
                <a:schemeClr val="folHlink"/>
              </a:buClr>
              <a:buFont typeface="Wingdings" pitchFamily="2" charset="2"/>
              <a:buNone/>
            </a:pPr>
            <a:r>
              <a:rPr lang="zh-CN" altLang="en-US" sz="4000" b="1" dirty="0" smtClean="0">
                <a:latin typeface="华文新魏" pitchFamily="2" charset="-122"/>
                <a:ea typeface="华文新魏" pitchFamily="2" charset="-122"/>
              </a:rPr>
              <a:t>（</a:t>
            </a:r>
            <a:r>
              <a:rPr lang="en-US" altLang="zh-CN" sz="4000" b="1" dirty="0" smtClean="0">
                <a:latin typeface="华文新魏" pitchFamily="2" charset="-122"/>
                <a:ea typeface="华文新魏" pitchFamily="2" charset="-122"/>
              </a:rPr>
              <a:t>5</a:t>
            </a:r>
            <a:r>
              <a:rPr lang="zh-CN" altLang="en-US" sz="4000" b="1" dirty="0" smtClean="0">
                <a:latin typeface="华文新魏" pitchFamily="2" charset="-122"/>
                <a:ea typeface="华文新魏" pitchFamily="2" charset="-122"/>
              </a:rPr>
              <a:t>）中国国民党成立</a:t>
            </a:r>
            <a:endParaRPr lang="zh-CN" altLang="en-US" sz="4000" b="1" dirty="0">
              <a:latin typeface="华文新魏" pitchFamily="2" charset="-122"/>
              <a:ea typeface="华文新魏" pitchFamily="2" charset="-122"/>
            </a:endParaRPr>
          </a:p>
        </p:txBody>
      </p:sp>
      <p:sp>
        <p:nvSpPr>
          <p:cNvPr id="5" name="内容占位符 2"/>
          <p:cNvSpPr txBox="1">
            <a:spLocks/>
          </p:cNvSpPr>
          <p:nvPr/>
        </p:nvSpPr>
        <p:spPr>
          <a:xfrm>
            <a:off x="611560" y="4725144"/>
            <a:ext cx="8064896" cy="1224136"/>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孙中山并没有找到中国的真正出路。中国的旧民主主义革命已经陷入绝境，中国民族资产阶级再也不能领导中国革命前进了。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sz="quarter" idx="1"/>
          </p:nvPr>
        </p:nvSpPr>
        <p:spPr>
          <a:xfrm>
            <a:off x="611188" y="2924175"/>
            <a:ext cx="8229600" cy="2520950"/>
          </a:xfrm>
        </p:spPr>
        <p:txBody>
          <a:bodyPr>
            <a:normAutofit/>
          </a:bodyPr>
          <a:lstStyle/>
          <a:p>
            <a:r>
              <a:rPr lang="zh-CN" altLang="en-US" b="1">
                <a:effectLst>
                  <a:outerShdw blurRad="38100" dist="38100" dir="2700000" algn="tl">
                    <a:srgbClr val="C0C0C0"/>
                  </a:outerShdw>
                </a:effectLst>
              </a:rPr>
              <a:t>近年来，某些历史虚无主义者以“重新评价”、“理性思考”为名，提出“告别革命”论。他们认为</a:t>
            </a:r>
            <a:r>
              <a:rPr lang="zh-CN" altLang="en-US" b="1"/>
              <a:t>辛亥革命是人为制造出来的，如果没有孙中山提倡的暴力革命，走康、梁主张的改良主义路线，“中国早就实现现代化了。”</a:t>
            </a:r>
            <a:endParaRPr lang="zh-CN" altLang="en-US" b="1">
              <a:effectLst>
                <a:outerShdw blurRad="38100" dist="38100" dir="2700000" algn="tl">
                  <a:srgbClr val="C0C0C0"/>
                </a:outerShdw>
              </a:effectLst>
            </a:endParaRPr>
          </a:p>
        </p:txBody>
      </p:sp>
      <p:grpSp>
        <p:nvGrpSpPr>
          <p:cNvPr id="2" name="Group 3"/>
          <p:cNvGrpSpPr>
            <a:grpSpLocks/>
          </p:cNvGrpSpPr>
          <p:nvPr/>
        </p:nvGrpSpPr>
        <p:grpSpPr bwMode="auto">
          <a:xfrm>
            <a:off x="755650" y="692150"/>
            <a:ext cx="7343775" cy="1992313"/>
            <a:chOff x="0" y="0"/>
            <a:chExt cx="4581" cy="1255"/>
          </a:xfrm>
        </p:grpSpPr>
        <p:sp>
          <p:nvSpPr>
            <p:cNvPr id="117764" name="Text Box 4"/>
            <p:cNvSpPr txBox="1">
              <a:spLocks noChangeArrowheads="1"/>
            </p:cNvSpPr>
            <p:nvPr/>
          </p:nvSpPr>
          <p:spPr bwMode="auto">
            <a:xfrm>
              <a:off x="1542" y="91"/>
              <a:ext cx="3039" cy="334"/>
            </a:xfrm>
            <a:prstGeom prst="rect">
              <a:avLst/>
            </a:prstGeom>
            <a:solidFill>
              <a:srgbClr val="FFFFCC"/>
            </a:solidFill>
            <a:ln w="9525">
              <a:noFill/>
              <a:miter lim="800000"/>
              <a:headEnd/>
              <a:tailEnd/>
            </a:ln>
            <a:effectLst/>
          </p:spPr>
          <p:txBody>
            <a:bodyPr>
              <a:spAutoFit/>
            </a:bodyPr>
            <a:lstStyle/>
            <a:p>
              <a:pPr>
                <a:lnSpc>
                  <a:spcPct val="90000"/>
                </a:lnSpc>
                <a:spcBef>
                  <a:spcPct val="20000"/>
                </a:spcBef>
                <a:buClr>
                  <a:schemeClr val="accent1"/>
                </a:buClr>
                <a:buSzPct val="65000"/>
                <a:buFont typeface="Wingdings" pitchFamily="2" charset="2"/>
                <a:buChar char="n"/>
              </a:pPr>
              <a:r>
                <a:rPr lang="zh-CN" altLang="en-US" sz="3200">
                  <a:effectLst>
                    <a:outerShdw blurRad="38100" dist="38100" dir="2700000" algn="tl">
                      <a:srgbClr val="000000"/>
                    </a:outerShdw>
                  </a:effectLst>
                </a:rPr>
                <a:t>如何看待辛亥革命？</a:t>
              </a:r>
            </a:p>
          </p:txBody>
        </p:sp>
        <p:grpSp>
          <p:nvGrpSpPr>
            <p:cNvPr id="3" name="Group 5"/>
            <p:cNvGrpSpPr>
              <a:grpSpLocks/>
            </p:cNvGrpSpPr>
            <p:nvPr/>
          </p:nvGrpSpPr>
          <p:grpSpPr bwMode="auto">
            <a:xfrm>
              <a:off x="0" y="0"/>
              <a:ext cx="1594" cy="1255"/>
              <a:chOff x="0" y="0"/>
              <a:chExt cx="1594" cy="1255"/>
            </a:xfrm>
          </p:grpSpPr>
          <p:sp>
            <p:nvSpPr>
              <p:cNvPr id="117766" name="AutoShape 6"/>
              <p:cNvSpPr>
                <a:spLocks noChangeArrowheads="1"/>
              </p:cNvSpPr>
              <p:nvPr/>
            </p:nvSpPr>
            <p:spPr bwMode="auto">
              <a:xfrm>
                <a:off x="678" y="96"/>
                <a:ext cx="916" cy="829"/>
              </a:xfrm>
              <a:prstGeom prst="irregularSeal1">
                <a:avLst/>
              </a:prstGeom>
              <a:solidFill>
                <a:srgbClr val="FFFF00"/>
              </a:solidFill>
              <a:ln w="12700">
                <a:solidFill>
                  <a:srgbClr val="0000FF"/>
                </a:solidFill>
                <a:miter lim="800000"/>
                <a:headEnd/>
                <a:tailEnd/>
              </a:ln>
              <a:effectLst/>
            </p:spPr>
            <p:txBody>
              <a:bodyPr wrap="none" anchor="ctr">
                <a:spAutoFit/>
              </a:bodyPr>
              <a:lstStyle/>
              <a:p>
                <a:pPr algn="ctr" eaLnBrk="0" hangingPunct="0"/>
                <a:r>
                  <a:rPr lang="zh-CN" altLang="en-US" sz="2800">
                    <a:solidFill>
                      <a:srgbClr val="FF3300"/>
                    </a:solidFill>
                    <a:latin typeface="Times New Roman" pitchFamily="18" charset="0"/>
                  </a:rPr>
                  <a:t>思考</a:t>
                </a:r>
              </a:p>
            </p:txBody>
          </p:sp>
          <p:graphicFrame>
            <p:nvGraphicFramePr>
              <p:cNvPr id="117767" name="Object 7">
                <a:hlinkClick r:id="rId3" action="ppaction://hlinksldjump"/>
              </p:cNvPr>
              <p:cNvGraphicFramePr>
                <a:graphicFrameLocks noChangeAspect="1"/>
              </p:cNvGraphicFramePr>
              <p:nvPr/>
            </p:nvGraphicFramePr>
            <p:xfrm>
              <a:off x="0" y="0"/>
              <a:ext cx="719" cy="1255"/>
            </p:xfrm>
            <a:graphic>
              <a:graphicData uri="http://schemas.openxmlformats.org/presentationml/2006/ole">
                <p:oleObj spid="_x0000_s5122" r:id="rId4" imgW="1514686" imgH="2219635" progId="PBrush">
                  <p:embed/>
                </p:oleObj>
              </a:graphicData>
            </a:graphic>
          </p:graphicFrame>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title"/>
          </p:nvPr>
        </p:nvSpPr>
        <p:spPr>
          <a:xfrm>
            <a:off x="395536" y="274638"/>
            <a:ext cx="8291264" cy="1143000"/>
          </a:xfrm>
          <a:noFill/>
          <a:ln/>
        </p:spPr>
        <p:txBody>
          <a:bodyPr>
            <a:normAutofit/>
          </a:bodyPr>
          <a:lstStyle/>
          <a:p>
            <a:r>
              <a:rPr lang="en-US" altLang="zh-CN" b="1" dirty="0"/>
              <a:t>2</a:t>
            </a:r>
            <a:r>
              <a:rPr lang="zh-CN" altLang="en-US" b="1" dirty="0"/>
              <a:t>、辛亥革命失败的原因和教训</a:t>
            </a:r>
          </a:p>
        </p:txBody>
      </p:sp>
      <p:sp>
        <p:nvSpPr>
          <p:cNvPr id="118786" name="Rectangle 2"/>
          <p:cNvSpPr>
            <a:spLocks noGrp="1" noChangeArrowheads="1"/>
          </p:cNvSpPr>
          <p:nvPr>
            <p:ph sz="quarter" idx="1"/>
          </p:nvPr>
        </p:nvSpPr>
        <p:spPr>
          <a:xfrm>
            <a:off x="323528" y="2204864"/>
            <a:ext cx="5400600" cy="3455988"/>
          </a:xfrm>
        </p:spPr>
        <p:txBody>
          <a:bodyPr>
            <a:normAutofit/>
          </a:bodyPr>
          <a:lstStyle/>
          <a:p>
            <a:pPr>
              <a:lnSpc>
                <a:spcPct val="90000"/>
              </a:lnSpc>
            </a:pPr>
            <a:r>
              <a:rPr lang="zh-CN" altLang="en-US" sz="2400" b="1" dirty="0"/>
              <a:t>辛亥革命“有它胜利的地方，也有它失败的地方。你们看，辛亥革命把皇帝赶跑，这不是胜利了吗？说它失败，是说辛亥革命只把一个皇帝赶跑，中国仍旧在帝国主义和封建主义的压迫之下，反帝反封建的革命任务并没有完成</a:t>
            </a:r>
            <a:r>
              <a:rPr lang="zh-CN" altLang="en-US" sz="2400" b="1" dirty="0" smtClean="0"/>
              <a:t>。”</a:t>
            </a:r>
            <a:r>
              <a:rPr lang="en-US" altLang="zh-CN" sz="2400" b="1" dirty="0" smtClean="0"/>
              <a:t>----《</a:t>
            </a:r>
            <a:r>
              <a:rPr lang="zh-CN" altLang="en-US" sz="2400" b="1" dirty="0" smtClean="0"/>
              <a:t>青年运动的方向</a:t>
            </a:r>
            <a:r>
              <a:rPr lang="en-US" altLang="zh-CN" sz="2400" b="1" dirty="0" smtClean="0"/>
              <a:t>》</a:t>
            </a:r>
            <a:r>
              <a:rPr lang="zh-CN" altLang="en-US" sz="2400" dirty="0" smtClean="0"/>
              <a:t> </a:t>
            </a:r>
            <a:r>
              <a:rPr lang="en-US" altLang="zh-CN" sz="2400" dirty="0" smtClean="0"/>
              <a:t>(</a:t>
            </a:r>
            <a:r>
              <a:rPr lang="zh-CN" altLang="en-US" sz="2400" dirty="0" smtClean="0"/>
              <a:t>一九三九年五月四日</a:t>
            </a:r>
            <a:r>
              <a:rPr lang="en-US" altLang="zh-CN" sz="2400" dirty="0" smtClean="0"/>
              <a:t>) </a:t>
            </a:r>
            <a:endParaRPr lang="zh-CN" altLang="en-US" sz="2400" b="1" dirty="0"/>
          </a:p>
        </p:txBody>
      </p:sp>
      <p:pic>
        <p:nvPicPr>
          <p:cNvPr id="128002" name="Picture 2" descr="青年运动的方向"/>
          <p:cNvPicPr>
            <a:picLocks noChangeAspect="1" noChangeArrowheads="1"/>
          </p:cNvPicPr>
          <p:nvPr/>
        </p:nvPicPr>
        <p:blipFill>
          <a:blip r:embed="rId2" cstate="print"/>
          <a:srcRect/>
          <a:stretch>
            <a:fillRect/>
          </a:stretch>
        </p:blipFill>
        <p:spPr bwMode="auto">
          <a:xfrm>
            <a:off x="6084168" y="2060848"/>
            <a:ext cx="2571750" cy="3419475"/>
          </a:xfrm>
          <a:prstGeom prst="rect">
            <a:avLst/>
          </a:prstGeom>
          <a:noFill/>
        </p:spPr>
      </p:pic>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title"/>
          </p:nvPr>
        </p:nvSpPr>
        <p:spPr>
          <a:xfrm>
            <a:off x="323528" y="404664"/>
            <a:ext cx="7772400" cy="1143000"/>
          </a:xfrm>
          <a:noFill/>
          <a:ln/>
        </p:spPr>
        <p:txBody>
          <a:bodyPr/>
          <a:lstStyle/>
          <a:p>
            <a:r>
              <a:rPr lang="zh-CN" altLang="en-US" b="1" dirty="0"/>
              <a:t>失败原因</a:t>
            </a:r>
          </a:p>
        </p:txBody>
      </p:sp>
      <p:sp>
        <p:nvSpPr>
          <p:cNvPr id="119810" name="Rectangle 2"/>
          <p:cNvSpPr>
            <a:spLocks noGrp="1" noChangeArrowheads="1"/>
          </p:cNvSpPr>
          <p:nvPr>
            <p:ph sz="quarter" idx="1"/>
          </p:nvPr>
        </p:nvSpPr>
        <p:spPr>
          <a:xfrm>
            <a:off x="323528" y="2348880"/>
            <a:ext cx="8568952" cy="3600450"/>
          </a:xfrm>
          <a:solidFill>
            <a:srgbClr val="FFFFFF"/>
          </a:solidFill>
        </p:spPr>
        <p:txBody>
          <a:bodyPr/>
          <a:lstStyle/>
          <a:p>
            <a:pPr>
              <a:lnSpc>
                <a:spcPct val="90000"/>
              </a:lnSpc>
            </a:pPr>
            <a:r>
              <a:rPr lang="zh-CN" altLang="en-US" sz="2600" b="1" dirty="0"/>
              <a:t>（</a:t>
            </a:r>
            <a:r>
              <a:rPr lang="en-US" altLang="zh-CN" sz="2600" b="1" dirty="0"/>
              <a:t>1</a:t>
            </a:r>
            <a:r>
              <a:rPr lang="zh-CN" altLang="en-US" sz="2600" b="1" dirty="0"/>
              <a:t>） 从客观上说，帝国主义对革命政权施加压力，帮助袁世凯篡夺革命果实。</a:t>
            </a:r>
          </a:p>
          <a:p>
            <a:pPr>
              <a:lnSpc>
                <a:spcPct val="90000"/>
              </a:lnSpc>
            </a:pPr>
            <a:r>
              <a:rPr lang="zh-CN" altLang="en-US" sz="2600" b="1" dirty="0"/>
              <a:t>（</a:t>
            </a:r>
            <a:r>
              <a:rPr lang="en-US" altLang="zh-CN" sz="2600" b="1" dirty="0"/>
              <a:t>2</a:t>
            </a:r>
            <a:r>
              <a:rPr lang="zh-CN" altLang="en-US" sz="2600" b="1" dirty="0"/>
              <a:t>）主观原因，在于它的领导者资产阶级本身存在者许多弱点和错误。</a:t>
            </a:r>
          </a:p>
          <a:p>
            <a:pPr lvl="1">
              <a:lnSpc>
                <a:spcPct val="90000"/>
              </a:lnSpc>
            </a:pPr>
            <a:r>
              <a:rPr kumimoji="1" lang="zh-CN" altLang="en-US" sz="2200" b="1" dirty="0">
                <a:solidFill>
                  <a:srgbClr val="660033"/>
                </a:solidFill>
              </a:rPr>
              <a:t>在</a:t>
            </a:r>
            <a:r>
              <a:rPr kumimoji="1" lang="zh-CN" altLang="en-US" sz="2200" b="1" u="sng" dirty="0">
                <a:solidFill>
                  <a:schemeClr val="accent2"/>
                </a:solidFill>
              </a:rPr>
              <a:t>反帝反封建问题</a:t>
            </a:r>
            <a:r>
              <a:rPr kumimoji="1" lang="zh-CN" altLang="en-US" sz="2200" b="1" dirty="0">
                <a:solidFill>
                  <a:srgbClr val="660033"/>
                </a:solidFill>
              </a:rPr>
              <a:t>上，</a:t>
            </a:r>
            <a:r>
              <a:rPr lang="zh-CN" altLang="en-US" sz="2200" b="1" dirty="0"/>
              <a:t>没有提出彻底的反帝反封建的革命纲领。</a:t>
            </a:r>
          </a:p>
          <a:p>
            <a:pPr lvl="1">
              <a:lnSpc>
                <a:spcPct val="90000"/>
              </a:lnSpc>
            </a:pPr>
            <a:r>
              <a:rPr kumimoji="1" lang="zh-CN" altLang="en-US" sz="2200" b="1" dirty="0">
                <a:solidFill>
                  <a:srgbClr val="660033"/>
                </a:solidFill>
              </a:rPr>
              <a:t>在</a:t>
            </a:r>
            <a:r>
              <a:rPr kumimoji="1" lang="zh-CN" altLang="en-US" sz="2200" b="1" u="sng" dirty="0">
                <a:solidFill>
                  <a:schemeClr val="accent2"/>
                </a:solidFill>
              </a:rPr>
              <a:t>依靠对象</a:t>
            </a:r>
            <a:r>
              <a:rPr kumimoji="1" lang="zh-CN" altLang="en-US" sz="2200" b="1" dirty="0">
                <a:solidFill>
                  <a:srgbClr val="660033"/>
                </a:solidFill>
              </a:rPr>
              <a:t>问题上，</a:t>
            </a:r>
            <a:r>
              <a:rPr lang="zh-CN" altLang="en-US" sz="2200" b="1" dirty="0"/>
              <a:t>不能充分发动和依靠人民群众。</a:t>
            </a:r>
          </a:p>
          <a:p>
            <a:pPr lvl="1">
              <a:lnSpc>
                <a:spcPct val="90000"/>
              </a:lnSpc>
            </a:pPr>
            <a:r>
              <a:rPr kumimoji="1" lang="zh-CN" altLang="en-US" sz="2200" b="1" dirty="0">
                <a:solidFill>
                  <a:srgbClr val="660033"/>
                </a:solidFill>
              </a:rPr>
              <a:t>在</a:t>
            </a:r>
            <a:r>
              <a:rPr kumimoji="1" lang="zh-CN" altLang="en-US" sz="2200" b="1" u="sng" dirty="0">
                <a:solidFill>
                  <a:schemeClr val="accent2"/>
                </a:solidFill>
              </a:rPr>
              <a:t>组织领导</a:t>
            </a:r>
            <a:r>
              <a:rPr kumimoji="1" lang="zh-CN" altLang="en-US" sz="2200" b="1" dirty="0">
                <a:solidFill>
                  <a:srgbClr val="660033"/>
                </a:solidFill>
              </a:rPr>
              <a:t>上，</a:t>
            </a:r>
            <a:r>
              <a:rPr lang="zh-CN" altLang="en-US" sz="2200" b="1" dirty="0"/>
              <a:t>不能建立坚强的革命政党，作为团结一切革命力量的强有力核心。</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Grp="1" noChangeArrowheads="1"/>
          </p:cNvSpPr>
          <p:nvPr>
            <p:ph sz="quarter" idx="1"/>
          </p:nvPr>
        </p:nvSpPr>
        <p:spPr>
          <a:xfrm>
            <a:off x="251520" y="2349500"/>
            <a:ext cx="8517830" cy="2620963"/>
          </a:xfrm>
          <a:solidFill>
            <a:schemeClr val="bg1"/>
          </a:solidFill>
          <a:ln/>
        </p:spPr>
        <p:txBody>
          <a:bodyPr>
            <a:normAutofit/>
          </a:bodyPr>
          <a:lstStyle/>
          <a:p>
            <a:r>
              <a:rPr lang="zh-CN" altLang="en-US" b="1" dirty="0"/>
              <a:t>“谁是我们的敌人？谁是我们的朋友？这个问题是革命的首要问题。中国过去一切革命斗争成效甚少，其基本原因就是因为不能团结真正的朋友，以攻击真正的敌人。”</a:t>
            </a:r>
          </a:p>
          <a:p>
            <a:r>
              <a:rPr lang="zh-CN" altLang="en-US" b="1" dirty="0"/>
              <a:t>         </a:t>
            </a:r>
            <a:r>
              <a:rPr lang="zh-CN" altLang="en-US" b="1" dirty="0" smtClean="0"/>
              <a:t>                          </a:t>
            </a:r>
            <a:r>
              <a:rPr lang="en-US" altLang="zh-CN" b="1" dirty="0" smtClean="0"/>
              <a:t>----</a:t>
            </a:r>
            <a:r>
              <a:rPr lang="en-US" altLang="zh-CN" sz="2400" b="1" dirty="0" smtClean="0"/>
              <a:t>  </a:t>
            </a:r>
            <a:r>
              <a:rPr lang="zh-CN" altLang="en-US" sz="2400" b="1" dirty="0"/>
              <a:t>毛泽东  </a:t>
            </a:r>
            <a:r>
              <a:rPr lang="en-US" altLang="zh-CN" sz="2400" b="1" dirty="0"/>
              <a:t>《</a:t>
            </a:r>
            <a:r>
              <a:rPr lang="zh-CN" altLang="en-US" sz="2400" b="1" dirty="0"/>
              <a:t>中国社会各阶级分析</a:t>
            </a:r>
            <a:r>
              <a:rPr lang="en-US" altLang="zh-CN" sz="2400" b="1" dirty="0"/>
              <a:t>》</a:t>
            </a:r>
          </a:p>
        </p:txBody>
      </p:sp>
      <p:grpSp>
        <p:nvGrpSpPr>
          <p:cNvPr id="2" name="Group 3"/>
          <p:cNvGrpSpPr>
            <a:grpSpLocks/>
          </p:cNvGrpSpPr>
          <p:nvPr/>
        </p:nvGrpSpPr>
        <p:grpSpPr bwMode="auto">
          <a:xfrm>
            <a:off x="251675" y="404427"/>
            <a:ext cx="2088078" cy="1512405"/>
            <a:chOff x="-203" y="57"/>
            <a:chExt cx="1024" cy="1315"/>
          </a:xfrm>
        </p:grpSpPr>
        <p:pic>
          <p:nvPicPr>
            <p:cNvPr id="120836" name="Picture 4" descr="练习1"/>
            <p:cNvPicPr>
              <a:picLocks noChangeAspect="1" noChangeArrowheads="1"/>
            </p:cNvPicPr>
            <p:nvPr/>
          </p:nvPicPr>
          <p:blipFill>
            <a:blip r:embed="rId2" cstate="print"/>
            <a:srcRect/>
            <a:stretch>
              <a:fillRect/>
            </a:stretch>
          </p:blipFill>
          <p:spPr bwMode="auto">
            <a:xfrm>
              <a:off x="-203" y="57"/>
              <a:ext cx="1024" cy="1315"/>
            </a:xfrm>
            <a:prstGeom prst="rect">
              <a:avLst/>
            </a:prstGeom>
            <a:noFill/>
            <a:ln w="9525">
              <a:noFill/>
              <a:miter lim="800000"/>
              <a:headEnd/>
              <a:tailEnd/>
            </a:ln>
          </p:spPr>
        </p:pic>
        <p:sp>
          <p:nvSpPr>
            <p:cNvPr id="120837" name="Rectangle 5" descr="信纸"/>
            <p:cNvSpPr>
              <a:spLocks noChangeArrowheads="1"/>
            </p:cNvSpPr>
            <p:nvPr/>
          </p:nvSpPr>
          <p:spPr bwMode="auto">
            <a:xfrm>
              <a:off x="0" y="343"/>
              <a:ext cx="542" cy="455"/>
            </a:xfrm>
            <a:prstGeom prst="rect">
              <a:avLst/>
            </a:prstGeom>
            <a:noFill/>
            <a:ln w="9525">
              <a:noFill/>
              <a:miter lim="800000"/>
              <a:headEnd/>
              <a:tailEnd/>
            </a:ln>
            <a:effectLst/>
          </p:spPr>
          <p:txBody>
            <a:bodyPr wrap="square">
              <a:spAutoFit/>
            </a:bodyPr>
            <a:lstStyle/>
            <a:p>
              <a:pPr algn="ctr"/>
              <a:r>
                <a:rPr lang="zh-CN" altLang="en-US" sz="2800" b="1" dirty="0" smtClean="0">
                  <a:solidFill>
                    <a:srgbClr val="800000"/>
                  </a:solidFill>
                  <a:latin typeface="华文新魏" pitchFamily="2" charset="-122"/>
                  <a:ea typeface="华文新魏" pitchFamily="2" charset="-122"/>
                </a:rPr>
                <a:t>材 料</a:t>
              </a:r>
              <a:endParaRPr lang="zh-CN" altLang="en-US" sz="2800" b="1" dirty="0">
                <a:solidFill>
                  <a:srgbClr val="800000"/>
                </a:solidFill>
                <a:latin typeface="华文新魏" pitchFamily="2" charset="-122"/>
                <a:ea typeface="华文新魏"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 calcmode="lin" valueType="num">
                                      <p:cBhvr additive="base">
                                        <p:cTn id="7" dur="500" fill="hold"/>
                                        <p:tgtEl>
                                          <p:spTgt spid="120834"/>
                                        </p:tgtEl>
                                        <p:attrNameLst>
                                          <p:attrName>ppt_x</p:attrName>
                                        </p:attrNameLst>
                                      </p:cBhvr>
                                      <p:tavLst>
                                        <p:tav tm="0">
                                          <p:val>
                                            <p:strVal val="0-#ppt_w/2"/>
                                          </p:val>
                                        </p:tav>
                                        <p:tav tm="100000">
                                          <p:val>
                                            <p:strVal val="#ppt_x"/>
                                          </p:val>
                                        </p:tav>
                                      </p:tavLst>
                                    </p:anim>
                                    <p:anim calcmode="lin" valueType="num">
                                      <p:cBhvr additive="base">
                                        <p:cTn id="8" dur="500" fill="hold"/>
                                        <p:tgtEl>
                                          <p:spTgt spid="1208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0425" y="620712"/>
            <a:ext cx="4826199" cy="1704976"/>
            <a:chOff x="-189" y="-181"/>
            <a:chExt cx="1815" cy="1074"/>
          </a:xfrm>
        </p:grpSpPr>
        <p:graphicFrame>
          <p:nvGraphicFramePr>
            <p:cNvPr id="121859" name="Object 3">
              <a:hlinkClick r:id="rId3" action="ppaction://hlinksldjump"/>
            </p:cNvPr>
            <p:cNvGraphicFramePr>
              <a:graphicFrameLocks noChangeAspect="1"/>
            </p:cNvGraphicFramePr>
            <p:nvPr/>
          </p:nvGraphicFramePr>
          <p:xfrm>
            <a:off x="-189" y="-181"/>
            <a:ext cx="596" cy="1067"/>
          </p:xfrm>
          <a:graphic>
            <a:graphicData uri="http://schemas.openxmlformats.org/presentationml/2006/ole">
              <p:oleObj spid="_x0000_s6146" r:id="rId4" imgW="1514686" imgH="2219635" progId="PBrush">
                <p:embed/>
              </p:oleObj>
            </a:graphicData>
          </a:graphic>
        </p:graphicFrame>
        <p:sp>
          <p:nvSpPr>
            <p:cNvPr id="121860" name="AutoShape 4"/>
            <p:cNvSpPr>
              <a:spLocks noChangeArrowheads="1"/>
            </p:cNvSpPr>
            <p:nvPr/>
          </p:nvSpPr>
          <p:spPr bwMode="auto">
            <a:xfrm>
              <a:off x="542" y="-33"/>
              <a:ext cx="1084" cy="926"/>
            </a:xfrm>
            <a:prstGeom prst="irregularSeal1">
              <a:avLst/>
            </a:prstGeom>
            <a:solidFill>
              <a:srgbClr val="CCFFFF"/>
            </a:solidFill>
            <a:ln w="12700">
              <a:solidFill>
                <a:srgbClr val="0000FF"/>
              </a:solidFill>
              <a:miter lim="800000"/>
              <a:headEnd/>
              <a:tailEnd/>
            </a:ln>
            <a:effectLst/>
          </p:spPr>
          <p:txBody>
            <a:bodyPr wrap="square" anchor="ctr">
              <a:spAutoFit/>
            </a:bodyPr>
            <a:lstStyle/>
            <a:p>
              <a:pPr algn="ctr" eaLnBrk="0" hangingPunct="0"/>
              <a:r>
                <a:rPr lang="zh-CN" altLang="en-US" sz="2800" dirty="0" smtClean="0">
                  <a:solidFill>
                    <a:srgbClr val="FF3300"/>
                  </a:solidFill>
                  <a:latin typeface="Times New Roman" pitchFamily="18" charset="0"/>
                </a:rPr>
                <a:t>启示</a:t>
              </a:r>
              <a:endParaRPr lang="zh-CN" altLang="en-US" sz="2800" dirty="0">
                <a:solidFill>
                  <a:srgbClr val="FF3300"/>
                </a:solidFill>
                <a:latin typeface="Times New Roman" pitchFamily="18" charset="0"/>
              </a:endParaRPr>
            </a:p>
          </p:txBody>
        </p:sp>
      </p:grpSp>
      <p:sp>
        <p:nvSpPr>
          <p:cNvPr id="121861" name="Rectangle 5"/>
          <p:cNvSpPr>
            <a:spLocks noChangeArrowheads="1"/>
          </p:cNvSpPr>
          <p:nvPr/>
        </p:nvSpPr>
        <p:spPr bwMode="auto">
          <a:xfrm>
            <a:off x="611188" y="2852738"/>
            <a:ext cx="8229600" cy="1684337"/>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3000" b="1" dirty="0">
                <a:effectLst>
                  <a:outerShdw blurRad="38100" dist="38100" dir="2700000" algn="tl">
                    <a:srgbClr val="C0C0C0"/>
                  </a:outerShdw>
                </a:effectLst>
              </a:rPr>
              <a:t>辛亥革命的失败表明，资产阶级共和国的方案没有能够救中国，先进的中国人需要进行新的探索，为中国谋求新的出路。</a:t>
            </a:r>
            <a:endParaRPr lang="zh-CN" altLang="en-US" sz="30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835696" y="1484784"/>
            <a:ext cx="2087563" cy="619125"/>
          </a:xfrm>
          <a:solidFill>
            <a:srgbClr val="FFFFCC"/>
          </a:solidFill>
          <a:ln cap="rnd">
            <a:solidFill>
              <a:srgbClr val="FF6600"/>
            </a:solidFill>
            <a:prstDash val="sysDot"/>
          </a:ln>
          <a:effectLst>
            <a:outerShdw dist="17961" dir="2700000" algn="ctr" rotWithShape="0">
              <a:schemeClr val="tx1"/>
            </a:outerShdw>
          </a:effectLst>
        </p:spPr>
        <p:txBody>
          <a:bodyPr anchor="ctr">
            <a:spAutoFit/>
          </a:bodyPr>
          <a:lstStyle/>
          <a:p>
            <a:r>
              <a:rPr lang="zh-CN" altLang="en-US" sz="1700" b="1" dirty="0">
                <a:latin typeface="黑体" pitchFamily="2" charset="-122"/>
                <a:ea typeface="黑体" pitchFamily="2" charset="-122"/>
              </a:rPr>
              <a:t>一、举起近代民族民主革命的旗帜 </a:t>
            </a:r>
          </a:p>
        </p:txBody>
      </p:sp>
      <p:grpSp>
        <p:nvGrpSpPr>
          <p:cNvPr id="2" name="Group 3"/>
          <p:cNvGrpSpPr>
            <a:grpSpLocks/>
          </p:cNvGrpSpPr>
          <p:nvPr/>
        </p:nvGrpSpPr>
        <p:grpSpPr bwMode="auto">
          <a:xfrm>
            <a:off x="250825" y="1844675"/>
            <a:ext cx="1616075" cy="3384550"/>
            <a:chOff x="0" y="0"/>
            <a:chExt cx="1018" cy="2132"/>
          </a:xfrm>
        </p:grpSpPr>
        <p:sp>
          <p:nvSpPr>
            <p:cNvPr id="122884" name="Line 4"/>
            <p:cNvSpPr>
              <a:spLocks noChangeShapeType="1"/>
            </p:cNvSpPr>
            <p:nvPr/>
          </p:nvSpPr>
          <p:spPr bwMode="auto">
            <a:xfrm flipV="1">
              <a:off x="771" y="0"/>
              <a:ext cx="247" cy="0"/>
            </a:xfrm>
            <a:prstGeom prst="line">
              <a:avLst/>
            </a:prstGeom>
            <a:noFill/>
            <a:ln w="57150">
              <a:solidFill>
                <a:srgbClr val="FF6600"/>
              </a:solidFill>
              <a:round/>
              <a:headEnd/>
              <a:tailEnd type="triangle" w="med" len="med"/>
            </a:ln>
          </p:spPr>
          <p:txBody>
            <a:bodyPr>
              <a:spAutoFit/>
            </a:bodyPr>
            <a:lstStyle/>
            <a:p>
              <a:endParaRPr lang="zh-CN" altLang="en-US"/>
            </a:p>
          </p:txBody>
        </p:sp>
        <p:grpSp>
          <p:nvGrpSpPr>
            <p:cNvPr id="3" name="Group 5"/>
            <p:cNvGrpSpPr>
              <a:grpSpLocks/>
            </p:cNvGrpSpPr>
            <p:nvPr/>
          </p:nvGrpSpPr>
          <p:grpSpPr bwMode="auto">
            <a:xfrm>
              <a:off x="0" y="0"/>
              <a:ext cx="1018" cy="2132"/>
              <a:chOff x="0" y="0"/>
              <a:chExt cx="1018" cy="2132"/>
            </a:xfrm>
          </p:grpSpPr>
          <p:sp>
            <p:nvSpPr>
              <p:cNvPr id="122886" name="Text Box 6"/>
              <p:cNvSpPr txBox="1">
                <a:spLocks noChangeArrowheads="1"/>
              </p:cNvSpPr>
              <p:nvPr/>
            </p:nvSpPr>
            <p:spPr bwMode="auto">
              <a:xfrm>
                <a:off x="0" y="46"/>
                <a:ext cx="640" cy="2086"/>
              </a:xfrm>
              <a:prstGeom prst="rect">
                <a:avLst/>
              </a:prstGeom>
              <a:solidFill>
                <a:srgbClr val="FFFFCC"/>
              </a:solidFill>
              <a:ln w="9525">
                <a:solidFill>
                  <a:srgbClr val="FF6600"/>
                </a:solidFill>
                <a:miter lim="800000"/>
                <a:headEnd/>
                <a:tailEnd/>
              </a:ln>
            </p:spPr>
            <p:txBody>
              <a:bodyPr vert="eaVert">
                <a:spAutoFit/>
              </a:bodyPr>
              <a:lstStyle/>
              <a:p>
                <a:pPr algn="ctr">
                  <a:buFont typeface="楷体_GB2312" pitchFamily="49" charset="-122"/>
                  <a:buNone/>
                </a:pPr>
                <a:r>
                  <a:rPr lang="zh-CN" altLang="en-US" sz="5400">
                    <a:effectLst>
                      <a:outerShdw blurRad="38100" dist="38100" dir="2700000" algn="tl">
                        <a:srgbClr val="000000"/>
                      </a:outerShdw>
                    </a:effectLst>
                    <a:latin typeface="黑体" pitchFamily="2" charset="-122"/>
                    <a:ea typeface="黑体" pitchFamily="2" charset="-122"/>
                  </a:rPr>
                  <a:t>要点总结</a:t>
                </a:r>
              </a:p>
            </p:txBody>
          </p:sp>
          <p:sp>
            <p:nvSpPr>
              <p:cNvPr id="122887" name="Line 7"/>
              <p:cNvSpPr>
                <a:spLocks noChangeShapeType="1"/>
              </p:cNvSpPr>
              <p:nvPr/>
            </p:nvSpPr>
            <p:spPr bwMode="auto">
              <a:xfrm flipH="1">
                <a:off x="771" y="0"/>
                <a:ext cx="0" cy="2087"/>
              </a:xfrm>
              <a:prstGeom prst="line">
                <a:avLst/>
              </a:prstGeom>
              <a:noFill/>
              <a:ln w="57150">
                <a:solidFill>
                  <a:srgbClr val="FF6600"/>
                </a:solidFill>
                <a:round/>
                <a:headEnd/>
                <a:tailEnd/>
              </a:ln>
            </p:spPr>
            <p:txBody>
              <a:bodyPr>
                <a:spAutoFit/>
              </a:bodyPr>
              <a:lstStyle/>
              <a:p>
                <a:endParaRPr lang="zh-CN" altLang="en-US"/>
              </a:p>
            </p:txBody>
          </p:sp>
          <p:sp>
            <p:nvSpPr>
              <p:cNvPr id="122888" name="Line 8"/>
              <p:cNvSpPr>
                <a:spLocks noChangeShapeType="1"/>
              </p:cNvSpPr>
              <p:nvPr/>
            </p:nvSpPr>
            <p:spPr bwMode="auto">
              <a:xfrm flipV="1">
                <a:off x="771" y="2087"/>
                <a:ext cx="247" cy="1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889" name="Line 9"/>
              <p:cNvSpPr>
                <a:spLocks noChangeShapeType="1"/>
              </p:cNvSpPr>
              <p:nvPr/>
            </p:nvSpPr>
            <p:spPr bwMode="auto">
              <a:xfrm flipV="1">
                <a:off x="635" y="1044"/>
                <a:ext cx="363" cy="0"/>
              </a:xfrm>
              <a:prstGeom prst="line">
                <a:avLst/>
              </a:prstGeom>
              <a:noFill/>
              <a:ln w="57150">
                <a:solidFill>
                  <a:srgbClr val="FF6600"/>
                </a:solidFill>
                <a:round/>
                <a:headEnd/>
                <a:tailEnd type="triangle" w="med" len="med"/>
              </a:ln>
            </p:spPr>
            <p:txBody>
              <a:bodyPr>
                <a:spAutoFit/>
              </a:bodyPr>
              <a:lstStyle/>
              <a:p>
                <a:endParaRPr lang="zh-CN" altLang="en-US"/>
              </a:p>
            </p:txBody>
          </p:sp>
        </p:grpSp>
      </p:grpSp>
      <p:grpSp>
        <p:nvGrpSpPr>
          <p:cNvPr id="4" name="Group 10"/>
          <p:cNvGrpSpPr>
            <a:grpSpLocks/>
          </p:cNvGrpSpPr>
          <p:nvPr/>
        </p:nvGrpSpPr>
        <p:grpSpPr bwMode="auto">
          <a:xfrm>
            <a:off x="3924300" y="476250"/>
            <a:ext cx="4824413" cy="2217738"/>
            <a:chOff x="0" y="0"/>
            <a:chExt cx="2812" cy="1256"/>
          </a:xfrm>
        </p:grpSpPr>
        <p:grpSp>
          <p:nvGrpSpPr>
            <p:cNvPr id="5" name="Group 11"/>
            <p:cNvGrpSpPr>
              <a:grpSpLocks/>
            </p:cNvGrpSpPr>
            <p:nvPr/>
          </p:nvGrpSpPr>
          <p:grpSpPr bwMode="auto">
            <a:xfrm>
              <a:off x="318" y="0"/>
              <a:ext cx="2494" cy="1256"/>
              <a:chOff x="0" y="0"/>
              <a:chExt cx="2494" cy="1256"/>
            </a:xfrm>
          </p:grpSpPr>
          <p:sp>
            <p:nvSpPr>
              <p:cNvPr id="122892" name="Text Box 12"/>
              <p:cNvSpPr txBox="1">
                <a:spLocks noChangeArrowheads="1"/>
              </p:cNvSpPr>
              <p:nvPr/>
            </p:nvSpPr>
            <p:spPr bwMode="auto">
              <a:xfrm>
                <a:off x="0" y="408"/>
                <a:ext cx="2494" cy="213"/>
              </a:xfrm>
              <a:prstGeom prst="rect">
                <a:avLst/>
              </a:prstGeom>
              <a:solidFill>
                <a:srgbClr val="FFFFCC"/>
              </a:solidFill>
              <a:ln w="9525">
                <a:solidFill>
                  <a:srgbClr val="FF6600"/>
                </a:solidFill>
                <a:miter lim="800000"/>
                <a:headEnd/>
                <a:tailEnd/>
              </a:ln>
            </p:spPr>
            <p:txBody>
              <a:bodyPr>
                <a:spAutoFit/>
              </a:bodyPr>
              <a:lstStyle/>
              <a:p>
                <a:pPr>
                  <a:buFont typeface="楷体_GB2312" pitchFamily="49" charset="-122"/>
                  <a:buNone/>
                </a:pPr>
                <a:r>
                  <a:rPr lang="en-US" altLang="zh-CN" b="1" dirty="0">
                    <a:latin typeface="Times New Roman" pitchFamily="18" charset="0"/>
                    <a:ea typeface="楷体_GB2312" pitchFamily="49" charset="-122"/>
                  </a:rPr>
                  <a:t>2</a:t>
                </a:r>
                <a:r>
                  <a:rPr lang="zh-CN" altLang="en-US" b="1" dirty="0">
                    <a:latin typeface="Times New Roman" pitchFamily="18" charset="0"/>
                    <a:ea typeface="楷体_GB2312" pitchFamily="49" charset="-122"/>
                  </a:rPr>
                  <a:t>、资产阶级革命派的活动</a:t>
                </a:r>
              </a:p>
            </p:txBody>
          </p:sp>
          <p:sp>
            <p:nvSpPr>
              <p:cNvPr id="122893" name="Text Box 13"/>
              <p:cNvSpPr txBox="1">
                <a:spLocks noChangeArrowheads="1"/>
              </p:cNvSpPr>
              <p:nvPr/>
            </p:nvSpPr>
            <p:spPr bwMode="auto">
              <a:xfrm>
                <a:off x="0" y="0"/>
                <a:ext cx="2494" cy="246"/>
              </a:xfrm>
              <a:prstGeom prst="rect">
                <a:avLst/>
              </a:prstGeom>
              <a:solidFill>
                <a:srgbClr val="FFFFCC"/>
              </a:solidFill>
              <a:ln w="9525">
                <a:solidFill>
                  <a:srgbClr val="FF6600"/>
                </a:solidFill>
                <a:miter lim="800000"/>
                <a:headEnd/>
                <a:tailEnd/>
              </a:ln>
            </p:spPr>
            <p:txBody>
              <a:bodyPr>
                <a:spAutoFit/>
              </a:bodyPr>
              <a:lstStyle/>
              <a:p>
                <a:pPr>
                  <a:lnSpc>
                    <a:spcPct val="140000"/>
                  </a:lnSpc>
                </a:pPr>
                <a:r>
                  <a:rPr lang="en-US" altLang="zh-CN" b="1" dirty="0">
                    <a:latin typeface="Times New Roman" pitchFamily="18" charset="0"/>
                    <a:ea typeface="楷体_GB2312" pitchFamily="49" charset="-122"/>
                  </a:rPr>
                  <a:t>1</a:t>
                </a:r>
                <a:r>
                  <a:rPr lang="zh-CN" altLang="en-US" b="1" dirty="0">
                    <a:latin typeface="Times New Roman" pitchFamily="18" charset="0"/>
                    <a:ea typeface="楷体_GB2312" pitchFamily="49" charset="-122"/>
                  </a:rPr>
                  <a:t>、辛亥革命爆发的历史条件</a:t>
                </a:r>
                <a:r>
                  <a:rPr lang="zh-CN" altLang="en-US" sz="1600" b="1" dirty="0">
                    <a:latin typeface="Times New Roman" pitchFamily="18" charset="0"/>
                    <a:ea typeface="楷体_GB2312" pitchFamily="49" charset="-122"/>
                  </a:rPr>
                  <a:t> </a:t>
                </a:r>
              </a:p>
            </p:txBody>
          </p:sp>
          <p:sp>
            <p:nvSpPr>
              <p:cNvPr id="122894" name="Text Box 14"/>
              <p:cNvSpPr txBox="1">
                <a:spLocks noChangeArrowheads="1"/>
              </p:cNvSpPr>
              <p:nvPr/>
            </p:nvSpPr>
            <p:spPr bwMode="auto">
              <a:xfrm>
                <a:off x="0" y="726"/>
                <a:ext cx="2494" cy="214"/>
              </a:xfrm>
              <a:prstGeom prst="rect">
                <a:avLst/>
              </a:prstGeom>
              <a:solidFill>
                <a:srgbClr val="FFFFCC"/>
              </a:solidFill>
              <a:ln w="9525">
                <a:solidFill>
                  <a:srgbClr val="FF6600"/>
                </a:solidFill>
                <a:miter lim="800000"/>
                <a:headEnd/>
                <a:tailEnd/>
              </a:ln>
            </p:spPr>
            <p:txBody>
              <a:bodyPr>
                <a:spAutoFit/>
              </a:bodyPr>
              <a:lstStyle/>
              <a:p>
                <a:r>
                  <a:rPr lang="en-US" altLang="zh-CN" b="1" dirty="0">
                    <a:latin typeface="Times New Roman" pitchFamily="18" charset="0"/>
                    <a:ea typeface="楷体_GB2312" pitchFamily="49" charset="-122"/>
                  </a:rPr>
                  <a:t>3</a:t>
                </a:r>
                <a:r>
                  <a:rPr lang="zh-CN" altLang="en-US" b="1" dirty="0">
                    <a:latin typeface="Times New Roman" pitchFamily="18" charset="0"/>
                    <a:ea typeface="楷体_GB2312" pitchFamily="49" charset="-122"/>
                  </a:rPr>
                  <a:t>、三民主义学说和资产阶级共和方案</a:t>
                </a:r>
              </a:p>
            </p:txBody>
          </p:sp>
          <p:sp>
            <p:nvSpPr>
              <p:cNvPr id="122895" name="Text Box 15"/>
              <p:cNvSpPr txBox="1">
                <a:spLocks noChangeArrowheads="1"/>
              </p:cNvSpPr>
              <p:nvPr/>
            </p:nvSpPr>
            <p:spPr bwMode="auto">
              <a:xfrm>
                <a:off x="0" y="1043"/>
                <a:ext cx="2494" cy="213"/>
              </a:xfrm>
              <a:prstGeom prst="rect">
                <a:avLst/>
              </a:prstGeom>
              <a:solidFill>
                <a:srgbClr val="FFFFCC"/>
              </a:solidFill>
              <a:ln w="9525">
                <a:solidFill>
                  <a:srgbClr val="FF6600"/>
                </a:solidFill>
                <a:miter lim="800000"/>
                <a:headEnd/>
                <a:tailEnd/>
              </a:ln>
            </p:spPr>
            <p:txBody>
              <a:bodyPr>
                <a:spAutoFit/>
              </a:bodyPr>
              <a:lstStyle/>
              <a:p>
                <a:pPr>
                  <a:buFont typeface="楷体_GB2312" pitchFamily="49" charset="-122"/>
                  <a:buNone/>
                </a:pPr>
                <a:r>
                  <a:rPr lang="en-US" altLang="zh-CN" b="1" dirty="0">
                    <a:latin typeface="Times New Roman" pitchFamily="18" charset="0"/>
                    <a:ea typeface="楷体_GB2312" pitchFamily="49" charset="-122"/>
                  </a:rPr>
                  <a:t>4</a:t>
                </a:r>
                <a:r>
                  <a:rPr lang="zh-CN" altLang="en-US" b="1" dirty="0">
                    <a:latin typeface="Times New Roman" pitchFamily="18" charset="0"/>
                    <a:ea typeface="楷体_GB2312" pitchFamily="49" charset="-122"/>
                  </a:rPr>
                  <a:t>、 关于革命与改良的辩论</a:t>
                </a:r>
              </a:p>
            </p:txBody>
          </p:sp>
        </p:grpSp>
        <p:grpSp>
          <p:nvGrpSpPr>
            <p:cNvPr id="6" name="Group 16"/>
            <p:cNvGrpSpPr>
              <a:grpSpLocks/>
            </p:cNvGrpSpPr>
            <p:nvPr/>
          </p:nvGrpSpPr>
          <p:grpSpPr bwMode="auto">
            <a:xfrm>
              <a:off x="0" y="136"/>
              <a:ext cx="318" cy="953"/>
              <a:chOff x="0" y="0"/>
              <a:chExt cx="318" cy="953"/>
            </a:xfrm>
          </p:grpSpPr>
          <p:sp>
            <p:nvSpPr>
              <p:cNvPr id="122897" name="Line 17"/>
              <p:cNvSpPr>
                <a:spLocks noChangeShapeType="1"/>
              </p:cNvSpPr>
              <p:nvPr/>
            </p:nvSpPr>
            <p:spPr bwMode="auto">
              <a:xfrm>
                <a:off x="136" y="363"/>
                <a:ext cx="182"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898" name="Line 18"/>
              <p:cNvSpPr>
                <a:spLocks noChangeShapeType="1"/>
              </p:cNvSpPr>
              <p:nvPr/>
            </p:nvSpPr>
            <p:spPr bwMode="auto">
              <a:xfrm>
                <a:off x="136" y="0"/>
                <a:ext cx="0" cy="953"/>
              </a:xfrm>
              <a:prstGeom prst="line">
                <a:avLst/>
              </a:prstGeom>
              <a:noFill/>
              <a:ln w="57150">
                <a:solidFill>
                  <a:srgbClr val="FF6600"/>
                </a:solidFill>
                <a:round/>
                <a:headEnd/>
                <a:tailEnd/>
              </a:ln>
            </p:spPr>
            <p:txBody>
              <a:bodyPr>
                <a:spAutoFit/>
              </a:bodyPr>
              <a:lstStyle/>
              <a:p>
                <a:endParaRPr lang="zh-CN" altLang="en-US"/>
              </a:p>
            </p:txBody>
          </p:sp>
          <p:sp>
            <p:nvSpPr>
              <p:cNvPr id="122899" name="Line 19"/>
              <p:cNvSpPr>
                <a:spLocks noChangeShapeType="1"/>
              </p:cNvSpPr>
              <p:nvPr/>
            </p:nvSpPr>
            <p:spPr bwMode="auto">
              <a:xfrm>
                <a:off x="136" y="0"/>
                <a:ext cx="182"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00" name="Line 20"/>
              <p:cNvSpPr>
                <a:spLocks noChangeShapeType="1"/>
              </p:cNvSpPr>
              <p:nvPr/>
            </p:nvSpPr>
            <p:spPr bwMode="auto">
              <a:xfrm flipV="1">
                <a:off x="136" y="680"/>
                <a:ext cx="182"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01" name="Line 21"/>
              <p:cNvSpPr>
                <a:spLocks noChangeShapeType="1"/>
              </p:cNvSpPr>
              <p:nvPr/>
            </p:nvSpPr>
            <p:spPr bwMode="auto">
              <a:xfrm flipV="1">
                <a:off x="136" y="953"/>
                <a:ext cx="182"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02" name="Line 22"/>
              <p:cNvSpPr>
                <a:spLocks noChangeShapeType="1"/>
              </p:cNvSpPr>
              <p:nvPr/>
            </p:nvSpPr>
            <p:spPr bwMode="auto">
              <a:xfrm>
                <a:off x="0" y="544"/>
                <a:ext cx="136" cy="0"/>
              </a:xfrm>
              <a:prstGeom prst="line">
                <a:avLst/>
              </a:prstGeom>
              <a:noFill/>
              <a:ln w="57150">
                <a:solidFill>
                  <a:srgbClr val="FF6600"/>
                </a:solidFill>
                <a:round/>
                <a:headEnd/>
                <a:tailEnd/>
              </a:ln>
            </p:spPr>
            <p:txBody>
              <a:bodyPr>
                <a:spAutoFit/>
              </a:bodyPr>
              <a:lstStyle/>
              <a:p>
                <a:endParaRPr lang="zh-CN" altLang="en-US"/>
              </a:p>
            </p:txBody>
          </p:sp>
        </p:grpSp>
      </p:grpSp>
      <p:grpSp>
        <p:nvGrpSpPr>
          <p:cNvPr id="7" name="Group 23"/>
          <p:cNvGrpSpPr>
            <a:grpSpLocks/>
          </p:cNvGrpSpPr>
          <p:nvPr/>
        </p:nvGrpSpPr>
        <p:grpSpPr bwMode="auto">
          <a:xfrm>
            <a:off x="1908175" y="2924175"/>
            <a:ext cx="6767513" cy="1168400"/>
            <a:chOff x="0" y="0"/>
            <a:chExt cx="4127" cy="736"/>
          </a:xfrm>
        </p:grpSpPr>
        <p:sp>
          <p:nvSpPr>
            <p:cNvPr id="122904" name="Line 24"/>
            <p:cNvSpPr>
              <a:spLocks noChangeShapeType="1"/>
            </p:cNvSpPr>
            <p:nvPr/>
          </p:nvSpPr>
          <p:spPr bwMode="auto">
            <a:xfrm>
              <a:off x="1452" y="91"/>
              <a:ext cx="0" cy="534"/>
            </a:xfrm>
            <a:prstGeom prst="line">
              <a:avLst/>
            </a:prstGeom>
            <a:noFill/>
            <a:ln w="57150">
              <a:solidFill>
                <a:srgbClr val="FF6600"/>
              </a:solidFill>
              <a:round/>
              <a:headEnd/>
              <a:tailEnd/>
            </a:ln>
          </p:spPr>
          <p:txBody>
            <a:bodyPr>
              <a:spAutoFit/>
            </a:bodyPr>
            <a:lstStyle/>
            <a:p>
              <a:endParaRPr lang="zh-CN" altLang="en-US"/>
            </a:p>
          </p:txBody>
        </p:sp>
        <p:sp>
          <p:nvSpPr>
            <p:cNvPr id="122905" name="Line 25"/>
            <p:cNvSpPr>
              <a:spLocks noChangeShapeType="1"/>
            </p:cNvSpPr>
            <p:nvPr/>
          </p:nvSpPr>
          <p:spPr bwMode="auto">
            <a:xfrm flipV="1">
              <a:off x="1452" y="625"/>
              <a:ext cx="182"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06" name="Rectangle 26"/>
            <p:cNvSpPr>
              <a:spLocks noChangeArrowheads="1"/>
            </p:cNvSpPr>
            <p:nvPr/>
          </p:nvSpPr>
          <p:spPr bwMode="auto">
            <a:xfrm>
              <a:off x="0" y="147"/>
              <a:ext cx="1315" cy="388"/>
            </a:xfrm>
            <a:prstGeom prst="rect">
              <a:avLst/>
            </a:prstGeom>
            <a:solidFill>
              <a:srgbClr val="FFFFCC"/>
            </a:solidFill>
            <a:ln w="9525" cap="rnd">
              <a:solidFill>
                <a:srgbClr val="FF6600"/>
              </a:solidFill>
              <a:prstDash val="sysDot"/>
              <a:miter lim="800000"/>
              <a:headEnd/>
              <a:tailEnd/>
            </a:ln>
            <a:effectLst>
              <a:outerShdw dist="17961" dir="2700000" algn="ctr" rotWithShape="0">
                <a:schemeClr val="tx1"/>
              </a:outerShdw>
            </a:effectLst>
          </p:spPr>
          <p:txBody>
            <a:bodyPr anchor="ctr">
              <a:spAutoFit/>
            </a:bodyPr>
            <a:lstStyle/>
            <a:p>
              <a:r>
                <a:rPr lang="zh-CN" altLang="en-US" sz="1700" b="1" dirty="0">
                  <a:solidFill>
                    <a:schemeClr val="tx2">
                      <a:satMod val="130000"/>
                    </a:schemeClr>
                  </a:solidFill>
                  <a:effectLst>
                    <a:outerShdw blurRad="50000" dist="30000" dir="5400000" algn="tl" rotWithShape="0">
                      <a:srgbClr val="000000">
                        <a:alpha val="30000"/>
                      </a:srgbClr>
                    </a:outerShdw>
                  </a:effectLst>
                  <a:latin typeface="黑体" pitchFamily="2" charset="-122"/>
                  <a:ea typeface="黑体" pitchFamily="2" charset="-122"/>
                  <a:cs typeface="+mj-cs"/>
                </a:rPr>
                <a:t>二、辛亥革命与建立民国 </a:t>
              </a:r>
            </a:p>
          </p:txBody>
        </p:sp>
        <p:sp>
          <p:nvSpPr>
            <p:cNvPr id="122907" name="Line 27"/>
            <p:cNvSpPr>
              <a:spLocks noChangeShapeType="1"/>
            </p:cNvSpPr>
            <p:nvPr/>
          </p:nvSpPr>
          <p:spPr bwMode="auto">
            <a:xfrm flipV="1">
              <a:off x="1452" y="91"/>
              <a:ext cx="181"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08" name="Text Box 28"/>
            <p:cNvSpPr txBox="1">
              <a:spLocks noChangeArrowheads="1"/>
            </p:cNvSpPr>
            <p:nvPr/>
          </p:nvSpPr>
          <p:spPr bwMode="auto">
            <a:xfrm>
              <a:off x="1633" y="0"/>
              <a:ext cx="2494" cy="237"/>
            </a:xfrm>
            <a:prstGeom prst="rect">
              <a:avLst/>
            </a:prstGeom>
            <a:solidFill>
              <a:srgbClr val="FFFFCC"/>
            </a:solidFill>
            <a:ln w="9525">
              <a:solidFill>
                <a:srgbClr val="FF6600"/>
              </a:solidFill>
              <a:miter lim="800000"/>
              <a:headEnd/>
              <a:tailEnd/>
            </a:ln>
          </p:spPr>
          <p:txBody>
            <a:bodyPr>
              <a:spAutoFit/>
            </a:bodyPr>
            <a:lstStyle/>
            <a:p>
              <a:r>
                <a:rPr lang="en-US" altLang="zh-CN" b="1" dirty="0">
                  <a:latin typeface="Times New Roman" pitchFamily="18" charset="0"/>
                  <a:ea typeface="楷体_GB2312" pitchFamily="49" charset="-122"/>
                </a:rPr>
                <a:t>1</a:t>
              </a:r>
              <a:r>
                <a:rPr lang="zh-CN" altLang="en-US" b="1" dirty="0">
                  <a:latin typeface="Times New Roman" pitchFamily="18" charset="0"/>
                  <a:ea typeface="楷体_GB2312" pitchFamily="49" charset="-122"/>
                </a:rPr>
                <a:t>、 封建帝制的覆灭 </a:t>
              </a:r>
            </a:p>
          </p:txBody>
        </p:sp>
        <p:sp>
          <p:nvSpPr>
            <p:cNvPr id="122909" name="Text Box 29"/>
            <p:cNvSpPr txBox="1">
              <a:spLocks noChangeArrowheads="1"/>
            </p:cNvSpPr>
            <p:nvPr/>
          </p:nvSpPr>
          <p:spPr bwMode="auto">
            <a:xfrm>
              <a:off x="1633" y="499"/>
              <a:ext cx="2494" cy="237"/>
            </a:xfrm>
            <a:prstGeom prst="rect">
              <a:avLst/>
            </a:prstGeom>
            <a:solidFill>
              <a:srgbClr val="FFFFCC"/>
            </a:solidFill>
            <a:ln w="9525">
              <a:solidFill>
                <a:srgbClr val="FF6600"/>
              </a:solidFill>
              <a:miter lim="800000"/>
              <a:headEnd/>
              <a:tailEnd/>
            </a:ln>
          </p:spPr>
          <p:txBody>
            <a:bodyPr>
              <a:spAutoFit/>
            </a:bodyPr>
            <a:lstStyle/>
            <a:p>
              <a:pPr>
                <a:buFont typeface="楷体_GB2312" pitchFamily="49" charset="-122"/>
                <a:buNone/>
              </a:pPr>
              <a:r>
                <a:rPr lang="en-US" altLang="zh-CN" b="1" dirty="0">
                  <a:latin typeface="Times New Roman" pitchFamily="18" charset="0"/>
                  <a:ea typeface="楷体_GB2312" pitchFamily="49" charset="-122"/>
                </a:rPr>
                <a:t>2</a:t>
              </a:r>
              <a:r>
                <a:rPr lang="zh-CN" altLang="en-US" b="1" dirty="0">
                  <a:latin typeface="Times New Roman" pitchFamily="18" charset="0"/>
                  <a:ea typeface="楷体_GB2312" pitchFamily="49" charset="-122"/>
                </a:rPr>
                <a:t>、 中华民国的建立</a:t>
              </a:r>
            </a:p>
          </p:txBody>
        </p:sp>
        <p:sp>
          <p:nvSpPr>
            <p:cNvPr id="122910" name="Line 30"/>
            <p:cNvSpPr>
              <a:spLocks noChangeShapeType="1"/>
            </p:cNvSpPr>
            <p:nvPr/>
          </p:nvSpPr>
          <p:spPr bwMode="auto">
            <a:xfrm>
              <a:off x="1315" y="363"/>
              <a:ext cx="136" cy="0"/>
            </a:xfrm>
            <a:prstGeom prst="line">
              <a:avLst/>
            </a:prstGeom>
            <a:noFill/>
            <a:ln w="57150">
              <a:solidFill>
                <a:srgbClr val="FF6600"/>
              </a:solidFill>
              <a:round/>
              <a:headEnd/>
              <a:tailEnd/>
            </a:ln>
          </p:spPr>
          <p:txBody>
            <a:bodyPr>
              <a:spAutoFit/>
            </a:bodyPr>
            <a:lstStyle/>
            <a:p>
              <a:endParaRPr lang="zh-CN" altLang="en-US"/>
            </a:p>
          </p:txBody>
        </p:sp>
      </p:grpSp>
      <p:grpSp>
        <p:nvGrpSpPr>
          <p:cNvPr id="8" name="Group 31"/>
          <p:cNvGrpSpPr>
            <a:grpSpLocks/>
          </p:cNvGrpSpPr>
          <p:nvPr/>
        </p:nvGrpSpPr>
        <p:grpSpPr bwMode="auto">
          <a:xfrm>
            <a:off x="1979613" y="4437063"/>
            <a:ext cx="6767512" cy="1239837"/>
            <a:chOff x="0" y="0"/>
            <a:chExt cx="4127" cy="781"/>
          </a:xfrm>
        </p:grpSpPr>
        <p:sp>
          <p:nvSpPr>
            <p:cNvPr id="122912" name="Line 32"/>
            <p:cNvSpPr>
              <a:spLocks noChangeShapeType="1"/>
            </p:cNvSpPr>
            <p:nvPr/>
          </p:nvSpPr>
          <p:spPr bwMode="auto">
            <a:xfrm>
              <a:off x="1452" y="136"/>
              <a:ext cx="0" cy="543"/>
            </a:xfrm>
            <a:prstGeom prst="line">
              <a:avLst/>
            </a:prstGeom>
            <a:noFill/>
            <a:ln w="57150">
              <a:solidFill>
                <a:srgbClr val="FF6600"/>
              </a:solidFill>
              <a:round/>
              <a:headEnd/>
              <a:tailEnd/>
            </a:ln>
          </p:spPr>
          <p:txBody>
            <a:bodyPr>
              <a:spAutoFit/>
            </a:bodyPr>
            <a:lstStyle/>
            <a:p>
              <a:endParaRPr lang="zh-CN" altLang="en-US"/>
            </a:p>
          </p:txBody>
        </p:sp>
        <p:sp>
          <p:nvSpPr>
            <p:cNvPr id="122913" name="Line 33"/>
            <p:cNvSpPr>
              <a:spLocks noChangeShapeType="1"/>
            </p:cNvSpPr>
            <p:nvPr/>
          </p:nvSpPr>
          <p:spPr bwMode="auto">
            <a:xfrm flipV="1">
              <a:off x="1452" y="136"/>
              <a:ext cx="181"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14" name="Rectangle 34"/>
            <p:cNvSpPr>
              <a:spLocks noChangeArrowheads="1"/>
            </p:cNvSpPr>
            <p:nvPr/>
          </p:nvSpPr>
          <p:spPr bwMode="auto">
            <a:xfrm>
              <a:off x="1633" y="544"/>
              <a:ext cx="2494" cy="237"/>
            </a:xfrm>
            <a:prstGeom prst="rect">
              <a:avLst/>
            </a:prstGeom>
            <a:solidFill>
              <a:srgbClr val="FFFFCC"/>
            </a:solidFill>
            <a:ln w="9525">
              <a:solidFill>
                <a:srgbClr val="FF6600"/>
              </a:solidFill>
              <a:miter lim="800000"/>
              <a:headEnd/>
              <a:tailEnd/>
            </a:ln>
            <a:effectLst>
              <a:outerShdw dist="17961" dir="2700000" algn="ctr" rotWithShape="0">
                <a:schemeClr val="tx1"/>
              </a:outerShdw>
            </a:effectLst>
          </p:spPr>
          <p:txBody>
            <a:bodyPr>
              <a:spAutoFit/>
            </a:bodyPr>
            <a:lstStyle/>
            <a:p>
              <a:r>
                <a:rPr lang="en-US" altLang="zh-CN" dirty="0">
                  <a:latin typeface="Times New Roman" pitchFamily="18" charset="0"/>
                  <a:ea typeface="楷体_GB2312" pitchFamily="49" charset="-122"/>
                </a:rPr>
                <a:t>2</a:t>
              </a:r>
              <a:r>
                <a:rPr lang="zh-CN" altLang="en-US" b="1" dirty="0">
                  <a:latin typeface="Times New Roman" pitchFamily="18" charset="0"/>
                  <a:ea typeface="楷体_GB2312" pitchFamily="49" charset="-122"/>
                </a:rPr>
                <a:t>、 旧民主主义革命的终结</a:t>
              </a:r>
            </a:p>
          </p:txBody>
        </p:sp>
        <p:sp>
          <p:nvSpPr>
            <p:cNvPr id="122915" name="Line 35"/>
            <p:cNvSpPr>
              <a:spLocks noChangeShapeType="1"/>
            </p:cNvSpPr>
            <p:nvPr/>
          </p:nvSpPr>
          <p:spPr bwMode="auto">
            <a:xfrm>
              <a:off x="1452" y="680"/>
              <a:ext cx="181"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16" name="Rectangle 36"/>
            <p:cNvSpPr>
              <a:spLocks noChangeArrowheads="1"/>
            </p:cNvSpPr>
            <p:nvPr/>
          </p:nvSpPr>
          <p:spPr bwMode="auto">
            <a:xfrm>
              <a:off x="0" y="281"/>
              <a:ext cx="1315" cy="223"/>
            </a:xfrm>
            <a:prstGeom prst="rect">
              <a:avLst/>
            </a:prstGeom>
            <a:solidFill>
              <a:srgbClr val="FFFFCC"/>
            </a:solidFill>
            <a:ln w="0" cap="rnd">
              <a:solidFill>
                <a:srgbClr val="FF6600"/>
              </a:solidFill>
              <a:prstDash val="sysDot"/>
              <a:miter lim="800000"/>
              <a:headEnd/>
              <a:tailEnd/>
            </a:ln>
            <a:effectLst>
              <a:outerShdw dist="17961" dir="2700000" algn="ctr" rotWithShape="0">
                <a:schemeClr val="tx1"/>
              </a:outerShdw>
            </a:effectLst>
          </p:spPr>
          <p:txBody>
            <a:bodyPr anchor="ctr">
              <a:spAutoFit/>
            </a:bodyPr>
            <a:lstStyle/>
            <a:p>
              <a:r>
                <a:rPr lang="zh-CN" altLang="en-US" sz="1700" b="1" dirty="0">
                  <a:solidFill>
                    <a:schemeClr val="tx2">
                      <a:satMod val="130000"/>
                    </a:schemeClr>
                  </a:solidFill>
                  <a:effectLst>
                    <a:outerShdw blurRad="50000" dist="30000" dir="5400000" algn="tl" rotWithShape="0">
                      <a:srgbClr val="000000">
                        <a:alpha val="30000"/>
                      </a:srgbClr>
                    </a:outerShdw>
                  </a:effectLst>
                  <a:latin typeface="黑体" pitchFamily="2" charset="-122"/>
                  <a:ea typeface="黑体" pitchFamily="2" charset="-122"/>
                  <a:cs typeface="+mj-cs"/>
                </a:rPr>
                <a:t>三、辛亥革命的失败</a:t>
              </a:r>
            </a:p>
          </p:txBody>
        </p:sp>
        <p:sp>
          <p:nvSpPr>
            <p:cNvPr id="122917" name="Text Box 37"/>
            <p:cNvSpPr txBox="1">
              <a:spLocks noChangeArrowheads="1"/>
            </p:cNvSpPr>
            <p:nvPr/>
          </p:nvSpPr>
          <p:spPr bwMode="auto">
            <a:xfrm>
              <a:off x="1633" y="0"/>
              <a:ext cx="2494" cy="237"/>
            </a:xfrm>
            <a:prstGeom prst="rect">
              <a:avLst/>
            </a:prstGeom>
            <a:solidFill>
              <a:srgbClr val="FFFFCC"/>
            </a:solidFill>
            <a:ln w="9525">
              <a:solidFill>
                <a:srgbClr val="FF6600"/>
              </a:solidFill>
              <a:miter lim="800000"/>
              <a:headEnd/>
              <a:tailEnd/>
            </a:ln>
          </p:spPr>
          <p:txBody>
            <a:bodyPr>
              <a:spAutoFit/>
            </a:bodyPr>
            <a:lstStyle/>
            <a:p>
              <a:r>
                <a:rPr lang="en-US" altLang="zh-CN" b="1" dirty="0">
                  <a:latin typeface="Times New Roman" pitchFamily="18" charset="0"/>
                  <a:ea typeface="楷体_GB2312" pitchFamily="49" charset="-122"/>
                </a:rPr>
                <a:t>1</a:t>
              </a:r>
              <a:r>
                <a:rPr lang="zh-CN" altLang="en-US" b="1" dirty="0">
                  <a:latin typeface="Times New Roman" pitchFamily="18" charset="0"/>
                  <a:ea typeface="楷体_GB2312" pitchFamily="49" charset="-122"/>
                </a:rPr>
                <a:t>、封建军阀专制统治的形成</a:t>
              </a:r>
            </a:p>
          </p:txBody>
        </p:sp>
        <p:sp>
          <p:nvSpPr>
            <p:cNvPr id="122918" name="Line 38"/>
            <p:cNvSpPr>
              <a:spLocks noChangeShapeType="1"/>
            </p:cNvSpPr>
            <p:nvPr/>
          </p:nvSpPr>
          <p:spPr bwMode="auto">
            <a:xfrm>
              <a:off x="1316" y="408"/>
              <a:ext cx="136" cy="0"/>
            </a:xfrm>
            <a:prstGeom prst="line">
              <a:avLst/>
            </a:prstGeom>
            <a:noFill/>
            <a:ln w="57150">
              <a:solidFill>
                <a:srgbClr val="FF6600"/>
              </a:solidFill>
              <a:round/>
              <a:headEnd/>
              <a:tailEnd/>
            </a:ln>
          </p:spPr>
          <p:txBody>
            <a:bodyPr>
              <a:spAutoFit/>
            </a:bodyPr>
            <a:lstStyle/>
            <a:p>
              <a:endParaRPr lang="zh-CN" altLang="en-US"/>
            </a:p>
          </p:txBody>
        </p:sp>
      </p:grpSp>
    </p:spTree>
  </p:cSld>
  <p:clrMapOvr>
    <a:masterClrMapping/>
  </p:clrMapOvr>
  <p:transition spd="med">
    <p:pull dir="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p0.so.qhmsg.com/bdr/_240_/t0172fde8745068b0b0.jpg"/>
          <p:cNvPicPr>
            <a:picLocks noChangeAspect="1" noChangeArrowheads="1"/>
          </p:cNvPicPr>
          <p:nvPr/>
        </p:nvPicPr>
        <p:blipFill>
          <a:blip r:embed="rId2" cstate="print"/>
          <a:srcRect/>
          <a:stretch>
            <a:fillRect/>
          </a:stretch>
        </p:blipFill>
        <p:spPr bwMode="auto">
          <a:xfrm>
            <a:off x="251520" y="404664"/>
            <a:ext cx="2476500" cy="1872208"/>
          </a:xfrm>
          <a:prstGeom prst="rect">
            <a:avLst/>
          </a:prstGeom>
          <a:noFill/>
        </p:spPr>
      </p:pic>
      <p:sp>
        <p:nvSpPr>
          <p:cNvPr id="2" name="标题 1"/>
          <p:cNvSpPr>
            <a:spLocks noGrp="1"/>
          </p:cNvSpPr>
          <p:nvPr>
            <p:ph type="title"/>
          </p:nvPr>
        </p:nvSpPr>
        <p:spPr>
          <a:xfrm>
            <a:off x="2339752" y="764704"/>
            <a:ext cx="2520280" cy="926976"/>
          </a:xfrm>
        </p:spPr>
        <p:txBody>
          <a:bodyPr/>
          <a:lstStyle/>
          <a:p>
            <a:r>
              <a:rPr lang="zh-CN" altLang="en-US" b="1" dirty="0" smtClean="0"/>
              <a:t>学习思考</a:t>
            </a:r>
            <a:endParaRPr lang="zh-CN" altLang="en-US" b="1" dirty="0"/>
          </a:p>
        </p:txBody>
      </p:sp>
      <p:sp>
        <p:nvSpPr>
          <p:cNvPr id="3" name="内容占位符 2"/>
          <p:cNvSpPr>
            <a:spLocks noGrp="1"/>
          </p:cNvSpPr>
          <p:nvPr>
            <p:ph sz="quarter" idx="1"/>
          </p:nvPr>
        </p:nvSpPr>
        <p:spPr>
          <a:xfrm>
            <a:off x="395536" y="2420888"/>
            <a:ext cx="8208912" cy="2448272"/>
          </a:xfrm>
        </p:spPr>
        <p:txBody>
          <a:bodyPr>
            <a:normAutofit lnSpcReduction="10000"/>
          </a:bodyPr>
          <a:lstStyle/>
          <a:p>
            <a:pPr>
              <a:spcBef>
                <a:spcPct val="50000"/>
              </a:spcBef>
            </a:pPr>
            <a:r>
              <a:rPr lang="en-US" altLang="zh-CN" b="1" dirty="0" smtClean="0">
                <a:latin typeface="华文新魏" pitchFamily="2" charset="-122"/>
                <a:ea typeface="华文新魏" pitchFamily="2" charset="-122"/>
              </a:rPr>
              <a:t>1.</a:t>
            </a:r>
            <a:r>
              <a:rPr lang="zh-CN" altLang="en-US" b="1" dirty="0" smtClean="0">
                <a:latin typeface="华文新魏" pitchFamily="2" charset="-122"/>
                <a:ea typeface="华文新魏" pitchFamily="2" charset="-122"/>
              </a:rPr>
              <a:t>革命派在同改良派的论战中是如何论述革命的必要性、正义性和进步性的？</a:t>
            </a:r>
          </a:p>
          <a:p>
            <a:pPr>
              <a:spcBef>
                <a:spcPct val="50000"/>
              </a:spcBef>
            </a:pPr>
            <a:r>
              <a:rPr lang="en-US" altLang="zh-CN" b="1" dirty="0" smtClean="0">
                <a:latin typeface="华文新魏" pitchFamily="2" charset="-122"/>
                <a:ea typeface="华文新魏" pitchFamily="2" charset="-122"/>
              </a:rPr>
              <a:t>2.</a:t>
            </a:r>
            <a:r>
              <a:rPr lang="zh-CN" altLang="en-US" b="1" dirty="0" smtClean="0">
                <a:latin typeface="华文新魏" pitchFamily="2" charset="-122"/>
                <a:ea typeface="华文新魏" pitchFamily="2" charset="-122"/>
              </a:rPr>
              <a:t>为什么说孙中山领导的辛亥革命引起了近代中国的历史性巨大变化？</a:t>
            </a:r>
          </a:p>
          <a:p>
            <a:pPr>
              <a:spcBef>
                <a:spcPct val="50000"/>
              </a:spcBef>
            </a:pPr>
            <a:r>
              <a:rPr lang="en-US" altLang="zh-CN" b="1" dirty="0" smtClean="0">
                <a:latin typeface="华文新魏" pitchFamily="2" charset="-122"/>
                <a:ea typeface="华文新魏" pitchFamily="2" charset="-122"/>
              </a:rPr>
              <a:t>3.</a:t>
            </a:r>
            <a:r>
              <a:rPr lang="zh-CN" altLang="en-US" b="1" dirty="0" smtClean="0">
                <a:latin typeface="华文新魏" pitchFamily="2" charset="-122"/>
                <a:ea typeface="华文新魏" pitchFamily="2" charset="-122"/>
              </a:rPr>
              <a:t>辛亥革命为什么会失败？它的失败说明了什么？</a:t>
            </a:r>
            <a:endParaRPr lang="zh-CN" altLang="en-US" b="1" dirty="0">
              <a:latin typeface="华文新魏" pitchFamily="2" charset="-122"/>
              <a:ea typeface="华文新魏" pitchFamily="2" charset="-122"/>
            </a:endParaRPr>
          </a:p>
        </p:txBody>
      </p:sp>
      <p:pic>
        <p:nvPicPr>
          <p:cNvPr id="5" name="图片 4"/>
          <p:cNvPicPr>
            <a:picLocks noChangeAspect="1" noChangeArrowheads="1"/>
          </p:cNvPicPr>
          <p:nvPr/>
        </p:nvPicPr>
        <p:blipFill>
          <a:blip r:embed="rId3" cstate="print"/>
          <a:srcRect/>
          <a:stretch>
            <a:fillRect/>
          </a:stretch>
        </p:blipFill>
        <p:spPr bwMode="auto">
          <a:xfrm>
            <a:off x="6372200" y="4797152"/>
            <a:ext cx="2664296" cy="197179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95536" y="476672"/>
            <a:ext cx="3721636" cy="1322388"/>
            <a:chOff x="-51" y="0"/>
            <a:chExt cx="2614" cy="833"/>
          </a:xfrm>
        </p:grpSpPr>
        <p:sp>
          <p:nvSpPr>
            <p:cNvPr id="123907" name="Text Box 3"/>
            <p:cNvSpPr txBox="1">
              <a:spLocks noChangeArrowheads="1"/>
            </p:cNvSpPr>
            <p:nvPr/>
          </p:nvSpPr>
          <p:spPr bwMode="auto">
            <a:xfrm>
              <a:off x="1214" y="0"/>
              <a:ext cx="1326" cy="404"/>
            </a:xfrm>
            <a:prstGeom prst="rect">
              <a:avLst/>
            </a:prstGeom>
            <a:noFill/>
            <a:ln w="9525">
              <a:noFill/>
              <a:miter lim="800000"/>
              <a:headEnd/>
              <a:tailEnd/>
            </a:ln>
            <a:effectLst/>
          </p:spPr>
          <p:txBody>
            <a:bodyPr wrap="square">
              <a:spAutoFit/>
            </a:bodyPr>
            <a:lstStyle/>
            <a:p>
              <a:pPr algn="ctr" eaLnBrk="0" hangingPunct="0">
                <a:spcBef>
                  <a:spcPct val="50000"/>
                </a:spcBef>
              </a:pPr>
              <a:r>
                <a:rPr lang="zh-CN" altLang="en-US" sz="3600" b="1" dirty="0" smtClean="0">
                  <a:solidFill>
                    <a:schemeClr val="tx2"/>
                  </a:solidFill>
                  <a:latin typeface="华文新魏" pitchFamily="2" charset="-122"/>
                  <a:ea typeface="华文新魏" pitchFamily="2" charset="-122"/>
                </a:rPr>
                <a:t>文献</a:t>
              </a:r>
              <a:endParaRPr lang="zh-CN" altLang="en-US" sz="3600" b="1" dirty="0">
                <a:solidFill>
                  <a:schemeClr val="tx2"/>
                </a:solidFill>
                <a:latin typeface="华文新魏" pitchFamily="2" charset="-122"/>
                <a:ea typeface="华文新魏" pitchFamily="2" charset="-122"/>
              </a:endParaRPr>
            </a:p>
          </p:txBody>
        </p:sp>
        <p:pic>
          <p:nvPicPr>
            <p:cNvPr id="123908" name="Picture 4" descr="u=2469638031,733601179&amp;gp=24">
              <a:hlinkClick r:id="rId2"/>
            </p:cNvPr>
            <p:cNvPicPr>
              <a:picLocks noChangeAspect="1" noChangeArrowheads="1"/>
            </p:cNvPicPr>
            <p:nvPr/>
          </p:nvPicPr>
          <p:blipFill>
            <a:blip r:embed="rId3" cstate="print"/>
            <a:srcRect t="21547" b="22977"/>
            <a:stretch>
              <a:fillRect/>
            </a:stretch>
          </p:blipFill>
          <p:spPr bwMode="auto">
            <a:xfrm>
              <a:off x="1112" y="363"/>
              <a:ext cx="1451" cy="466"/>
            </a:xfrm>
            <a:prstGeom prst="rect">
              <a:avLst/>
            </a:prstGeom>
            <a:noFill/>
            <a:ln w="9525">
              <a:noFill/>
              <a:miter lim="800000"/>
              <a:headEnd/>
              <a:tailEnd/>
            </a:ln>
          </p:spPr>
        </p:pic>
        <p:pic>
          <p:nvPicPr>
            <p:cNvPr id="123909" name="Picture 5" descr="u=3753423135,3646937240&amp;gp=30">
              <a:hlinkClick r:id="rId4"/>
            </p:cNvPr>
            <p:cNvPicPr>
              <a:picLocks noChangeAspect="1" noChangeArrowheads="1"/>
            </p:cNvPicPr>
            <p:nvPr/>
          </p:nvPicPr>
          <p:blipFill>
            <a:blip r:embed="rId5" cstate="print"/>
            <a:srcRect/>
            <a:stretch>
              <a:fillRect/>
            </a:stretch>
          </p:blipFill>
          <p:spPr bwMode="auto">
            <a:xfrm>
              <a:off x="-51" y="91"/>
              <a:ext cx="1134" cy="742"/>
            </a:xfrm>
            <a:prstGeom prst="rect">
              <a:avLst/>
            </a:prstGeom>
            <a:noFill/>
            <a:ln w="9525">
              <a:noFill/>
              <a:miter lim="800000"/>
              <a:headEnd/>
              <a:tailEnd/>
            </a:ln>
          </p:spPr>
        </p:pic>
      </p:grpSp>
      <p:pic>
        <p:nvPicPr>
          <p:cNvPr id="7" name="Picture 2" descr="《袁世凯全集》共36卷"/>
          <p:cNvPicPr>
            <a:picLocks noChangeAspect="1" noChangeArrowheads="1"/>
          </p:cNvPicPr>
          <p:nvPr/>
        </p:nvPicPr>
        <p:blipFill>
          <a:blip r:embed="rId6" cstate="print"/>
          <a:srcRect/>
          <a:stretch>
            <a:fillRect/>
          </a:stretch>
        </p:blipFill>
        <p:spPr bwMode="auto">
          <a:xfrm>
            <a:off x="4932040" y="188640"/>
            <a:ext cx="3674206" cy="2161381"/>
          </a:xfrm>
          <a:prstGeom prst="rect">
            <a:avLst/>
          </a:prstGeom>
          <a:noFill/>
        </p:spPr>
      </p:pic>
      <p:sp>
        <p:nvSpPr>
          <p:cNvPr id="8" name="内容占位符 2"/>
          <p:cNvSpPr>
            <a:spLocks noGrp="1"/>
          </p:cNvSpPr>
          <p:nvPr>
            <p:ph sz="quarter" idx="1"/>
          </p:nvPr>
        </p:nvSpPr>
        <p:spPr>
          <a:xfrm>
            <a:off x="539552" y="2204864"/>
            <a:ext cx="8147248" cy="3814936"/>
          </a:xfrm>
        </p:spPr>
        <p:txBody>
          <a:bodyPr>
            <a:normAutofit fontScale="92500" lnSpcReduction="10000"/>
          </a:bodyPr>
          <a:lstStyle/>
          <a:p>
            <a:pPr>
              <a:buNone/>
            </a:pPr>
            <a:r>
              <a:rPr lang="en-US" altLang="zh-CN" sz="2400" b="1" dirty="0" smtClean="0">
                <a:solidFill>
                  <a:srgbClr val="FF0000"/>
                </a:solidFill>
                <a:latin typeface="+mn-ea"/>
              </a:rPr>
              <a:t>□</a:t>
            </a:r>
            <a:r>
              <a:rPr lang="zh-CN" altLang="en-US" sz="2400" b="1" dirty="0" smtClean="0">
                <a:latin typeface="+mn-ea"/>
              </a:rPr>
              <a:t>必读文献</a:t>
            </a:r>
            <a:endParaRPr lang="en-US" altLang="zh-CN" sz="2400" b="1" dirty="0" smtClean="0">
              <a:latin typeface="+mn-ea"/>
            </a:endParaRPr>
          </a:p>
          <a:p>
            <a:r>
              <a:rPr lang="en-US" altLang="zh-CN" sz="2400" b="1" dirty="0" smtClean="0">
                <a:latin typeface="+mn-ea"/>
              </a:rPr>
              <a:t> 1.</a:t>
            </a:r>
            <a:r>
              <a:rPr lang="zh-CN" altLang="en-US" sz="2400" b="1" dirty="0" smtClean="0">
                <a:latin typeface="+mn-ea"/>
              </a:rPr>
              <a:t>孙中山</a:t>
            </a:r>
            <a:r>
              <a:rPr lang="en-US" altLang="zh-CN" sz="2400" b="1" dirty="0" smtClean="0">
                <a:latin typeface="+mn-ea"/>
              </a:rPr>
              <a:t>:《〈</a:t>
            </a:r>
            <a:r>
              <a:rPr lang="zh-CN" altLang="en-US" sz="2400" b="1" dirty="0" smtClean="0">
                <a:latin typeface="+mn-ea"/>
              </a:rPr>
              <a:t>民报</a:t>
            </a:r>
            <a:r>
              <a:rPr lang="en-US" altLang="zh-CN" sz="2400" b="1" dirty="0" smtClean="0">
                <a:latin typeface="+mn-ea"/>
              </a:rPr>
              <a:t>〉</a:t>
            </a:r>
            <a:r>
              <a:rPr lang="zh-CN" altLang="en-US" sz="2400" b="1" dirty="0" smtClean="0">
                <a:latin typeface="+mn-ea"/>
              </a:rPr>
              <a:t>发刊词</a:t>
            </a:r>
            <a:r>
              <a:rPr lang="en-US" altLang="zh-CN" sz="2400" b="1" dirty="0" smtClean="0">
                <a:latin typeface="+mn-ea"/>
              </a:rPr>
              <a:t>》 (1905</a:t>
            </a:r>
            <a:r>
              <a:rPr lang="zh-CN" altLang="en-US" sz="2400" b="1" dirty="0" smtClean="0">
                <a:latin typeface="+mn-ea"/>
              </a:rPr>
              <a:t>年</a:t>
            </a:r>
            <a:r>
              <a:rPr lang="en-US" altLang="zh-CN" sz="2400" b="1" dirty="0" smtClean="0">
                <a:latin typeface="+mn-ea"/>
              </a:rPr>
              <a:t>10</a:t>
            </a:r>
            <a:r>
              <a:rPr lang="zh-CN" altLang="en-US" sz="2400" b="1" dirty="0" smtClean="0">
                <a:latin typeface="+mn-ea"/>
              </a:rPr>
              <a:t>月</a:t>
            </a:r>
            <a:r>
              <a:rPr lang="en-US" altLang="zh-CN" sz="2400" b="1" dirty="0" smtClean="0">
                <a:latin typeface="+mn-ea"/>
              </a:rPr>
              <a:t>20</a:t>
            </a:r>
            <a:r>
              <a:rPr lang="zh-CN" altLang="en-US" sz="2400" b="1" dirty="0" smtClean="0">
                <a:latin typeface="+mn-ea"/>
              </a:rPr>
              <a:t>日</a:t>
            </a:r>
            <a:r>
              <a:rPr lang="en-US" altLang="zh-CN" sz="2400" b="1" dirty="0" smtClean="0">
                <a:latin typeface="+mn-ea"/>
              </a:rPr>
              <a:t>)</a:t>
            </a:r>
          </a:p>
          <a:p>
            <a:r>
              <a:rPr lang="en-US" altLang="zh-CN" sz="2400" b="1" dirty="0" smtClean="0">
                <a:latin typeface="+mn-ea"/>
              </a:rPr>
              <a:t>2.</a:t>
            </a:r>
            <a:r>
              <a:rPr lang="zh-CN" altLang="en-US" sz="2400" b="1" dirty="0" smtClean="0">
                <a:latin typeface="+mn-ea"/>
              </a:rPr>
              <a:t>毛泽东</a:t>
            </a:r>
            <a:r>
              <a:rPr lang="en-US" altLang="zh-CN" sz="2400" b="1" dirty="0" smtClean="0">
                <a:latin typeface="+mn-ea"/>
              </a:rPr>
              <a:t>:《</a:t>
            </a:r>
            <a:r>
              <a:rPr lang="zh-CN" altLang="en-US" sz="2400" b="1" dirty="0" smtClean="0">
                <a:latin typeface="+mn-ea"/>
              </a:rPr>
              <a:t>纪念孙中山先生</a:t>
            </a:r>
            <a:r>
              <a:rPr lang="en-US" altLang="zh-CN" sz="2400" b="1" dirty="0" smtClean="0">
                <a:latin typeface="+mn-ea"/>
              </a:rPr>
              <a:t>》</a:t>
            </a:r>
            <a:r>
              <a:rPr lang="zh-CN" altLang="en-US" sz="2400" b="1" dirty="0" smtClean="0">
                <a:latin typeface="+mn-ea"/>
              </a:rPr>
              <a:t>（</a:t>
            </a:r>
            <a:r>
              <a:rPr lang="en-US" altLang="zh-CN" sz="2400" b="1" dirty="0" smtClean="0">
                <a:latin typeface="+mn-ea"/>
              </a:rPr>
              <a:t>1956</a:t>
            </a:r>
            <a:r>
              <a:rPr lang="zh-CN" altLang="en-US" sz="2400" b="1" dirty="0" smtClean="0">
                <a:latin typeface="+mn-ea"/>
              </a:rPr>
              <a:t>年</a:t>
            </a:r>
            <a:r>
              <a:rPr lang="en-US" altLang="zh-CN" sz="2400" b="1" dirty="0" smtClean="0">
                <a:latin typeface="+mn-ea"/>
              </a:rPr>
              <a:t>11</a:t>
            </a:r>
            <a:r>
              <a:rPr lang="zh-CN" altLang="en-US" sz="2400" b="1" dirty="0" smtClean="0">
                <a:latin typeface="+mn-ea"/>
              </a:rPr>
              <a:t>月</a:t>
            </a:r>
            <a:r>
              <a:rPr lang="en-US" altLang="zh-CN" sz="2400" b="1" dirty="0" smtClean="0">
                <a:latin typeface="+mn-ea"/>
              </a:rPr>
              <a:t>12</a:t>
            </a:r>
            <a:r>
              <a:rPr lang="zh-CN" altLang="en-US" sz="2400" b="1" dirty="0" smtClean="0">
                <a:latin typeface="+mn-ea"/>
              </a:rPr>
              <a:t>日）</a:t>
            </a:r>
            <a:endParaRPr lang="en-US" altLang="zh-CN" sz="2400" b="1" dirty="0" smtClean="0">
              <a:latin typeface="+mn-ea"/>
            </a:endParaRPr>
          </a:p>
          <a:p>
            <a:r>
              <a:rPr lang="en-US" altLang="zh-CN" sz="2400" b="1" dirty="0" smtClean="0">
                <a:latin typeface="+mn-ea"/>
              </a:rPr>
              <a:t>3.</a:t>
            </a:r>
            <a:r>
              <a:rPr lang="zh-CN" altLang="en-US" sz="2400" b="1" dirty="0" smtClean="0">
                <a:latin typeface="+mn-ea"/>
              </a:rPr>
              <a:t>习近平：</a:t>
            </a:r>
            <a:r>
              <a:rPr lang="en-US" altLang="zh-CN" sz="2400" b="1" dirty="0" smtClean="0">
                <a:latin typeface="+mn-ea"/>
              </a:rPr>
              <a:t>《</a:t>
            </a:r>
            <a:r>
              <a:rPr lang="zh-CN" altLang="en-US" sz="2400" b="1" dirty="0" smtClean="0">
                <a:latin typeface="+mn-ea"/>
              </a:rPr>
              <a:t>在纪念孙中山先生诞生</a:t>
            </a:r>
            <a:r>
              <a:rPr lang="en-US" altLang="zh-CN" sz="2400" b="1" dirty="0" smtClean="0">
                <a:latin typeface="+mn-ea"/>
              </a:rPr>
              <a:t>150</a:t>
            </a:r>
            <a:r>
              <a:rPr lang="zh-CN" altLang="en-US" sz="2400" b="1" dirty="0" smtClean="0">
                <a:latin typeface="+mn-ea"/>
              </a:rPr>
              <a:t>周年大会上的讲话</a:t>
            </a:r>
            <a:r>
              <a:rPr lang="en-US" altLang="zh-CN" sz="2400" b="1" dirty="0" smtClean="0">
                <a:latin typeface="+mn-ea"/>
              </a:rPr>
              <a:t>》</a:t>
            </a:r>
            <a:r>
              <a:rPr lang="zh-CN" altLang="en-US" sz="2400" b="1" dirty="0" smtClean="0">
                <a:latin typeface="+mn-ea"/>
              </a:rPr>
              <a:t>（</a:t>
            </a:r>
            <a:r>
              <a:rPr lang="en-US" altLang="zh-CN" sz="2400" b="1" dirty="0" smtClean="0">
                <a:latin typeface="+mn-ea"/>
              </a:rPr>
              <a:t>2016</a:t>
            </a:r>
            <a:r>
              <a:rPr lang="zh-CN" altLang="en-US" sz="2400" b="1" dirty="0" smtClean="0">
                <a:latin typeface="+mn-ea"/>
              </a:rPr>
              <a:t>年</a:t>
            </a:r>
            <a:r>
              <a:rPr lang="en-US" altLang="zh-CN" sz="2400" b="1" dirty="0" smtClean="0">
                <a:latin typeface="+mn-ea"/>
              </a:rPr>
              <a:t>11</a:t>
            </a:r>
            <a:r>
              <a:rPr lang="zh-CN" altLang="en-US" sz="2400" b="1" dirty="0" smtClean="0">
                <a:latin typeface="+mn-ea"/>
              </a:rPr>
              <a:t>月</a:t>
            </a:r>
            <a:r>
              <a:rPr lang="en-US" altLang="zh-CN" sz="2400" b="1" dirty="0" smtClean="0">
                <a:latin typeface="+mn-ea"/>
              </a:rPr>
              <a:t>11</a:t>
            </a:r>
            <a:r>
              <a:rPr lang="zh-CN" altLang="en-US" sz="2400" b="1" dirty="0" smtClean="0">
                <a:latin typeface="+mn-ea"/>
              </a:rPr>
              <a:t>日）</a:t>
            </a:r>
            <a:endParaRPr lang="en-US" altLang="zh-CN" sz="2400" b="1" dirty="0" smtClean="0">
              <a:latin typeface="+mn-ea"/>
            </a:endParaRPr>
          </a:p>
          <a:p>
            <a:pPr>
              <a:buNone/>
            </a:pPr>
            <a:r>
              <a:rPr lang="en-US" altLang="zh-CN" sz="2400" b="1" dirty="0" smtClean="0">
                <a:solidFill>
                  <a:srgbClr val="FF0000"/>
                </a:solidFill>
                <a:latin typeface="+mn-ea"/>
              </a:rPr>
              <a:t>□</a:t>
            </a:r>
            <a:r>
              <a:rPr lang="zh-CN" altLang="en-US" sz="2400" b="1" dirty="0" smtClean="0">
                <a:latin typeface="+mn-ea"/>
              </a:rPr>
              <a:t>延伸阅读文献</a:t>
            </a:r>
            <a:endParaRPr lang="en-US" altLang="zh-CN" sz="2400" b="1" dirty="0" smtClean="0">
              <a:latin typeface="+mn-ea"/>
            </a:endParaRPr>
          </a:p>
          <a:p>
            <a:r>
              <a:rPr lang="en-US" altLang="zh-CN" sz="2400" b="1" dirty="0" smtClean="0">
                <a:latin typeface="+mn-ea"/>
              </a:rPr>
              <a:t>1.</a:t>
            </a:r>
            <a:r>
              <a:rPr lang="zh-CN" altLang="en-US" sz="2400" b="1" dirty="0" smtClean="0">
                <a:latin typeface="+mn-ea"/>
              </a:rPr>
              <a:t>列宁：</a:t>
            </a:r>
            <a:r>
              <a:rPr lang="en-US" altLang="zh-CN" sz="2400" b="1" dirty="0" smtClean="0">
                <a:latin typeface="+mn-ea"/>
              </a:rPr>
              <a:t>《</a:t>
            </a:r>
            <a:r>
              <a:rPr lang="zh-CN" altLang="en-US" sz="2400" b="1" dirty="0" smtClean="0">
                <a:latin typeface="+mn-ea"/>
              </a:rPr>
              <a:t>中国的民主主义与民粹主义</a:t>
            </a:r>
            <a:r>
              <a:rPr lang="en-US" altLang="zh-CN" sz="2400" b="1" dirty="0" smtClean="0">
                <a:latin typeface="+mn-ea"/>
              </a:rPr>
              <a:t>》</a:t>
            </a:r>
            <a:r>
              <a:rPr lang="zh-CN" altLang="en-US" sz="2400" b="1" dirty="0" smtClean="0">
                <a:latin typeface="+mn-ea"/>
              </a:rPr>
              <a:t>（</a:t>
            </a:r>
            <a:r>
              <a:rPr lang="en-US" altLang="zh-CN" sz="2400" b="1" dirty="0" smtClean="0">
                <a:latin typeface="+mn-ea"/>
              </a:rPr>
              <a:t>1912</a:t>
            </a:r>
            <a:r>
              <a:rPr lang="zh-CN" altLang="en-US" sz="2400" b="1" dirty="0" smtClean="0">
                <a:latin typeface="+mn-ea"/>
              </a:rPr>
              <a:t>年</a:t>
            </a:r>
            <a:r>
              <a:rPr lang="en-US" altLang="zh-CN" sz="2400" b="1" dirty="0" smtClean="0">
                <a:latin typeface="+mn-ea"/>
              </a:rPr>
              <a:t>7</a:t>
            </a:r>
            <a:r>
              <a:rPr lang="zh-CN" altLang="en-US" sz="2400" b="1" dirty="0" smtClean="0">
                <a:latin typeface="+mn-ea"/>
              </a:rPr>
              <a:t>月）</a:t>
            </a:r>
            <a:endParaRPr lang="en-US" altLang="zh-CN" sz="2400" b="1" dirty="0" smtClean="0">
              <a:latin typeface="+mn-ea"/>
            </a:endParaRPr>
          </a:p>
          <a:p>
            <a:r>
              <a:rPr lang="en-US" altLang="zh-CN" sz="2400" b="1" dirty="0" smtClean="0">
                <a:latin typeface="+mn-ea"/>
              </a:rPr>
              <a:t>2.《&lt;</a:t>
            </a:r>
            <a:r>
              <a:rPr lang="zh-CN" altLang="en-US" sz="2400" b="1" dirty="0" smtClean="0">
                <a:latin typeface="+mn-ea"/>
              </a:rPr>
              <a:t>民报</a:t>
            </a:r>
            <a:r>
              <a:rPr lang="en-US" altLang="zh-CN" sz="2400" b="1" dirty="0" smtClean="0">
                <a:latin typeface="+mn-ea"/>
              </a:rPr>
              <a:t>&gt;</a:t>
            </a:r>
            <a:r>
              <a:rPr lang="zh-CN" altLang="en-US" sz="2400" b="1" dirty="0" smtClean="0">
                <a:latin typeface="+mn-ea"/>
              </a:rPr>
              <a:t>与</a:t>
            </a:r>
            <a:r>
              <a:rPr lang="en-US" altLang="zh-CN" sz="2400" b="1" dirty="0" smtClean="0">
                <a:latin typeface="+mn-ea"/>
              </a:rPr>
              <a:t>&lt;</a:t>
            </a:r>
            <a:r>
              <a:rPr lang="zh-CN" altLang="en-US" sz="2400" b="1" dirty="0" smtClean="0">
                <a:latin typeface="+mn-ea"/>
              </a:rPr>
              <a:t>新民丛报</a:t>
            </a:r>
            <a:r>
              <a:rPr lang="en-US" altLang="zh-CN" sz="2400" b="1" dirty="0" smtClean="0">
                <a:latin typeface="+mn-ea"/>
              </a:rPr>
              <a:t>&gt;</a:t>
            </a:r>
            <a:r>
              <a:rPr lang="zh-CN" altLang="en-US" sz="2400" b="1" dirty="0" smtClean="0">
                <a:latin typeface="+mn-ea"/>
              </a:rPr>
              <a:t>辩驳之纲领</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民报</a:t>
            </a:r>
            <a:r>
              <a:rPr lang="en-US" altLang="zh-CN" sz="2400" b="1" dirty="0" smtClean="0">
                <a:latin typeface="+mn-ea"/>
              </a:rPr>
              <a:t>》</a:t>
            </a:r>
            <a:r>
              <a:rPr lang="zh-CN" altLang="en-US" sz="2400" b="1" dirty="0" smtClean="0">
                <a:latin typeface="+mn-ea"/>
              </a:rPr>
              <a:t>（</a:t>
            </a:r>
            <a:r>
              <a:rPr lang="en-US" altLang="zh-CN" sz="2400" b="1" dirty="0" smtClean="0">
                <a:latin typeface="+mn-ea"/>
              </a:rPr>
              <a:t>1906</a:t>
            </a:r>
            <a:r>
              <a:rPr lang="zh-CN" altLang="en-US" sz="2400" b="1" dirty="0" smtClean="0">
                <a:latin typeface="+mn-ea"/>
              </a:rPr>
              <a:t>年</a:t>
            </a:r>
            <a:r>
              <a:rPr lang="en-US" altLang="zh-CN" sz="2400" b="1" dirty="0" smtClean="0">
                <a:latin typeface="+mn-ea"/>
              </a:rPr>
              <a:t>4</a:t>
            </a:r>
            <a:r>
              <a:rPr lang="zh-CN" altLang="en-US" sz="2400" b="1" dirty="0" smtClean="0">
                <a:latin typeface="+mn-ea"/>
              </a:rPr>
              <a:t>月</a:t>
            </a:r>
            <a:r>
              <a:rPr lang="en-US" altLang="zh-CN" sz="2400" b="1" dirty="0" smtClean="0">
                <a:latin typeface="+mn-ea"/>
              </a:rPr>
              <a:t>28</a:t>
            </a:r>
            <a:r>
              <a:rPr lang="zh-CN" altLang="en-US" sz="2400" b="1" dirty="0" smtClean="0">
                <a:latin typeface="+mn-ea"/>
              </a:rPr>
              <a:t>日）</a:t>
            </a:r>
            <a:endParaRPr lang="en-US" altLang="zh-CN" sz="2400" b="1" dirty="0" smtClean="0">
              <a:latin typeface="+mn-ea"/>
            </a:endParaRPr>
          </a:p>
          <a:p>
            <a:r>
              <a:rPr lang="en-US" altLang="zh-CN" sz="2400" b="1" dirty="0" smtClean="0">
                <a:latin typeface="+mn-ea"/>
              </a:rPr>
              <a:t>3.《</a:t>
            </a:r>
            <a:r>
              <a:rPr lang="zh-CN" altLang="en-US" sz="2400" b="1" dirty="0" smtClean="0">
                <a:latin typeface="+mn-ea"/>
              </a:rPr>
              <a:t>中华民国临时约法</a:t>
            </a:r>
            <a:r>
              <a:rPr lang="en-US" altLang="zh-CN" sz="2400" b="1" dirty="0" smtClean="0">
                <a:latin typeface="+mn-ea"/>
              </a:rPr>
              <a:t>》</a:t>
            </a:r>
            <a:r>
              <a:rPr lang="zh-CN" altLang="en-US" sz="2400" b="1" dirty="0" smtClean="0">
                <a:latin typeface="+mn-ea"/>
              </a:rPr>
              <a:t>（</a:t>
            </a:r>
            <a:r>
              <a:rPr lang="en-US" altLang="zh-CN" sz="2400" b="1" dirty="0" smtClean="0">
                <a:latin typeface="+mn-ea"/>
              </a:rPr>
              <a:t>1912</a:t>
            </a:r>
            <a:r>
              <a:rPr lang="zh-CN" altLang="en-US" sz="2400" b="1" dirty="0" smtClean="0">
                <a:latin typeface="+mn-ea"/>
              </a:rPr>
              <a:t>年</a:t>
            </a:r>
            <a:r>
              <a:rPr lang="en-US" altLang="zh-CN" sz="2400" b="1" dirty="0" smtClean="0">
                <a:latin typeface="+mn-ea"/>
              </a:rPr>
              <a:t>3</a:t>
            </a:r>
            <a:r>
              <a:rPr lang="zh-CN" altLang="en-US" sz="2400" b="1" smtClean="0">
                <a:latin typeface="+mn-ea"/>
              </a:rPr>
              <a:t>月）</a:t>
            </a:r>
            <a:endParaRPr lang="en-US" altLang="zh-CN" sz="2400" b="1" dirty="0" smtClean="0">
              <a:latin typeface="+mn-ea"/>
            </a:endParaRPr>
          </a:p>
          <a:p>
            <a:endParaRPr lang="en-US" altLang="zh-CN" sz="2400" b="1" dirty="0" smtClean="0">
              <a:latin typeface="+mn-ea"/>
            </a:endParaRPr>
          </a:p>
          <a:p>
            <a:endParaRPr lang="zh-CN" altLang="en-US" dirty="0"/>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744" y="836712"/>
            <a:ext cx="2304256" cy="854968"/>
          </a:xfrm>
        </p:spPr>
        <p:txBody>
          <a:bodyPr/>
          <a:lstStyle/>
          <a:p>
            <a:r>
              <a:rPr lang="zh-CN" altLang="en-US" b="1" dirty="0" smtClean="0"/>
              <a:t>推荐书目</a:t>
            </a:r>
            <a:endParaRPr lang="zh-CN" altLang="en-US" b="1" dirty="0"/>
          </a:p>
        </p:txBody>
      </p:sp>
      <p:sp>
        <p:nvSpPr>
          <p:cNvPr id="3" name="内容占位符 2"/>
          <p:cNvSpPr>
            <a:spLocks noGrp="1"/>
          </p:cNvSpPr>
          <p:nvPr>
            <p:ph sz="quarter" idx="1"/>
          </p:nvPr>
        </p:nvSpPr>
        <p:spPr>
          <a:xfrm>
            <a:off x="357158" y="2071678"/>
            <a:ext cx="8208912" cy="2592288"/>
          </a:xfrm>
        </p:spPr>
        <p:txBody>
          <a:bodyPr>
            <a:normAutofit fontScale="92500" lnSpcReduction="10000"/>
          </a:bodyPr>
          <a:lstStyle/>
          <a:p>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秦晖：</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走出帝制</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从晚清到民国的历史回望</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，群言出版社，</a:t>
            </a:r>
            <a:r>
              <a:rPr lang="en-US" altLang="zh-CN" sz="2400" b="1" dirty="0" smtClean="0">
                <a:latin typeface="华文新魏" pitchFamily="2" charset="-122"/>
                <a:ea typeface="华文新魏" pitchFamily="2" charset="-122"/>
              </a:rPr>
              <a:t>2015</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章开沅、林增平主编：</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辛亥革命史</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（三卷本），人民出版社，</a:t>
            </a:r>
            <a:r>
              <a:rPr lang="en-US" altLang="zh-CN" sz="2400" b="1" dirty="0" smtClean="0">
                <a:latin typeface="华文新魏" pitchFamily="2" charset="-122"/>
                <a:ea typeface="华文新魏" pitchFamily="2" charset="-122"/>
              </a:rPr>
              <a:t>1980-1981</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高有鹏：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猛虎权臣袁世凯</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，时代文艺出版社， </a:t>
            </a:r>
            <a:r>
              <a:rPr lang="en-US" altLang="zh-CN" sz="2400" b="1" dirty="0" smtClean="0">
                <a:latin typeface="华文新魏" pitchFamily="2" charset="-122"/>
                <a:ea typeface="华文新魏" pitchFamily="2" charset="-122"/>
              </a:rPr>
              <a:t>2012</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辛亥：摇晃的中国</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（精装）， 广西师范大学出版社，</a:t>
            </a:r>
            <a:r>
              <a:rPr lang="en-US" altLang="zh-CN" sz="2400" b="1" dirty="0" smtClean="0">
                <a:latin typeface="华文新魏" pitchFamily="2" charset="-122"/>
                <a:ea typeface="华文新魏" pitchFamily="2" charset="-122"/>
              </a:rPr>
              <a:t>2015</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179512" y="332656"/>
            <a:ext cx="2140589" cy="1556792"/>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4638"/>
            <a:ext cx="8219256" cy="1143000"/>
          </a:xfrm>
        </p:spPr>
        <p:txBody>
          <a:bodyPr>
            <a:normAutofit fontScale="90000"/>
          </a:bodyPr>
          <a:lstStyle/>
          <a:p>
            <a:r>
              <a:rPr lang="zh-CN" altLang="en-US" dirty="0" smtClean="0"/>
              <a:t/>
            </a:r>
            <a:br>
              <a:rPr lang="zh-CN" altLang="en-US" dirty="0" smtClean="0"/>
            </a:br>
            <a:r>
              <a:rPr lang="zh-CN" altLang="en-US" sz="4400" b="1" dirty="0" smtClean="0"/>
              <a:t>收回利权运动</a:t>
            </a:r>
          </a:p>
        </p:txBody>
      </p:sp>
      <p:sp>
        <p:nvSpPr>
          <p:cNvPr id="3" name="内容占位符 2"/>
          <p:cNvSpPr>
            <a:spLocks noGrp="1"/>
          </p:cNvSpPr>
          <p:nvPr>
            <p:ph sz="quarter" idx="1"/>
          </p:nvPr>
        </p:nvSpPr>
        <p:spPr>
          <a:xfrm>
            <a:off x="467544" y="1844824"/>
            <a:ext cx="8147248" cy="2845296"/>
          </a:xfrm>
        </p:spPr>
        <p:txBody>
          <a:bodyPr>
            <a:normAutofit/>
          </a:bodyPr>
          <a:lstStyle/>
          <a:p>
            <a:r>
              <a:rPr lang="en-US" altLang="zh-CN" sz="2000" b="1" dirty="0" smtClean="0">
                <a:latin typeface="+mn-ea"/>
              </a:rPr>
              <a:t>1903</a:t>
            </a:r>
            <a:r>
              <a:rPr lang="zh-CN" altLang="en-US" sz="2000" b="1" dirty="0" smtClean="0">
                <a:latin typeface="+mn-ea"/>
              </a:rPr>
              <a:t>年后，全国许多省区开展了收回被帝国主义攫取的路矿权益的“收回利权”运动，其中收回路权的斗争影响尤大。</a:t>
            </a:r>
            <a:r>
              <a:rPr lang="en-US" altLang="zh-CN" sz="2000" b="1" dirty="0" smtClean="0">
                <a:latin typeface="+mn-ea"/>
              </a:rPr>
              <a:t>1904</a:t>
            </a:r>
            <a:r>
              <a:rPr lang="zh-CN" altLang="en-US" sz="2000" b="1" dirty="0" smtClean="0">
                <a:latin typeface="+mn-ea"/>
              </a:rPr>
              <a:t>年，湖南、湖北、广东三省人民要求废除</a:t>
            </a:r>
            <a:r>
              <a:rPr lang="en-US" altLang="zh-CN" sz="2000" b="1" dirty="0" smtClean="0">
                <a:latin typeface="+mn-ea"/>
              </a:rPr>
              <a:t>1898</a:t>
            </a:r>
            <a:r>
              <a:rPr lang="zh-CN" altLang="en-US" sz="2000" b="1" dirty="0" smtClean="0">
                <a:latin typeface="+mn-ea"/>
              </a:rPr>
              <a:t>年清政府与美国订立的粤汉铁路修筑合同，收回改归商办。这一行动得到了全国人民的支持，留日学生也成立“三省铁路协会”，表示声援。次年，粤汉铁路成功收回自办，对各地收回路权运动起了鼓舞的作用。</a:t>
            </a:r>
            <a:r>
              <a:rPr lang="en-US" altLang="zh-CN" sz="2000" b="1" dirty="0" smtClean="0">
                <a:latin typeface="+mn-ea"/>
              </a:rPr>
              <a:t>1905--1906</a:t>
            </a:r>
            <a:r>
              <a:rPr lang="zh-CN" altLang="en-US" sz="2000" b="1" dirty="0" smtClean="0">
                <a:latin typeface="+mn-ea"/>
              </a:rPr>
              <a:t>年苏浙人民要求收回沪杭甬铁路路权，并于</a:t>
            </a:r>
            <a:r>
              <a:rPr lang="en-US" altLang="zh-CN" sz="2000" b="1" dirty="0" smtClean="0">
                <a:latin typeface="+mn-ea"/>
              </a:rPr>
              <a:t>1911</a:t>
            </a:r>
            <a:r>
              <a:rPr lang="zh-CN" altLang="en-US" sz="2000" b="1" dirty="0" smtClean="0">
                <a:latin typeface="+mn-ea"/>
              </a:rPr>
              <a:t>年获得成功。</a:t>
            </a:r>
            <a:r>
              <a:rPr lang="en-US" altLang="zh-CN" sz="2000" b="1" dirty="0" smtClean="0">
                <a:latin typeface="+mn-ea"/>
              </a:rPr>
              <a:t>1908</a:t>
            </a:r>
            <a:r>
              <a:rPr lang="zh-CN" altLang="en-US" sz="2000" b="1" dirty="0" smtClean="0">
                <a:latin typeface="+mn-ea"/>
              </a:rPr>
              <a:t>年津浦路路权也被收回，由直鲁苏皖四省人民自办。与此同时，云南、山西、陕西等省也都先后发生了收回路权的斗争。</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7356" y="285728"/>
            <a:ext cx="2448272" cy="864096"/>
          </a:xfrm>
        </p:spPr>
        <p:txBody>
          <a:bodyPr>
            <a:noAutofit/>
          </a:bodyPr>
          <a:lstStyle/>
          <a:p>
            <a:r>
              <a:rPr lang="zh-CN" altLang="en-US" b="1" dirty="0" smtClean="0"/>
              <a:t>推荐书目</a:t>
            </a:r>
            <a:endParaRPr lang="zh-CN" altLang="en-US" b="1" dirty="0"/>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428596" y="214289"/>
            <a:ext cx="1285884" cy="1131579"/>
          </a:xfrm>
          <a:prstGeom prst="rect">
            <a:avLst/>
          </a:prstGeom>
          <a:noFill/>
        </p:spPr>
      </p:pic>
      <p:pic>
        <p:nvPicPr>
          <p:cNvPr id="128004" name="Picture 4" descr="http://p5.so.qhimgs1.com/bdr/_240_/t01aefae2740c075adb.jpg"/>
          <p:cNvPicPr>
            <a:picLocks noChangeAspect="1" noChangeArrowheads="1"/>
          </p:cNvPicPr>
          <p:nvPr/>
        </p:nvPicPr>
        <p:blipFill>
          <a:blip r:embed="rId3" cstate="print"/>
          <a:srcRect/>
          <a:stretch>
            <a:fillRect/>
          </a:stretch>
        </p:blipFill>
        <p:spPr bwMode="auto">
          <a:xfrm>
            <a:off x="1000100" y="1285860"/>
            <a:ext cx="2357454" cy="2834849"/>
          </a:xfrm>
          <a:prstGeom prst="rect">
            <a:avLst/>
          </a:prstGeom>
          <a:noFill/>
        </p:spPr>
      </p:pic>
      <p:pic>
        <p:nvPicPr>
          <p:cNvPr id="126978" name="Picture 2" descr="https://gss1.bdstatic.com/9vo3dSag_xI4khGkpoWK1HF6hhy/baike/w%3D268%3Bg%3D0/sign=7cde2cb9b7fb43161a1f7d7c189f211e/7e3e6709c93d70cf7a74e67ffddcd100baa12b31.jpg"/>
          <p:cNvPicPr>
            <a:picLocks noChangeAspect="1" noChangeArrowheads="1"/>
          </p:cNvPicPr>
          <p:nvPr/>
        </p:nvPicPr>
        <p:blipFill>
          <a:blip r:embed="rId4" cstate="print"/>
          <a:srcRect/>
          <a:stretch>
            <a:fillRect/>
          </a:stretch>
        </p:blipFill>
        <p:spPr bwMode="auto">
          <a:xfrm>
            <a:off x="3071802" y="3643314"/>
            <a:ext cx="2520280" cy="3058121"/>
          </a:xfrm>
          <a:prstGeom prst="rect">
            <a:avLst/>
          </a:prstGeom>
          <a:noFill/>
        </p:spPr>
      </p:pic>
      <p:pic>
        <p:nvPicPr>
          <p:cNvPr id="9" name="Picture 6" descr="https://gss0.bdstatic.com/-4o3dSag_xI4khGkpoWK1HF6hhy/baike/c0%3Dbaike92%2C5%2C5%2C92%2C30/sign=ce3a7e47b0de9c82b268f1dd0de8eb6f/f9198618367adab4168f813d88d4b31c8701e475.jpg"/>
          <p:cNvPicPr>
            <a:picLocks noChangeAspect="1" noChangeArrowheads="1"/>
          </p:cNvPicPr>
          <p:nvPr/>
        </p:nvPicPr>
        <p:blipFill>
          <a:blip r:embed="rId5" cstate="print"/>
          <a:srcRect/>
          <a:stretch>
            <a:fillRect/>
          </a:stretch>
        </p:blipFill>
        <p:spPr bwMode="auto">
          <a:xfrm>
            <a:off x="4214810" y="500042"/>
            <a:ext cx="2147603" cy="2924944"/>
          </a:xfrm>
          <a:prstGeom prst="rect">
            <a:avLst/>
          </a:prstGeom>
          <a:noFill/>
        </p:spPr>
      </p:pic>
      <p:pic>
        <p:nvPicPr>
          <p:cNvPr id="249858" name="Picture 2" descr="https://timgsa.baidu.com/timg?image&amp;quality=80&amp;size=b9999_10000&amp;sec=1540834171052&amp;di=f412d96e2b2d757401ae3ef9e23189bb&amp;imgtype=0&amp;src=http%3A%2F%2Fpic.baike.soso.com%2Fp%2F20131209%2F20131209160812-912252507.jpg"/>
          <p:cNvPicPr>
            <a:picLocks noChangeAspect="1" noChangeArrowheads="1"/>
          </p:cNvPicPr>
          <p:nvPr/>
        </p:nvPicPr>
        <p:blipFill>
          <a:blip r:embed="rId6" cstate="print"/>
          <a:srcRect/>
          <a:stretch>
            <a:fillRect/>
          </a:stretch>
        </p:blipFill>
        <p:spPr bwMode="auto">
          <a:xfrm>
            <a:off x="5857884" y="3643314"/>
            <a:ext cx="2376264" cy="2993538"/>
          </a:xfrm>
          <a:prstGeom prst="rect">
            <a:avLst/>
          </a:prstGeom>
          <a:noFill/>
        </p:spPr>
      </p:pic>
      <p:pic>
        <p:nvPicPr>
          <p:cNvPr id="249862" name="Picture 6" descr="https://timgsa.baidu.com/timg?image&amp;quality=80&amp;size=b9999_10000&amp;sec=1540834397629&amp;di=4a5e0cd7520a5d07ac486571a7ff2e0c&amp;imgtype=0&amp;src=http%3A%2F%2Fimages1.wenming.cn%2Fweb_wenming%2Fqmyd_pd%2Fhstj%2F201105%2FW020110517388290895282.jpg"/>
          <p:cNvPicPr>
            <a:picLocks noChangeAspect="1" noChangeArrowheads="1"/>
          </p:cNvPicPr>
          <p:nvPr/>
        </p:nvPicPr>
        <p:blipFill>
          <a:blip r:embed="rId7" cstate="print"/>
          <a:srcRect/>
          <a:stretch>
            <a:fillRect/>
          </a:stretch>
        </p:blipFill>
        <p:spPr bwMode="auto">
          <a:xfrm>
            <a:off x="6690440" y="764704"/>
            <a:ext cx="2338094" cy="2899048"/>
          </a:xfrm>
          <a:prstGeom prst="rect">
            <a:avLst/>
          </a:prstGeom>
          <a:noFill/>
        </p:spPr>
      </p:pic>
      <p:pic>
        <p:nvPicPr>
          <p:cNvPr id="259074" name="Picture 2" descr="https://p0.ssl.qhimgs1.com/sdr/400__/t01cd1e24a26c56d89a.jpg"/>
          <p:cNvPicPr>
            <a:picLocks noChangeAspect="1" noChangeArrowheads="1"/>
          </p:cNvPicPr>
          <p:nvPr/>
        </p:nvPicPr>
        <p:blipFill>
          <a:blip r:embed="rId8"/>
          <a:srcRect/>
          <a:stretch>
            <a:fillRect/>
          </a:stretch>
        </p:blipFill>
        <p:spPr bwMode="auto">
          <a:xfrm>
            <a:off x="142844" y="3714752"/>
            <a:ext cx="2286000" cy="2971791"/>
          </a:xfrm>
          <a:prstGeom prst="rect">
            <a:avLst/>
          </a:prstGeom>
          <a:no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p2.img.cctvpic.com/imagepic/humhis/bainianzhongguo/ibugu/images/img1263639329654954.jpg"/>
          <p:cNvPicPr>
            <a:picLocks noChangeAspect="1" noChangeArrowheads="1"/>
          </p:cNvPicPr>
          <p:nvPr/>
        </p:nvPicPr>
        <p:blipFill>
          <a:blip r:embed="rId2" cstate="print"/>
          <a:srcRect/>
          <a:stretch>
            <a:fillRect/>
          </a:stretch>
        </p:blipFill>
        <p:spPr bwMode="auto">
          <a:xfrm>
            <a:off x="6156176" y="188640"/>
            <a:ext cx="2843808" cy="3240360"/>
          </a:xfrm>
          <a:prstGeom prst="rect">
            <a:avLst/>
          </a:prstGeom>
          <a:noFill/>
        </p:spPr>
      </p:pic>
      <p:sp>
        <p:nvSpPr>
          <p:cNvPr id="3" name="标题 1"/>
          <p:cNvSpPr txBox="1">
            <a:spLocks/>
          </p:cNvSpPr>
          <p:nvPr/>
        </p:nvSpPr>
        <p:spPr>
          <a:xfrm>
            <a:off x="251520" y="188640"/>
            <a:ext cx="2880320" cy="792088"/>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smtClean="0">
                <a:ln>
                  <a:noFill/>
                </a:ln>
                <a:solidFill>
                  <a:schemeClr val="tx2"/>
                </a:solidFill>
                <a:effectLst/>
                <a:uLnTx/>
                <a:uFillTx/>
                <a:latin typeface="+mj-lt"/>
                <a:ea typeface="+mj-ea"/>
                <a:cs typeface="+mj-cs"/>
              </a:rPr>
              <a:t>推荐视频</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pic>
        <p:nvPicPr>
          <p:cNvPr id="4" name="Picture 6" descr="http://p2.so.qhmsg.com/bdr/_240_/t01cc4f08b267da45d7.jpg"/>
          <p:cNvPicPr>
            <a:picLocks noChangeAspect="1" noChangeArrowheads="1"/>
          </p:cNvPicPr>
          <p:nvPr/>
        </p:nvPicPr>
        <p:blipFill>
          <a:blip r:embed="rId3" cstate="print"/>
          <a:srcRect/>
          <a:stretch>
            <a:fillRect/>
          </a:stretch>
        </p:blipFill>
        <p:spPr bwMode="auto">
          <a:xfrm>
            <a:off x="107504" y="1196752"/>
            <a:ext cx="3943198" cy="2304256"/>
          </a:xfrm>
          <a:prstGeom prst="rect">
            <a:avLst/>
          </a:prstGeom>
          <a:noFill/>
        </p:spPr>
      </p:pic>
      <p:pic>
        <p:nvPicPr>
          <p:cNvPr id="54274" name="Picture 2" descr="https://3img.hitv.com/preview/internettv/sp_images/ott/2017/dianying/9082/20170601161410597-new.jpg_220x308.jpg"/>
          <p:cNvPicPr>
            <a:picLocks noChangeAspect="1" noChangeArrowheads="1"/>
          </p:cNvPicPr>
          <p:nvPr/>
        </p:nvPicPr>
        <p:blipFill>
          <a:blip r:embed="rId4" cstate="print"/>
          <a:srcRect/>
          <a:stretch>
            <a:fillRect/>
          </a:stretch>
        </p:blipFill>
        <p:spPr bwMode="auto">
          <a:xfrm>
            <a:off x="179512" y="3573016"/>
            <a:ext cx="2304256" cy="3081943"/>
          </a:xfrm>
          <a:prstGeom prst="rect">
            <a:avLst/>
          </a:prstGeom>
          <a:noFill/>
        </p:spPr>
      </p:pic>
      <p:pic>
        <p:nvPicPr>
          <p:cNvPr id="129026" name="Picture 2" descr="北洋大时代"/>
          <p:cNvPicPr>
            <a:picLocks noChangeAspect="1" noChangeArrowheads="1"/>
          </p:cNvPicPr>
          <p:nvPr/>
        </p:nvPicPr>
        <p:blipFill>
          <a:blip r:embed="rId5" cstate="print"/>
          <a:srcRect/>
          <a:stretch>
            <a:fillRect/>
          </a:stretch>
        </p:blipFill>
        <p:spPr bwMode="auto">
          <a:xfrm>
            <a:off x="6588224" y="3501008"/>
            <a:ext cx="2448272" cy="3168352"/>
          </a:xfrm>
          <a:prstGeom prst="rect">
            <a:avLst/>
          </a:prstGeom>
          <a:noFill/>
        </p:spPr>
      </p:pic>
      <p:pic>
        <p:nvPicPr>
          <p:cNvPr id="129028" name="Picture 4" descr="https://gss1.bdstatic.com/-vo3dSag_xI4khGkpoWK1HF6hhy/baike/s%3D500/sign=3938fa73cabf6c81f3372ce88c3fb1d7/d31b0ef41bd5ad6e787e7af187cb39dbb6fd3c21.jpg"/>
          <p:cNvPicPr>
            <a:picLocks noChangeAspect="1" noChangeArrowheads="1"/>
          </p:cNvPicPr>
          <p:nvPr/>
        </p:nvPicPr>
        <p:blipFill>
          <a:blip r:embed="rId6" cstate="print"/>
          <a:srcRect/>
          <a:stretch>
            <a:fillRect/>
          </a:stretch>
        </p:blipFill>
        <p:spPr bwMode="auto">
          <a:xfrm>
            <a:off x="2483768" y="3933056"/>
            <a:ext cx="4038655" cy="2232248"/>
          </a:xfrm>
          <a:prstGeom prst="rect">
            <a:avLst/>
          </a:prstGeom>
          <a:noFill/>
        </p:spPr>
      </p:pic>
      <p:pic>
        <p:nvPicPr>
          <p:cNvPr id="225282" name="Picture 2" descr="http://p4.img.cctvpic.com/imagepic/C20243/ibugu/images/img1278326730050570.jpg">
            <a:hlinkClick r:id="rId7"/>
          </p:cNvPr>
          <p:cNvPicPr>
            <a:picLocks noChangeAspect="1" noChangeArrowheads="1"/>
          </p:cNvPicPr>
          <p:nvPr/>
        </p:nvPicPr>
        <p:blipFill>
          <a:blip r:embed="rId8" cstate="print"/>
          <a:srcRect/>
          <a:stretch>
            <a:fillRect/>
          </a:stretch>
        </p:blipFill>
        <p:spPr bwMode="auto">
          <a:xfrm>
            <a:off x="4067944" y="980728"/>
            <a:ext cx="2061420" cy="2808312"/>
          </a:xfrm>
          <a:prstGeom prst="rect">
            <a:avLst/>
          </a:prstGeom>
          <a:noFill/>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04" name="Rectangle 20"/>
          <p:cNvSpPr>
            <a:spLocks noGrp="1" noChangeArrowheads="1"/>
          </p:cNvSpPr>
          <p:nvPr>
            <p:ph type="title"/>
          </p:nvPr>
        </p:nvSpPr>
        <p:spPr>
          <a:xfrm>
            <a:off x="611560" y="1268413"/>
            <a:ext cx="8137153" cy="919162"/>
          </a:xfrm>
          <a:noFill/>
          <a:ln/>
        </p:spPr>
        <p:txBody>
          <a:bodyPr/>
          <a:lstStyle/>
          <a:p>
            <a:r>
              <a:rPr lang="zh-CN" altLang="en-US" sz="2400" b="1" dirty="0">
                <a:latin typeface="宋体" charset="-122"/>
              </a:rPr>
              <a:t> </a:t>
            </a:r>
            <a:r>
              <a:rPr lang="zh-CN" altLang="en-US" sz="2400" b="1" dirty="0">
                <a:latin typeface="华文新魏" pitchFamily="2" charset="-122"/>
                <a:ea typeface="华文新魏" pitchFamily="2" charset="-122"/>
              </a:rPr>
              <a:t>1901年4月1日，督办政务处的设立标志着“新政”的开始。 （1）新政的发起阶段（1901--1905）</a:t>
            </a:r>
          </a:p>
        </p:txBody>
      </p:sp>
      <p:sp>
        <p:nvSpPr>
          <p:cNvPr id="16405" name="Rectangle 21"/>
          <p:cNvSpPr>
            <a:spLocks noChangeArrowheads="1"/>
          </p:cNvSpPr>
          <p:nvPr/>
        </p:nvSpPr>
        <p:spPr bwMode="auto">
          <a:xfrm>
            <a:off x="395537" y="333375"/>
            <a:ext cx="8302376" cy="806450"/>
          </a:xfrm>
          <a:prstGeom prst="rect">
            <a:avLst/>
          </a:prstGeom>
          <a:noFill/>
          <a:ln w="9525">
            <a:noFill/>
            <a:miter lim="800000"/>
            <a:headEnd/>
            <a:tailEnd/>
          </a:ln>
          <a:effectLst/>
        </p:spPr>
        <p:txBody>
          <a:bodyPr/>
          <a:lstStyle/>
          <a:p>
            <a:pPr>
              <a:buFontTx/>
              <a:buNone/>
            </a:pPr>
            <a:r>
              <a:rPr lang="en-US" altLang="zh-CN" sz="4200" b="1" dirty="0">
                <a:solidFill>
                  <a:schemeClr val="tx2"/>
                </a:solidFill>
                <a:latin typeface="Garamond" pitchFamily="18" charset="0"/>
              </a:rPr>
              <a:t>2</a:t>
            </a:r>
            <a:r>
              <a:rPr lang="zh-CN" altLang="en-US" sz="4200" b="1" dirty="0">
                <a:solidFill>
                  <a:schemeClr val="tx2"/>
                </a:solidFill>
                <a:latin typeface="Garamond" pitchFamily="18" charset="0"/>
              </a:rPr>
              <a:t>、清末</a:t>
            </a:r>
            <a:r>
              <a:rPr lang="zh-CN" altLang="en-US" sz="4200" b="1" dirty="0">
                <a:solidFill>
                  <a:schemeClr val="tx2"/>
                </a:solidFill>
                <a:latin typeface="Arial"/>
              </a:rPr>
              <a:t>“</a:t>
            </a:r>
            <a:r>
              <a:rPr lang="zh-CN" altLang="en-US" sz="4200" b="1" dirty="0">
                <a:solidFill>
                  <a:schemeClr val="tx2"/>
                </a:solidFill>
                <a:latin typeface="Garamond" pitchFamily="18" charset="0"/>
              </a:rPr>
              <a:t>新政</a:t>
            </a:r>
            <a:r>
              <a:rPr lang="zh-CN" altLang="en-US" sz="4200" b="1" dirty="0">
                <a:solidFill>
                  <a:schemeClr val="tx2"/>
                </a:solidFill>
                <a:latin typeface="Arial"/>
              </a:rPr>
              <a:t>”</a:t>
            </a:r>
            <a:r>
              <a:rPr lang="zh-CN" altLang="en-US" sz="4200" b="1" dirty="0">
                <a:solidFill>
                  <a:schemeClr val="tx2"/>
                </a:solidFill>
                <a:latin typeface="Garamond" pitchFamily="18" charset="0"/>
              </a:rPr>
              <a:t>及其破产</a:t>
            </a:r>
          </a:p>
        </p:txBody>
      </p:sp>
      <p:graphicFrame>
        <p:nvGraphicFramePr>
          <p:cNvPr id="5" name="表格 4">
            <a:extLst>
              <a:ext uri="{FF2B5EF4-FFF2-40B4-BE49-F238E27FC236}">
                <a16:creationId xmlns="" xmlns:a16="http://schemas.microsoft.com/office/drawing/2014/main" id="{603DA785-B15D-4E2C-8DB7-D0F936AFBA42}"/>
              </a:ext>
            </a:extLst>
          </p:cNvPr>
          <p:cNvGraphicFramePr>
            <a:graphicFrameLocks noGrp="1"/>
          </p:cNvGraphicFramePr>
          <p:nvPr/>
        </p:nvGraphicFramePr>
        <p:xfrm>
          <a:off x="251520" y="2492896"/>
          <a:ext cx="8329861" cy="3383493"/>
        </p:xfrm>
        <a:graphic>
          <a:graphicData uri="http://schemas.openxmlformats.org/drawingml/2006/table">
            <a:tbl>
              <a:tblPr firstRow="1" bandRow="1">
                <a:tableStyleId>{5C22544A-7EE6-4342-B048-85BDC9FD1C3A}</a:tableStyleId>
              </a:tblPr>
              <a:tblGrid>
                <a:gridCol w="2263088">
                  <a:extLst>
                    <a:ext uri="{9D8B030D-6E8A-4147-A177-3AD203B41FA5}">
                      <a16:colId xmlns="" xmlns:a16="http://schemas.microsoft.com/office/drawing/2014/main" val="20000"/>
                    </a:ext>
                  </a:extLst>
                </a:gridCol>
                <a:gridCol w="6066773">
                  <a:extLst>
                    <a:ext uri="{9D8B030D-6E8A-4147-A177-3AD203B41FA5}">
                      <a16:colId xmlns="" xmlns:a16="http://schemas.microsoft.com/office/drawing/2014/main" val="20001"/>
                    </a:ext>
                  </a:extLst>
                </a:gridCol>
              </a:tblGrid>
              <a:tr h="685385">
                <a:tc gridSpan="2">
                  <a:txBody>
                    <a:bodyPr/>
                    <a:lstStyle/>
                    <a:p>
                      <a:pPr algn="ctr">
                        <a:lnSpc>
                          <a:spcPts val="3000"/>
                        </a:lnSpc>
                        <a:spcBef>
                          <a:spcPct val="50000"/>
                        </a:spcBef>
                        <a:spcAft>
                          <a:spcPts val="0"/>
                        </a:spcAft>
                      </a:pPr>
                      <a:r>
                        <a:rPr lang="zh-CN" altLang="en-US" sz="2400" b="0" dirty="0">
                          <a:solidFill>
                            <a:schemeClr val="bg1"/>
                          </a:solidFill>
                          <a:latin typeface="+mn-lt"/>
                          <a:ea typeface="+mn-ea"/>
                          <a:cs typeface="+mn-ea"/>
                          <a:sym typeface="+mn-lt"/>
                        </a:rPr>
                        <a:t>清末新政的内容</a:t>
                      </a:r>
                    </a:p>
                  </a:txBody>
                  <a:tcPr marL="91441" marR="91441" marT="45709" marB="457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993300"/>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hMerge="1">
                  <a:txBody>
                    <a:bodyPr/>
                    <a:lstStyle/>
                    <a:p>
                      <a:endParaRPr lang="zh-CN"/>
                    </a:p>
                  </a:txBody>
                  <a:tcPr anchor="ctr">
                    <a:lnL w="6350" cap="flat" cmpd="sng" algn="ctr">
                      <a:solidFill>
                        <a:schemeClr val="tx1"/>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 xmlns:a16="http://schemas.microsoft.com/office/drawing/2014/main" val="10000"/>
                  </a:ext>
                </a:extLst>
              </a:tr>
              <a:tr h="674527">
                <a:tc>
                  <a:txBody>
                    <a:bodyPr/>
                    <a:lstStyle/>
                    <a:p>
                      <a:pPr algn="ctr"/>
                      <a:r>
                        <a:rPr lang="zh-CN" altLang="en-US" sz="2400" b="1" dirty="0" smtClean="0">
                          <a:latin typeface="+mn-ea"/>
                          <a:ea typeface="+mn-ea"/>
                          <a:cs typeface="+mn-ea"/>
                          <a:sym typeface="+mn-lt"/>
                        </a:rPr>
                        <a:t>官制</a:t>
                      </a:r>
                      <a:endParaRPr lang="zh-CN" altLang="en-US" sz="2400" b="1" dirty="0">
                        <a:latin typeface="+mn-ea"/>
                        <a:ea typeface="+mn-ea"/>
                        <a:cs typeface="+mn-ea"/>
                        <a:sym typeface="+mn-lt"/>
                      </a:endParaRPr>
                    </a:p>
                  </a:txBody>
                  <a:tcPr marL="91441" marR="91441" marT="45709" marB="45709" anchor="ctr">
                    <a:lnL w="12700" cap="flat" cmpd="sng" algn="ctr">
                      <a:no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zh-CN" altLang="en-US" sz="2400" b="1" dirty="0">
                          <a:latin typeface="+mn-ea"/>
                          <a:ea typeface="+mn-ea"/>
                          <a:cs typeface="+mn-ea"/>
                          <a:sym typeface="+mn-lt"/>
                        </a:rPr>
                        <a:t>设立商部、学部、巡警部等中央行政机构</a:t>
                      </a:r>
                    </a:p>
                  </a:txBody>
                  <a:tcPr marL="91441" marR="91441" marT="45709" marB="45709" anchor="ctr">
                    <a:lnL w="952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674527">
                <a:tc>
                  <a:txBody>
                    <a:bodyPr/>
                    <a:lstStyle/>
                    <a:p>
                      <a:pPr algn="ctr"/>
                      <a:r>
                        <a:rPr lang="zh-CN" altLang="en-US" sz="2400" b="1" dirty="0" smtClean="0">
                          <a:latin typeface="+mn-ea"/>
                          <a:ea typeface="+mn-ea"/>
                          <a:cs typeface="+mn-ea"/>
                          <a:sym typeface="+mn-lt"/>
                        </a:rPr>
                        <a:t>军制</a:t>
                      </a:r>
                      <a:endParaRPr lang="zh-CN" altLang="en-US" sz="2400" b="1" dirty="0">
                        <a:latin typeface="+mn-ea"/>
                        <a:ea typeface="+mn-ea"/>
                        <a:cs typeface="+mn-ea"/>
                        <a:sym typeface="+mn-lt"/>
                      </a:endParaRPr>
                    </a:p>
                  </a:txBody>
                  <a:tcPr marL="91441" marR="91441" marT="45709" marB="45709" anchor="ctr">
                    <a:lnL w="12700" cap="flat" cmpd="sng" algn="ctr">
                      <a:no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a:r>
                        <a:rPr lang="zh-CN" altLang="en-US" sz="2400" b="1" dirty="0">
                          <a:latin typeface="+mn-ea"/>
                          <a:ea typeface="+mn-ea"/>
                          <a:cs typeface="+mn-ea"/>
                          <a:sym typeface="+mn-lt"/>
                        </a:rPr>
                        <a:t>裁撤绿营，建立新军</a:t>
                      </a:r>
                    </a:p>
                  </a:txBody>
                  <a:tcPr marL="91441" marR="91441" marT="45709" marB="45709" anchor="ctr">
                    <a:lnL w="952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0002"/>
                  </a:ext>
                </a:extLst>
              </a:tr>
              <a:tr h="6745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cs typeface="+mn-ea"/>
                          <a:sym typeface="+mn-lt"/>
                        </a:rPr>
                        <a:t>经济</a:t>
                      </a:r>
                    </a:p>
                  </a:txBody>
                  <a:tcPr marL="91441" marR="91441" marT="45709" marB="45709" anchor="ctr">
                    <a:lnL w="12700" cap="flat" cmpd="sng" algn="ctr">
                      <a:no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cs typeface="+mn-ea"/>
                          <a:sym typeface="+mn-lt"/>
                        </a:rPr>
                        <a:t>制定商法商律，奖励工商</a:t>
                      </a:r>
                    </a:p>
                  </a:txBody>
                  <a:tcPr marL="91441" marR="91441" marT="45709" marB="45709" anchor="ctr">
                    <a:lnL w="952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6745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cs typeface="+mn-ea"/>
                          <a:sym typeface="+mn-lt"/>
                        </a:rPr>
                        <a:t>教育</a:t>
                      </a:r>
                    </a:p>
                  </a:txBody>
                  <a:tcPr marL="91441" marR="91441" marT="45709" marB="45709" anchor="ctr">
                    <a:lnL w="12700" cap="flat" cmpd="sng" algn="ctr">
                      <a:no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cs typeface="+mn-ea"/>
                          <a:sym typeface="+mn-lt"/>
                        </a:rPr>
                        <a:t>鼓励留学，颁布新的学制，废科举</a:t>
                      </a:r>
                    </a:p>
                  </a:txBody>
                  <a:tcPr marL="91441" marR="91441" marT="45709" marB="45709" anchor="ctr">
                    <a:lnL w="952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0004"/>
                  </a:ext>
                </a:extLst>
              </a:tr>
            </a:tbl>
          </a:graphicData>
        </a:graphic>
      </p:graphicFrame>
    </p:spTree>
  </p:cSld>
  <p:clrMapOvr>
    <a:masterClrMapping/>
  </p:clrMapOvr>
  <p:transition>
    <p:comb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9552" y="188640"/>
            <a:ext cx="7772400" cy="1143000"/>
          </a:xfrm>
        </p:spPr>
        <p:txBody>
          <a:bodyPr>
            <a:normAutofit fontScale="90000"/>
          </a:bodyPr>
          <a:lstStyle/>
          <a:p>
            <a:r>
              <a:rPr lang="zh-CN" altLang="en-US" sz="3600" b="1" dirty="0"/>
              <a:t>教育改革</a:t>
            </a:r>
            <a:r>
              <a:rPr lang="en-US" altLang="zh-CN" sz="3600" dirty="0">
                <a:latin typeface="Arial"/>
              </a:rPr>
              <a:t>—</a:t>
            </a:r>
            <a:r>
              <a:rPr lang="en-US" altLang="zh-CN" sz="3600" dirty="0"/>
              <a:t> </a:t>
            </a:r>
            <a:r>
              <a:rPr lang="en-US" altLang="zh-CN" sz="3600" b="1" dirty="0">
                <a:latin typeface="Arial"/>
              </a:rPr>
              <a:t>“</a:t>
            </a:r>
            <a:r>
              <a:rPr lang="zh-CN" altLang="en-US" sz="3600" b="1" dirty="0"/>
              <a:t>癸卯（</a:t>
            </a:r>
            <a:r>
              <a:rPr lang="en-US" altLang="zh-CN" sz="3600" b="1" dirty="0"/>
              <a:t>1904</a:t>
            </a:r>
            <a:r>
              <a:rPr lang="zh-CN" altLang="en-US" sz="3600" b="1" dirty="0"/>
              <a:t>年）学制</a:t>
            </a:r>
            <a:r>
              <a:rPr lang="zh-CN" altLang="en-US" sz="3600" b="1" dirty="0">
                <a:latin typeface="Arial"/>
              </a:rPr>
              <a:t>”</a:t>
            </a:r>
            <a:r>
              <a:rPr lang="zh-CN" altLang="en-US" sz="3600" b="1" dirty="0"/>
              <a:t>的</a:t>
            </a:r>
          </a:p>
        </p:txBody>
      </p:sp>
      <p:sp>
        <p:nvSpPr>
          <p:cNvPr id="19459" name="Text Box 3"/>
          <p:cNvSpPr txBox="1">
            <a:spLocks noChangeArrowheads="1"/>
          </p:cNvSpPr>
          <p:nvPr/>
        </p:nvSpPr>
        <p:spPr bwMode="auto">
          <a:xfrm>
            <a:off x="4114800" y="5410200"/>
            <a:ext cx="23622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蒙养院</a:t>
            </a:r>
            <a:r>
              <a:rPr lang="en-US" altLang="zh-CN" sz="2400" b="1" dirty="0">
                <a:latin typeface="Times New Roman" pitchFamily="18" charset="0"/>
              </a:rPr>
              <a:t>4</a:t>
            </a:r>
            <a:r>
              <a:rPr lang="zh-CN" altLang="en-US" sz="2400" b="1" dirty="0">
                <a:latin typeface="Times New Roman" pitchFamily="18" charset="0"/>
              </a:rPr>
              <a:t>年</a:t>
            </a:r>
          </a:p>
        </p:txBody>
      </p:sp>
      <p:sp>
        <p:nvSpPr>
          <p:cNvPr id="19460" name="Text Box 4"/>
          <p:cNvSpPr txBox="1">
            <a:spLocks noChangeArrowheads="1"/>
          </p:cNvSpPr>
          <p:nvPr/>
        </p:nvSpPr>
        <p:spPr bwMode="auto">
          <a:xfrm>
            <a:off x="3886200" y="4953000"/>
            <a:ext cx="22860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初等小学堂</a:t>
            </a:r>
            <a:r>
              <a:rPr lang="en-US" altLang="zh-CN" sz="2400" b="1" dirty="0">
                <a:latin typeface="Times New Roman" pitchFamily="18" charset="0"/>
              </a:rPr>
              <a:t>5</a:t>
            </a:r>
            <a:r>
              <a:rPr lang="zh-CN" altLang="en-US" sz="2400" b="1" dirty="0">
                <a:latin typeface="Times New Roman" pitchFamily="18" charset="0"/>
              </a:rPr>
              <a:t>年</a:t>
            </a:r>
          </a:p>
        </p:txBody>
      </p:sp>
      <p:sp>
        <p:nvSpPr>
          <p:cNvPr id="19461" name="Text Box 5"/>
          <p:cNvSpPr txBox="1">
            <a:spLocks noChangeArrowheads="1"/>
          </p:cNvSpPr>
          <p:nvPr/>
        </p:nvSpPr>
        <p:spPr bwMode="auto">
          <a:xfrm>
            <a:off x="3733800" y="4419600"/>
            <a:ext cx="25146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高 等 小 学 堂</a:t>
            </a:r>
            <a:r>
              <a:rPr lang="en-US" altLang="zh-CN" sz="2400" b="1" dirty="0">
                <a:latin typeface="Times New Roman" pitchFamily="18" charset="0"/>
              </a:rPr>
              <a:t>4</a:t>
            </a:r>
            <a:r>
              <a:rPr lang="zh-CN" altLang="en-US" sz="2400" b="1" dirty="0">
                <a:latin typeface="Times New Roman" pitchFamily="18" charset="0"/>
              </a:rPr>
              <a:t>年</a:t>
            </a:r>
          </a:p>
        </p:txBody>
      </p:sp>
      <p:sp>
        <p:nvSpPr>
          <p:cNvPr id="19462" name="Text Box 6"/>
          <p:cNvSpPr txBox="1">
            <a:spLocks noChangeArrowheads="1"/>
          </p:cNvSpPr>
          <p:nvPr/>
        </p:nvSpPr>
        <p:spPr bwMode="auto">
          <a:xfrm>
            <a:off x="3635896" y="3933056"/>
            <a:ext cx="2808312" cy="461665"/>
          </a:xfrm>
          <a:prstGeom prst="rect">
            <a:avLst/>
          </a:prstGeom>
          <a:noFill/>
          <a:ln w="9525">
            <a:noFill/>
            <a:miter lim="800000"/>
            <a:headEnd/>
            <a:tailEnd/>
          </a:ln>
          <a:effectLst/>
        </p:spPr>
        <p:txBody>
          <a:bodyPr wrap="square">
            <a:spAutoFit/>
          </a:bodyPr>
          <a:lstStyle/>
          <a:p>
            <a:pPr>
              <a:spcBef>
                <a:spcPct val="50000"/>
              </a:spcBef>
            </a:pPr>
            <a:r>
              <a:rPr lang="zh-CN" altLang="en-US" sz="2400" b="1" dirty="0">
                <a:latin typeface="Times New Roman" pitchFamily="18" charset="0"/>
              </a:rPr>
              <a:t>中       </a:t>
            </a:r>
            <a:r>
              <a:rPr lang="zh-CN" altLang="en-US" sz="2400" b="1" dirty="0" smtClean="0">
                <a:latin typeface="Times New Roman" pitchFamily="18" charset="0"/>
              </a:rPr>
              <a:t>学      堂 </a:t>
            </a:r>
            <a:r>
              <a:rPr lang="en-US" altLang="zh-CN" sz="2400" b="1" dirty="0">
                <a:latin typeface="Times New Roman" pitchFamily="18" charset="0"/>
              </a:rPr>
              <a:t>5</a:t>
            </a:r>
            <a:r>
              <a:rPr lang="zh-CN" altLang="en-US" sz="2400" b="1" dirty="0">
                <a:latin typeface="Times New Roman" pitchFamily="18" charset="0"/>
              </a:rPr>
              <a:t>年</a:t>
            </a:r>
          </a:p>
        </p:txBody>
      </p:sp>
      <p:sp>
        <p:nvSpPr>
          <p:cNvPr id="19463" name="Text Box 7"/>
          <p:cNvSpPr txBox="1">
            <a:spLocks noChangeArrowheads="1"/>
          </p:cNvSpPr>
          <p:nvPr/>
        </p:nvSpPr>
        <p:spPr bwMode="auto">
          <a:xfrm>
            <a:off x="3419872" y="3429000"/>
            <a:ext cx="3456384" cy="461665"/>
          </a:xfrm>
          <a:prstGeom prst="rect">
            <a:avLst/>
          </a:prstGeom>
          <a:noFill/>
          <a:ln w="9525">
            <a:noFill/>
            <a:miter lim="800000"/>
            <a:headEnd/>
            <a:tailEnd/>
          </a:ln>
          <a:effectLst/>
        </p:spPr>
        <p:txBody>
          <a:bodyPr wrap="square">
            <a:spAutoFit/>
          </a:bodyPr>
          <a:lstStyle/>
          <a:p>
            <a:pPr>
              <a:spcBef>
                <a:spcPct val="50000"/>
              </a:spcBef>
            </a:pPr>
            <a:r>
              <a:rPr lang="zh-CN" altLang="en-US" sz="2400" b="1" dirty="0">
                <a:latin typeface="Times New Roman" pitchFamily="18" charset="0"/>
              </a:rPr>
              <a:t>高  </a:t>
            </a:r>
            <a:r>
              <a:rPr lang="zh-CN" altLang="en-US" sz="2400" b="1" dirty="0" smtClean="0">
                <a:latin typeface="Times New Roman" pitchFamily="18" charset="0"/>
              </a:rPr>
              <a:t>     </a:t>
            </a:r>
            <a:r>
              <a:rPr lang="zh-CN" altLang="en-US" sz="2400" b="1" dirty="0">
                <a:latin typeface="Times New Roman" pitchFamily="18" charset="0"/>
              </a:rPr>
              <a:t>等   </a:t>
            </a:r>
            <a:r>
              <a:rPr lang="zh-CN" altLang="en-US" sz="2400" b="1" dirty="0" smtClean="0">
                <a:latin typeface="Times New Roman" pitchFamily="18" charset="0"/>
              </a:rPr>
              <a:t>  </a:t>
            </a:r>
            <a:r>
              <a:rPr lang="zh-CN" altLang="en-US" sz="2400" b="1" dirty="0">
                <a:latin typeface="Times New Roman" pitchFamily="18" charset="0"/>
              </a:rPr>
              <a:t>学    </a:t>
            </a:r>
            <a:r>
              <a:rPr lang="zh-CN" altLang="en-US" sz="2400" b="1" dirty="0" smtClean="0">
                <a:latin typeface="Times New Roman" pitchFamily="18" charset="0"/>
              </a:rPr>
              <a:t>堂 </a:t>
            </a:r>
            <a:r>
              <a:rPr lang="en-US" altLang="zh-CN" sz="2400" b="1" dirty="0">
                <a:latin typeface="Times New Roman" pitchFamily="18" charset="0"/>
              </a:rPr>
              <a:t>3</a:t>
            </a:r>
            <a:r>
              <a:rPr lang="zh-CN" altLang="en-US" sz="2400" b="1" dirty="0">
                <a:latin typeface="Times New Roman" pitchFamily="18" charset="0"/>
              </a:rPr>
              <a:t>年</a:t>
            </a:r>
          </a:p>
        </p:txBody>
      </p:sp>
      <p:sp>
        <p:nvSpPr>
          <p:cNvPr id="19464" name="Text Box 8"/>
          <p:cNvSpPr txBox="1">
            <a:spLocks noChangeArrowheads="1"/>
          </p:cNvSpPr>
          <p:nvPr/>
        </p:nvSpPr>
        <p:spPr bwMode="auto">
          <a:xfrm>
            <a:off x="3124200" y="2971800"/>
            <a:ext cx="41910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分     科     大      学      堂</a:t>
            </a:r>
            <a:r>
              <a:rPr lang="en-US" altLang="zh-CN" sz="2400" b="1" dirty="0">
                <a:latin typeface="Times New Roman" pitchFamily="18" charset="0"/>
              </a:rPr>
              <a:t>3-4</a:t>
            </a:r>
            <a:r>
              <a:rPr lang="zh-CN" altLang="en-US" sz="2400" b="1" dirty="0">
                <a:latin typeface="Times New Roman" pitchFamily="18" charset="0"/>
              </a:rPr>
              <a:t>年</a:t>
            </a:r>
          </a:p>
        </p:txBody>
      </p:sp>
      <p:sp>
        <p:nvSpPr>
          <p:cNvPr id="19465" name="Text Box 9"/>
          <p:cNvSpPr txBox="1">
            <a:spLocks noChangeArrowheads="1"/>
          </p:cNvSpPr>
          <p:nvPr/>
        </p:nvSpPr>
        <p:spPr bwMode="auto">
          <a:xfrm>
            <a:off x="3059832" y="2590800"/>
            <a:ext cx="4176464" cy="457200"/>
          </a:xfrm>
          <a:prstGeom prst="rect">
            <a:avLst/>
          </a:prstGeom>
          <a:noFill/>
          <a:ln w="9525">
            <a:noFill/>
            <a:miter lim="800000"/>
            <a:headEnd/>
            <a:tailEnd/>
          </a:ln>
          <a:effectLst/>
        </p:spPr>
        <p:txBody>
          <a:bodyPr wrap="square">
            <a:spAutoFit/>
          </a:bodyPr>
          <a:lstStyle/>
          <a:p>
            <a:pPr>
              <a:spcBef>
                <a:spcPct val="50000"/>
              </a:spcBef>
            </a:pPr>
            <a:r>
              <a:rPr lang="zh-CN" altLang="en-US" sz="2400" b="1" dirty="0">
                <a:latin typeface="Times New Roman" pitchFamily="18" charset="0"/>
              </a:rPr>
              <a:t>通              </a:t>
            </a:r>
            <a:r>
              <a:rPr lang="zh-CN" altLang="en-US" sz="2400" b="1" dirty="0" smtClean="0">
                <a:latin typeface="Times New Roman" pitchFamily="18" charset="0"/>
              </a:rPr>
              <a:t>儒           院   </a:t>
            </a:r>
            <a:r>
              <a:rPr lang="en-US" altLang="zh-CN" sz="2400" b="1" dirty="0">
                <a:latin typeface="Times New Roman" pitchFamily="18" charset="0"/>
              </a:rPr>
              <a:t>5</a:t>
            </a:r>
            <a:r>
              <a:rPr lang="zh-CN" altLang="en-US" sz="2400" b="1" dirty="0">
                <a:latin typeface="Times New Roman" pitchFamily="18" charset="0"/>
              </a:rPr>
              <a:t>年</a:t>
            </a:r>
          </a:p>
        </p:txBody>
      </p:sp>
      <p:sp>
        <p:nvSpPr>
          <p:cNvPr id="19466" name="Text Box 10"/>
          <p:cNvSpPr txBox="1">
            <a:spLocks noChangeArrowheads="1"/>
          </p:cNvSpPr>
          <p:nvPr/>
        </p:nvSpPr>
        <p:spPr bwMode="auto">
          <a:xfrm>
            <a:off x="1691680" y="4953000"/>
            <a:ext cx="1008112" cy="457200"/>
          </a:xfrm>
          <a:prstGeom prst="rect">
            <a:avLst/>
          </a:prstGeom>
          <a:noFill/>
          <a:ln w="9525">
            <a:noFill/>
            <a:miter lim="800000"/>
            <a:headEnd/>
            <a:tailEnd/>
          </a:ln>
          <a:effectLst/>
        </p:spPr>
        <p:txBody>
          <a:bodyPr wrap="square">
            <a:spAutoFit/>
          </a:bodyPr>
          <a:lstStyle/>
          <a:p>
            <a:pPr>
              <a:spcBef>
                <a:spcPct val="50000"/>
              </a:spcBef>
            </a:pPr>
            <a:r>
              <a:rPr lang="zh-CN" altLang="en-US" sz="2400" dirty="0">
                <a:latin typeface="Times New Roman" pitchFamily="18" charset="0"/>
              </a:rPr>
              <a:t>  </a:t>
            </a:r>
            <a:r>
              <a:rPr lang="en-US" altLang="zh-CN" sz="2400" dirty="0">
                <a:latin typeface="Times New Roman" pitchFamily="18" charset="0"/>
              </a:rPr>
              <a:t>7</a:t>
            </a:r>
            <a:r>
              <a:rPr lang="zh-CN" altLang="en-US" sz="2400" b="1" dirty="0">
                <a:latin typeface="Times New Roman" pitchFamily="18" charset="0"/>
              </a:rPr>
              <a:t>岁</a:t>
            </a:r>
          </a:p>
        </p:txBody>
      </p:sp>
      <p:sp>
        <p:nvSpPr>
          <p:cNvPr id="19467" name="Text Box 11"/>
          <p:cNvSpPr txBox="1">
            <a:spLocks noChangeArrowheads="1"/>
          </p:cNvSpPr>
          <p:nvPr/>
        </p:nvSpPr>
        <p:spPr bwMode="auto">
          <a:xfrm>
            <a:off x="1619672" y="4419600"/>
            <a:ext cx="1008112" cy="461665"/>
          </a:xfrm>
          <a:prstGeom prst="rect">
            <a:avLst/>
          </a:prstGeom>
          <a:noFill/>
          <a:ln w="9525">
            <a:noFill/>
            <a:miter lim="800000"/>
            <a:headEnd/>
            <a:tailEnd/>
          </a:ln>
          <a:effectLst/>
        </p:spPr>
        <p:txBody>
          <a:bodyPr wrap="square">
            <a:spAutoFit/>
          </a:bodyPr>
          <a:lstStyle/>
          <a:p>
            <a:pPr>
              <a:spcBef>
                <a:spcPct val="50000"/>
              </a:spcBef>
            </a:pPr>
            <a:r>
              <a:rPr lang="zh-CN" altLang="en-US" sz="2400" dirty="0">
                <a:latin typeface="Times New Roman" pitchFamily="18" charset="0"/>
              </a:rPr>
              <a:t> </a:t>
            </a:r>
            <a:r>
              <a:rPr lang="en-US" altLang="zh-CN" sz="2400" b="1" dirty="0">
                <a:latin typeface="Times New Roman" pitchFamily="18" charset="0"/>
              </a:rPr>
              <a:t>12</a:t>
            </a:r>
            <a:r>
              <a:rPr lang="zh-CN" altLang="en-US" sz="2400" b="1" dirty="0">
                <a:latin typeface="Times New Roman" pitchFamily="18" charset="0"/>
              </a:rPr>
              <a:t>岁</a:t>
            </a:r>
          </a:p>
        </p:txBody>
      </p:sp>
      <p:sp>
        <p:nvSpPr>
          <p:cNvPr id="19468" name="Text Box 12"/>
          <p:cNvSpPr txBox="1">
            <a:spLocks noChangeArrowheads="1"/>
          </p:cNvSpPr>
          <p:nvPr/>
        </p:nvSpPr>
        <p:spPr bwMode="auto">
          <a:xfrm>
            <a:off x="1475656" y="3962400"/>
            <a:ext cx="1224136" cy="457200"/>
          </a:xfrm>
          <a:prstGeom prst="rect">
            <a:avLst/>
          </a:prstGeom>
          <a:noFill/>
          <a:ln w="9525">
            <a:noFill/>
            <a:miter lim="800000"/>
            <a:headEnd/>
            <a:tailEnd/>
          </a:ln>
          <a:effectLst/>
        </p:spPr>
        <p:txBody>
          <a:bodyPr wrap="square">
            <a:spAutoFit/>
          </a:bodyPr>
          <a:lstStyle/>
          <a:p>
            <a:pPr>
              <a:spcBef>
                <a:spcPct val="50000"/>
              </a:spcBef>
            </a:pPr>
            <a:r>
              <a:rPr lang="zh-CN" altLang="en-US" sz="2400" dirty="0">
                <a:latin typeface="Times New Roman" pitchFamily="18" charset="0"/>
              </a:rPr>
              <a:t>  </a:t>
            </a:r>
            <a:r>
              <a:rPr lang="en-US" altLang="zh-CN" sz="2400" b="1" dirty="0">
                <a:latin typeface="Times New Roman" pitchFamily="18" charset="0"/>
              </a:rPr>
              <a:t>16</a:t>
            </a:r>
            <a:r>
              <a:rPr lang="zh-CN" altLang="en-US" sz="2400" b="1" dirty="0">
                <a:latin typeface="Times New Roman" pitchFamily="18" charset="0"/>
              </a:rPr>
              <a:t>岁</a:t>
            </a:r>
          </a:p>
        </p:txBody>
      </p:sp>
      <p:sp>
        <p:nvSpPr>
          <p:cNvPr id="19469" name="Text Box 13"/>
          <p:cNvSpPr txBox="1">
            <a:spLocks noChangeArrowheads="1"/>
          </p:cNvSpPr>
          <p:nvPr/>
        </p:nvSpPr>
        <p:spPr bwMode="auto">
          <a:xfrm>
            <a:off x="1547664" y="3501008"/>
            <a:ext cx="1008111" cy="457200"/>
          </a:xfrm>
          <a:prstGeom prst="rect">
            <a:avLst/>
          </a:prstGeom>
          <a:noFill/>
          <a:ln w="9525">
            <a:noFill/>
            <a:miter lim="800000"/>
            <a:headEnd/>
            <a:tailEnd/>
          </a:ln>
          <a:effectLst/>
        </p:spPr>
        <p:txBody>
          <a:bodyPr wrap="square">
            <a:spAutoFit/>
          </a:bodyPr>
          <a:lstStyle/>
          <a:p>
            <a:pPr>
              <a:spcBef>
                <a:spcPct val="50000"/>
              </a:spcBef>
            </a:pPr>
            <a:r>
              <a:rPr lang="zh-CN" altLang="en-US" sz="2400" dirty="0">
                <a:latin typeface="Times New Roman" pitchFamily="18" charset="0"/>
              </a:rPr>
              <a:t> </a:t>
            </a:r>
            <a:r>
              <a:rPr lang="en-US" altLang="zh-CN" sz="2400" b="1" dirty="0">
                <a:latin typeface="Times New Roman" pitchFamily="18" charset="0"/>
              </a:rPr>
              <a:t>21</a:t>
            </a:r>
            <a:r>
              <a:rPr lang="zh-CN" altLang="en-US" sz="2400" b="1" dirty="0">
                <a:latin typeface="Times New Roman" pitchFamily="18" charset="0"/>
              </a:rPr>
              <a:t>岁</a:t>
            </a:r>
          </a:p>
        </p:txBody>
      </p:sp>
      <p:sp>
        <p:nvSpPr>
          <p:cNvPr id="19470" name="Text Box 14"/>
          <p:cNvSpPr txBox="1">
            <a:spLocks noChangeArrowheads="1"/>
          </p:cNvSpPr>
          <p:nvPr/>
        </p:nvSpPr>
        <p:spPr bwMode="auto">
          <a:xfrm>
            <a:off x="1691680" y="2996952"/>
            <a:ext cx="936104" cy="457200"/>
          </a:xfrm>
          <a:prstGeom prst="rect">
            <a:avLst/>
          </a:prstGeom>
          <a:noFill/>
          <a:ln w="9525">
            <a:noFill/>
            <a:miter lim="800000"/>
            <a:headEnd/>
            <a:tailEnd/>
          </a:ln>
          <a:effectLst/>
        </p:spPr>
        <p:txBody>
          <a:bodyPr wrap="square">
            <a:spAutoFit/>
          </a:bodyPr>
          <a:lstStyle/>
          <a:p>
            <a:pPr>
              <a:spcBef>
                <a:spcPct val="50000"/>
              </a:spcBef>
            </a:pPr>
            <a:r>
              <a:rPr lang="zh-CN" altLang="en-US" sz="2400" dirty="0">
                <a:latin typeface="Times New Roman" pitchFamily="18" charset="0"/>
              </a:rPr>
              <a:t> </a:t>
            </a:r>
            <a:r>
              <a:rPr lang="en-US" altLang="zh-CN" sz="2400" b="1" dirty="0">
                <a:latin typeface="Times New Roman" pitchFamily="18" charset="0"/>
              </a:rPr>
              <a:t>24</a:t>
            </a:r>
            <a:r>
              <a:rPr lang="zh-CN" altLang="en-US" sz="2400" b="1" dirty="0">
                <a:latin typeface="Times New Roman" pitchFamily="18" charset="0"/>
              </a:rPr>
              <a:t>岁</a:t>
            </a:r>
          </a:p>
        </p:txBody>
      </p:sp>
      <p:sp>
        <p:nvSpPr>
          <p:cNvPr id="19471" name="Text Box 15"/>
          <p:cNvSpPr txBox="1">
            <a:spLocks noChangeArrowheads="1"/>
          </p:cNvSpPr>
          <p:nvPr/>
        </p:nvSpPr>
        <p:spPr bwMode="auto">
          <a:xfrm>
            <a:off x="1259632" y="2590800"/>
            <a:ext cx="1440160" cy="461665"/>
          </a:xfrm>
          <a:prstGeom prst="rect">
            <a:avLst/>
          </a:prstGeom>
          <a:noFill/>
          <a:ln w="9525">
            <a:noFill/>
            <a:miter lim="800000"/>
            <a:headEnd/>
            <a:tailEnd/>
          </a:ln>
          <a:effectLst/>
        </p:spPr>
        <p:txBody>
          <a:bodyPr wrap="square">
            <a:spAutoFit/>
          </a:bodyPr>
          <a:lstStyle/>
          <a:p>
            <a:pPr>
              <a:spcBef>
                <a:spcPct val="50000"/>
              </a:spcBef>
            </a:pPr>
            <a:r>
              <a:rPr lang="en-US" altLang="zh-CN" sz="2400" b="1" dirty="0">
                <a:latin typeface="Times New Roman" pitchFamily="18" charset="0"/>
              </a:rPr>
              <a:t>27-28 </a:t>
            </a:r>
            <a:r>
              <a:rPr lang="zh-CN" altLang="en-US" sz="2400" b="1" dirty="0">
                <a:latin typeface="Times New Roman" pitchFamily="18" charset="0"/>
              </a:rPr>
              <a:t>岁</a:t>
            </a:r>
          </a:p>
        </p:txBody>
      </p:sp>
      <p:sp>
        <p:nvSpPr>
          <p:cNvPr id="19472" name="Line 16"/>
          <p:cNvSpPr>
            <a:spLocks noChangeShapeType="1"/>
          </p:cNvSpPr>
          <p:nvPr/>
        </p:nvSpPr>
        <p:spPr bwMode="auto">
          <a:xfrm>
            <a:off x="6096000" y="4648200"/>
            <a:ext cx="457200" cy="0"/>
          </a:xfrm>
          <a:prstGeom prst="line">
            <a:avLst/>
          </a:prstGeom>
          <a:noFill/>
          <a:ln w="12700" cap="sq">
            <a:solidFill>
              <a:schemeClr val="tx1"/>
            </a:solidFill>
            <a:round/>
            <a:headEnd/>
            <a:tailEnd/>
          </a:ln>
          <a:effectLst/>
        </p:spPr>
        <p:txBody>
          <a:bodyPr wrap="none"/>
          <a:lstStyle/>
          <a:p>
            <a:endParaRPr lang="zh-CN" altLang="en-US"/>
          </a:p>
        </p:txBody>
      </p:sp>
      <p:sp>
        <p:nvSpPr>
          <p:cNvPr id="19473" name="Line 17"/>
          <p:cNvSpPr>
            <a:spLocks noChangeShapeType="1"/>
          </p:cNvSpPr>
          <p:nvPr/>
        </p:nvSpPr>
        <p:spPr bwMode="auto">
          <a:xfrm>
            <a:off x="6553200" y="4648200"/>
            <a:ext cx="0" cy="990600"/>
          </a:xfrm>
          <a:prstGeom prst="line">
            <a:avLst/>
          </a:prstGeom>
          <a:noFill/>
          <a:ln w="12700" cap="sq">
            <a:solidFill>
              <a:schemeClr val="tx1"/>
            </a:solidFill>
            <a:round/>
            <a:headEnd/>
            <a:tailEnd/>
          </a:ln>
          <a:effectLst/>
        </p:spPr>
        <p:txBody>
          <a:bodyPr wrap="none"/>
          <a:lstStyle/>
          <a:p>
            <a:endParaRPr lang="zh-CN" altLang="en-US"/>
          </a:p>
        </p:txBody>
      </p:sp>
      <p:sp>
        <p:nvSpPr>
          <p:cNvPr id="19474" name="Line 18"/>
          <p:cNvSpPr>
            <a:spLocks noChangeShapeType="1"/>
          </p:cNvSpPr>
          <p:nvPr/>
        </p:nvSpPr>
        <p:spPr bwMode="auto">
          <a:xfrm flipH="1">
            <a:off x="6096000" y="5638800"/>
            <a:ext cx="457200" cy="0"/>
          </a:xfrm>
          <a:prstGeom prst="line">
            <a:avLst/>
          </a:prstGeom>
          <a:noFill/>
          <a:ln w="12700" cap="sq">
            <a:solidFill>
              <a:schemeClr val="tx1"/>
            </a:solidFill>
            <a:round/>
            <a:headEnd/>
            <a:tailEnd/>
          </a:ln>
          <a:effectLst/>
        </p:spPr>
        <p:txBody>
          <a:bodyPr wrap="none"/>
          <a:lstStyle/>
          <a:p>
            <a:endParaRPr lang="zh-CN" altLang="en-US"/>
          </a:p>
        </p:txBody>
      </p:sp>
      <p:sp>
        <p:nvSpPr>
          <p:cNvPr id="19475" name="Line 19"/>
          <p:cNvSpPr>
            <a:spLocks noChangeShapeType="1"/>
          </p:cNvSpPr>
          <p:nvPr/>
        </p:nvSpPr>
        <p:spPr bwMode="auto">
          <a:xfrm>
            <a:off x="6553200" y="4191000"/>
            <a:ext cx="0" cy="0"/>
          </a:xfrm>
          <a:prstGeom prst="line">
            <a:avLst/>
          </a:prstGeom>
          <a:noFill/>
          <a:ln w="12700" cap="sq">
            <a:solidFill>
              <a:schemeClr val="tx1"/>
            </a:solidFill>
            <a:round/>
            <a:headEnd/>
            <a:tailEnd/>
          </a:ln>
          <a:effectLst/>
        </p:spPr>
        <p:txBody>
          <a:bodyPr wrap="none"/>
          <a:lstStyle/>
          <a:p>
            <a:endParaRPr lang="zh-CN" altLang="en-US"/>
          </a:p>
        </p:txBody>
      </p:sp>
      <p:sp>
        <p:nvSpPr>
          <p:cNvPr id="19476" name="Line 20"/>
          <p:cNvSpPr>
            <a:spLocks noChangeShapeType="1"/>
          </p:cNvSpPr>
          <p:nvPr/>
        </p:nvSpPr>
        <p:spPr bwMode="auto">
          <a:xfrm>
            <a:off x="7239000" y="2819400"/>
            <a:ext cx="609600" cy="0"/>
          </a:xfrm>
          <a:prstGeom prst="line">
            <a:avLst/>
          </a:prstGeom>
          <a:noFill/>
          <a:ln w="12700" cap="sq">
            <a:solidFill>
              <a:schemeClr val="tx1"/>
            </a:solidFill>
            <a:round/>
            <a:headEnd/>
            <a:tailEnd/>
          </a:ln>
          <a:effectLst/>
        </p:spPr>
        <p:txBody>
          <a:bodyPr wrap="none"/>
          <a:lstStyle/>
          <a:p>
            <a:endParaRPr lang="zh-CN" altLang="en-US"/>
          </a:p>
        </p:txBody>
      </p:sp>
      <p:sp>
        <p:nvSpPr>
          <p:cNvPr id="19477" name="Line 21"/>
          <p:cNvSpPr>
            <a:spLocks noChangeShapeType="1"/>
          </p:cNvSpPr>
          <p:nvPr/>
        </p:nvSpPr>
        <p:spPr bwMode="auto">
          <a:xfrm>
            <a:off x="7848600" y="2819400"/>
            <a:ext cx="0" cy="914400"/>
          </a:xfrm>
          <a:prstGeom prst="line">
            <a:avLst/>
          </a:prstGeom>
          <a:noFill/>
          <a:ln w="12700" cap="sq">
            <a:solidFill>
              <a:schemeClr val="tx1"/>
            </a:solidFill>
            <a:round/>
            <a:headEnd/>
            <a:tailEnd/>
          </a:ln>
          <a:effectLst/>
        </p:spPr>
        <p:txBody>
          <a:bodyPr wrap="none"/>
          <a:lstStyle/>
          <a:p>
            <a:endParaRPr lang="zh-CN" altLang="en-US"/>
          </a:p>
        </p:txBody>
      </p:sp>
      <p:sp>
        <p:nvSpPr>
          <p:cNvPr id="19478" name="Line 22"/>
          <p:cNvSpPr>
            <a:spLocks noChangeShapeType="1"/>
          </p:cNvSpPr>
          <p:nvPr/>
        </p:nvSpPr>
        <p:spPr bwMode="auto">
          <a:xfrm>
            <a:off x="7162800" y="3733800"/>
            <a:ext cx="685800" cy="0"/>
          </a:xfrm>
          <a:prstGeom prst="line">
            <a:avLst/>
          </a:prstGeom>
          <a:noFill/>
          <a:ln w="12700" cap="sq">
            <a:solidFill>
              <a:schemeClr val="tx1"/>
            </a:solidFill>
            <a:round/>
            <a:headEnd/>
            <a:tailEnd/>
          </a:ln>
          <a:effectLst/>
        </p:spPr>
        <p:txBody>
          <a:bodyPr wrap="none"/>
          <a:lstStyle/>
          <a:p>
            <a:endParaRPr lang="zh-CN" altLang="en-US"/>
          </a:p>
        </p:txBody>
      </p:sp>
      <p:sp>
        <p:nvSpPr>
          <p:cNvPr id="19479" name="Line 23"/>
          <p:cNvSpPr>
            <a:spLocks noChangeShapeType="1"/>
          </p:cNvSpPr>
          <p:nvPr/>
        </p:nvSpPr>
        <p:spPr bwMode="auto">
          <a:xfrm>
            <a:off x="7924800" y="3276600"/>
            <a:ext cx="152400" cy="0"/>
          </a:xfrm>
          <a:prstGeom prst="line">
            <a:avLst/>
          </a:prstGeom>
          <a:noFill/>
          <a:ln w="12700" cap="sq">
            <a:solidFill>
              <a:schemeClr val="tx1"/>
            </a:solidFill>
            <a:round/>
            <a:headEnd/>
            <a:tailEnd/>
          </a:ln>
          <a:effectLst/>
        </p:spPr>
        <p:txBody>
          <a:bodyPr wrap="none"/>
          <a:lstStyle/>
          <a:p>
            <a:endParaRPr lang="zh-CN" altLang="en-US"/>
          </a:p>
        </p:txBody>
      </p:sp>
      <p:sp>
        <p:nvSpPr>
          <p:cNvPr id="19480" name="Line 24"/>
          <p:cNvSpPr>
            <a:spLocks noChangeShapeType="1"/>
          </p:cNvSpPr>
          <p:nvPr/>
        </p:nvSpPr>
        <p:spPr bwMode="auto">
          <a:xfrm>
            <a:off x="6553200" y="5181600"/>
            <a:ext cx="381000" cy="0"/>
          </a:xfrm>
          <a:prstGeom prst="line">
            <a:avLst/>
          </a:prstGeom>
          <a:noFill/>
          <a:ln w="12700" cap="sq">
            <a:solidFill>
              <a:schemeClr val="tx1"/>
            </a:solidFill>
            <a:round/>
            <a:headEnd/>
            <a:tailEnd/>
          </a:ln>
          <a:effectLst/>
        </p:spPr>
        <p:txBody>
          <a:bodyPr wrap="none"/>
          <a:lstStyle/>
          <a:p>
            <a:endParaRPr lang="zh-CN" altLang="en-US"/>
          </a:p>
        </p:txBody>
      </p:sp>
      <p:sp>
        <p:nvSpPr>
          <p:cNvPr id="19481" name="Line 25"/>
          <p:cNvSpPr>
            <a:spLocks noChangeShapeType="1"/>
          </p:cNvSpPr>
          <p:nvPr/>
        </p:nvSpPr>
        <p:spPr bwMode="auto">
          <a:xfrm>
            <a:off x="6553200" y="4191000"/>
            <a:ext cx="304800" cy="0"/>
          </a:xfrm>
          <a:prstGeom prst="line">
            <a:avLst/>
          </a:prstGeom>
          <a:noFill/>
          <a:ln w="12700" cap="sq">
            <a:solidFill>
              <a:schemeClr val="tx1"/>
            </a:solidFill>
            <a:round/>
            <a:headEnd/>
            <a:tailEnd/>
          </a:ln>
          <a:effectLst/>
        </p:spPr>
        <p:txBody>
          <a:bodyPr wrap="none"/>
          <a:lstStyle/>
          <a:p>
            <a:endParaRPr lang="zh-CN" altLang="en-US"/>
          </a:p>
        </p:txBody>
      </p:sp>
      <p:sp>
        <p:nvSpPr>
          <p:cNvPr id="19482" name="Text Box 26"/>
          <p:cNvSpPr txBox="1">
            <a:spLocks noChangeArrowheads="1"/>
          </p:cNvSpPr>
          <p:nvPr/>
        </p:nvSpPr>
        <p:spPr bwMode="auto">
          <a:xfrm>
            <a:off x="8132802" y="2743200"/>
            <a:ext cx="553998" cy="1143000"/>
          </a:xfrm>
          <a:prstGeom prst="rect">
            <a:avLst/>
          </a:prstGeom>
          <a:noFill/>
          <a:ln w="9525">
            <a:noFill/>
            <a:miter lim="800000"/>
            <a:headEnd/>
            <a:tailEnd/>
          </a:ln>
          <a:effectLst/>
        </p:spPr>
        <p:txBody>
          <a:bodyPr vert="eaVert">
            <a:spAutoFit/>
          </a:bodyPr>
          <a:lstStyle/>
          <a:p>
            <a:pPr>
              <a:spcBef>
                <a:spcPct val="50000"/>
              </a:spcBef>
            </a:pPr>
            <a:r>
              <a:rPr lang="zh-CN" altLang="en-US" sz="2400" b="1" dirty="0">
                <a:latin typeface="Times New Roman" pitchFamily="18" charset="0"/>
              </a:rPr>
              <a:t>高等段</a:t>
            </a:r>
          </a:p>
        </p:txBody>
      </p:sp>
      <p:sp>
        <p:nvSpPr>
          <p:cNvPr id="19483" name="Text Box 27"/>
          <p:cNvSpPr txBox="1">
            <a:spLocks noChangeArrowheads="1"/>
          </p:cNvSpPr>
          <p:nvPr/>
        </p:nvSpPr>
        <p:spPr bwMode="auto">
          <a:xfrm>
            <a:off x="6934200" y="3962400"/>
            <a:ext cx="22098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中等段  一级</a:t>
            </a:r>
          </a:p>
        </p:txBody>
      </p:sp>
      <p:sp>
        <p:nvSpPr>
          <p:cNvPr id="19484" name="Text Box 28"/>
          <p:cNvSpPr txBox="1">
            <a:spLocks noChangeArrowheads="1"/>
          </p:cNvSpPr>
          <p:nvPr/>
        </p:nvSpPr>
        <p:spPr bwMode="auto">
          <a:xfrm>
            <a:off x="6934200" y="4953000"/>
            <a:ext cx="19812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初等段  三级</a:t>
            </a:r>
          </a:p>
        </p:txBody>
      </p:sp>
      <p:sp>
        <p:nvSpPr>
          <p:cNvPr id="19485" name="Text Box 29"/>
          <p:cNvSpPr txBox="1">
            <a:spLocks noChangeArrowheads="1"/>
          </p:cNvSpPr>
          <p:nvPr/>
        </p:nvSpPr>
        <p:spPr bwMode="auto">
          <a:xfrm>
            <a:off x="8590002" y="2895600"/>
            <a:ext cx="553998" cy="1066800"/>
          </a:xfrm>
          <a:prstGeom prst="rect">
            <a:avLst/>
          </a:prstGeom>
          <a:noFill/>
          <a:ln w="9525">
            <a:noFill/>
            <a:miter lim="800000"/>
            <a:headEnd/>
            <a:tailEnd/>
          </a:ln>
          <a:effectLst/>
        </p:spPr>
        <p:txBody>
          <a:bodyPr vert="eaVert">
            <a:spAutoFit/>
          </a:bodyPr>
          <a:lstStyle/>
          <a:p>
            <a:pPr>
              <a:spcBef>
                <a:spcPct val="50000"/>
              </a:spcBef>
            </a:pPr>
            <a:r>
              <a:rPr lang="zh-CN" altLang="en-US" sz="2400" b="1" dirty="0">
                <a:latin typeface="Times New Roman" pitchFamily="18" charset="0"/>
              </a:rPr>
              <a:t>三级</a:t>
            </a:r>
          </a:p>
        </p:txBody>
      </p:sp>
      <p:sp>
        <p:nvSpPr>
          <p:cNvPr id="19486" name="Text Box 30"/>
          <p:cNvSpPr txBox="1">
            <a:spLocks noChangeArrowheads="1"/>
          </p:cNvSpPr>
          <p:nvPr/>
        </p:nvSpPr>
        <p:spPr bwMode="auto">
          <a:xfrm>
            <a:off x="7086600" y="1905000"/>
            <a:ext cx="1219200" cy="457200"/>
          </a:xfrm>
          <a:prstGeom prst="rect">
            <a:avLst/>
          </a:prstGeom>
          <a:noFill/>
          <a:ln w="9525">
            <a:noFill/>
            <a:miter lim="800000"/>
            <a:headEnd/>
            <a:tailEnd/>
          </a:ln>
          <a:effectLst/>
        </p:spPr>
        <p:txBody>
          <a:bodyPr>
            <a:spAutoFit/>
          </a:bodyPr>
          <a:lstStyle/>
          <a:p>
            <a:pPr>
              <a:spcBef>
                <a:spcPct val="50000"/>
              </a:spcBef>
            </a:pPr>
            <a:endParaRPr lang="zh-CN" altLang="en-US" sz="2400" b="0">
              <a:latin typeface="Times New Roman" pitchFamily="18" charset="0"/>
            </a:endParaRPr>
          </a:p>
        </p:txBody>
      </p:sp>
      <p:sp>
        <p:nvSpPr>
          <p:cNvPr id="19487" name="Text Box 31"/>
          <p:cNvSpPr txBox="1">
            <a:spLocks noChangeArrowheads="1"/>
          </p:cNvSpPr>
          <p:nvPr/>
        </p:nvSpPr>
        <p:spPr bwMode="auto">
          <a:xfrm>
            <a:off x="2819400" y="2057400"/>
            <a:ext cx="41148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三          段          七          级</a:t>
            </a:r>
          </a:p>
        </p:txBody>
      </p:sp>
      <p:sp>
        <p:nvSpPr>
          <p:cNvPr id="19488" name="Line 32"/>
          <p:cNvSpPr>
            <a:spLocks noChangeShapeType="1"/>
          </p:cNvSpPr>
          <p:nvPr/>
        </p:nvSpPr>
        <p:spPr bwMode="auto">
          <a:xfrm>
            <a:off x="2667000" y="5181600"/>
            <a:ext cx="990600" cy="0"/>
          </a:xfrm>
          <a:prstGeom prst="line">
            <a:avLst/>
          </a:prstGeom>
          <a:noFill/>
          <a:ln w="12700" cap="sq">
            <a:solidFill>
              <a:schemeClr val="tx1"/>
            </a:solidFill>
            <a:round/>
            <a:headEnd/>
            <a:tailEnd/>
          </a:ln>
          <a:effectLst/>
        </p:spPr>
        <p:txBody>
          <a:bodyPr wrap="none"/>
          <a:lstStyle/>
          <a:p>
            <a:endParaRPr lang="zh-CN" altLang="en-US"/>
          </a:p>
        </p:txBody>
      </p:sp>
      <p:sp>
        <p:nvSpPr>
          <p:cNvPr id="19489" name="Line 33"/>
          <p:cNvSpPr>
            <a:spLocks noChangeShapeType="1"/>
          </p:cNvSpPr>
          <p:nvPr/>
        </p:nvSpPr>
        <p:spPr bwMode="auto">
          <a:xfrm>
            <a:off x="2667000" y="4648200"/>
            <a:ext cx="914400" cy="0"/>
          </a:xfrm>
          <a:prstGeom prst="line">
            <a:avLst/>
          </a:prstGeom>
          <a:noFill/>
          <a:ln w="12700" cap="sq">
            <a:solidFill>
              <a:schemeClr val="tx1"/>
            </a:solidFill>
            <a:round/>
            <a:headEnd/>
            <a:tailEnd/>
          </a:ln>
          <a:effectLst/>
        </p:spPr>
        <p:txBody>
          <a:bodyPr wrap="none"/>
          <a:lstStyle/>
          <a:p>
            <a:endParaRPr lang="zh-CN" altLang="en-US"/>
          </a:p>
        </p:txBody>
      </p:sp>
      <p:sp>
        <p:nvSpPr>
          <p:cNvPr id="19490" name="Line 34"/>
          <p:cNvSpPr>
            <a:spLocks noChangeShapeType="1"/>
          </p:cNvSpPr>
          <p:nvPr/>
        </p:nvSpPr>
        <p:spPr bwMode="auto">
          <a:xfrm>
            <a:off x="2743200" y="4191000"/>
            <a:ext cx="685800" cy="0"/>
          </a:xfrm>
          <a:prstGeom prst="line">
            <a:avLst/>
          </a:prstGeom>
          <a:noFill/>
          <a:ln w="12700" cap="sq">
            <a:solidFill>
              <a:schemeClr val="tx1"/>
            </a:solidFill>
            <a:round/>
            <a:headEnd/>
            <a:tailEnd/>
          </a:ln>
          <a:effectLst/>
        </p:spPr>
        <p:txBody>
          <a:bodyPr wrap="none"/>
          <a:lstStyle/>
          <a:p>
            <a:endParaRPr lang="zh-CN" altLang="en-US"/>
          </a:p>
        </p:txBody>
      </p:sp>
      <p:sp>
        <p:nvSpPr>
          <p:cNvPr id="19491" name="Line 35"/>
          <p:cNvSpPr>
            <a:spLocks noChangeShapeType="1"/>
          </p:cNvSpPr>
          <p:nvPr/>
        </p:nvSpPr>
        <p:spPr bwMode="auto">
          <a:xfrm>
            <a:off x="2667000" y="3733800"/>
            <a:ext cx="609600" cy="0"/>
          </a:xfrm>
          <a:prstGeom prst="line">
            <a:avLst/>
          </a:prstGeom>
          <a:noFill/>
          <a:ln w="12700" cap="sq">
            <a:solidFill>
              <a:schemeClr val="tx1"/>
            </a:solidFill>
            <a:round/>
            <a:headEnd/>
            <a:tailEnd/>
          </a:ln>
          <a:effectLst/>
        </p:spPr>
        <p:txBody>
          <a:bodyPr wrap="none"/>
          <a:lstStyle/>
          <a:p>
            <a:endParaRPr lang="zh-CN" altLang="en-US"/>
          </a:p>
        </p:txBody>
      </p:sp>
      <p:sp>
        <p:nvSpPr>
          <p:cNvPr id="19492" name="Line 36"/>
          <p:cNvSpPr>
            <a:spLocks noChangeShapeType="1"/>
          </p:cNvSpPr>
          <p:nvPr/>
        </p:nvSpPr>
        <p:spPr bwMode="auto">
          <a:xfrm>
            <a:off x="2667000" y="3200400"/>
            <a:ext cx="457200" cy="0"/>
          </a:xfrm>
          <a:prstGeom prst="line">
            <a:avLst/>
          </a:prstGeom>
          <a:noFill/>
          <a:ln w="12700" cap="sq">
            <a:solidFill>
              <a:schemeClr val="tx1"/>
            </a:solidFill>
            <a:round/>
            <a:headEnd/>
            <a:tailEnd/>
          </a:ln>
          <a:effectLst/>
        </p:spPr>
        <p:txBody>
          <a:bodyPr wrap="none"/>
          <a:lstStyle/>
          <a:p>
            <a:endParaRPr lang="zh-CN" altLang="en-US"/>
          </a:p>
        </p:txBody>
      </p:sp>
      <p:sp>
        <p:nvSpPr>
          <p:cNvPr id="19493" name="Line 37"/>
          <p:cNvSpPr>
            <a:spLocks noChangeShapeType="1"/>
          </p:cNvSpPr>
          <p:nvPr/>
        </p:nvSpPr>
        <p:spPr bwMode="auto">
          <a:xfrm>
            <a:off x="2667000" y="2819400"/>
            <a:ext cx="228600" cy="0"/>
          </a:xfrm>
          <a:prstGeom prst="line">
            <a:avLst/>
          </a:prstGeom>
          <a:noFill/>
          <a:ln w="12700" cap="sq">
            <a:solidFill>
              <a:schemeClr val="tx1"/>
            </a:solidFill>
            <a:round/>
            <a:headEnd/>
            <a:tailEnd/>
          </a:ln>
          <a:effectLst/>
        </p:spPr>
        <p:txBody>
          <a:bodyPr wrap="none"/>
          <a:lstStyle/>
          <a:p>
            <a:endParaRPr lang="zh-CN" altLang="en-US"/>
          </a:p>
        </p:txBody>
      </p:sp>
      <p:sp>
        <p:nvSpPr>
          <p:cNvPr id="19494" name="WordArt 38"/>
          <p:cNvSpPr>
            <a:spLocks noChangeArrowheads="1" noChangeShapeType="1"/>
          </p:cNvSpPr>
          <p:nvPr/>
        </p:nvSpPr>
        <p:spPr bwMode="auto">
          <a:xfrm>
            <a:off x="3419872" y="1268760"/>
            <a:ext cx="2057400" cy="609600"/>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sp3d>
          </a:bodyPr>
          <a:lstStyle/>
          <a:p>
            <a:pPr algn="ctr"/>
            <a:r>
              <a:rPr lang="zh-CN" altLang="en-US" sz="3600" dirty="0">
                <a:ln w="9525">
                  <a:round/>
                  <a:headEnd/>
                  <a:tailEnd/>
                </a:ln>
                <a:gradFill rotWithShape="0">
                  <a:gsLst>
                    <a:gs pos="0">
                      <a:srgbClr val="FFFFCC"/>
                    </a:gs>
                    <a:gs pos="100000">
                      <a:srgbClr val="FF9999"/>
                    </a:gs>
                  </a:gsLst>
                  <a:lin ang="5400000" scaled="1"/>
                </a:gradFill>
                <a:latin typeface="隶书"/>
                <a:ea typeface="隶书"/>
              </a:rPr>
              <a:t>学校系统</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Rot="1" noChangeArrowheads="1"/>
          </p:cNvSpPr>
          <p:nvPr>
            <p:ph type="title"/>
          </p:nvPr>
        </p:nvSpPr>
        <p:spPr>
          <a:xfrm>
            <a:off x="323528" y="277813"/>
            <a:ext cx="8363272" cy="1422400"/>
          </a:xfrm>
          <a:solidFill>
            <a:srgbClr val="FFFFFF"/>
          </a:solidFill>
          <a:ln/>
        </p:spPr>
        <p:txBody>
          <a:bodyPr/>
          <a:lstStyle/>
          <a:p>
            <a:r>
              <a:rPr lang="zh-CN" altLang="en-US" b="1" dirty="0"/>
              <a:t>（</a:t>
            </a:r>
            <a:r>
              <a:rPr lang="en-US" altLang="zh-CN" b="1" dirty="0"/>
              <a:t>2</a:t>
            </a:r>
            <a:r>
              <a:rPr lang="zh-CN" altLang="en-US" b="1" dirty="0"/>
              <a:t>）预备立宪和</a:t>
            </a:r>
            <a:r>
              <a:rPr lang="zh-CN" altLang="en-US" b="1" dirty="0">
                <a:latin typeface="Arial"/>
              </a:rPr>
              <a:t>“</a:t>
            </a:r>
            <a:r>
              <a:rPr lang="zh-CN" altLang="en-US" b="1" dirty="0"/>
              <a:t>皇族内阁</a:t>
            </a:r>
            <a:r>
              <a:rPr lang="zh-CN" altLang="en-US" b="1" dirty="0">
                <a:latin typeface="Arial"/>
              </a:rPr>
              <a:t>”</a:t>
            </a:r>
            <a:r>
              <a:rPr lang="zh-CN" altLang="en-US" b="1" dirty="0"/>
              <a:t>的出台（</a:t>
            </a:r>
            <a:r>
              <a:rPr lang="en-US" altLang="zh-CN" b="1" dirty="0"/>
              <a:t>1906--1911</a:t>
            </a:r>
            <a:r>
              <a:rPr lang="zh-CN" altLang="en-US" b="1" dirty="0"/>
              <a:t>）</a:t>
            </a:r>
          </a:p>
        </p:txBody>
      </p:sp>
      <p:sp>
        <p:nvSpPr>
          <p:cNvPr id="22530" name="Rectangle 2"/>
          <p:cNvSpPr>
            <a:spLocks noGrp="1" noChangeArrowheads="1"/>
          </p:cNvSpPr>
          <p:nvPr>
            <p:ph sz="quarter" idx="1"/>
          </p:nvPr>
        </p:nvSpPr>
        <p:spPr>
          <a:xfrm>
            <a:off x="5072066" y="2214554"/>
            <a:ext cx="3817119" cy="4214842"/>
          </a:xfrm>
        </p:spPr>
        <p:txBody>
          <a:bodyPr>
            <a:normAutofit/>
          </a:bodyPr>
          <a:lstStyle/>
          <a:p>
            <a:r>
              <a:rPr lang="zh-CN" altLang="en-US" sz="2600" b="1" dirty="0">
                <a:effectLst>
                  <a:outerShdw blurRad="38100" dist="38100" dir="2700000" algn="tl">
                    <a:srgbClr val="C0C0C0"/>
                  </a:outerShdw>
                </a:effectLst>
              </a:rPr>
              <a:t>根本目的：为了延续其反动统治</a:t>
            </a:r>
          </a:p>
          <a:p>
            <a:r>
              <a:rPr lang="zh-CN" altLang="en-US" sz="2600" b="1" dirty="0">
                <a:effectLst>
                  <a:outerShdw blurRad="38100" dist="38100" dir="2700000" algn="tl">
                    <a:srgbClr val="C0C0C0"/>
                  </a:outerShdw>
                </a:effectLst>
              </a:rPr>
              <a:t>立宪三大利：皇位永固，外患渐轻，内乱可弭</a:t>
            </a:r>
          </a:p>
          <a:p>
            <a:r>
              <a:rPr lang="zh-CN" altLang="en-US" sz="2600" b="1" dirty="0">
                <a:effectLst>
                  <a:outerShdw blurRad="38100" dist="38100" dir="2700000" algn="tl">
                    <a:srgbClr val="C0C0C0"/>
                  </a:outerShdw>
                </a:effectLst>
              </a:rPr>
              <a:t>客观措施：</a:t>
            </a:r>
          </a:p>
          <a:p>
            <a:pPr lvl="1"/>
            <a:r>
              <a:rPr lang="en-US" altLang="zh-CN" b="1" dirty="0" smtClean="0">
                <a:effectLst>
                  <a:outerShdw blurRad="38100" dist="38100" dir="2700000" algn="tl">
                    <a:srgbClr val="C0C0C0"/>
                  </a:outerShdw>
                </a:effectLst>
              </a:rPr>
              <a:t>1906</a:t>
            </a:r>
            <a:r>
              <a:rPr lang="zh-CN" altLang="en-US" b="1" dirty="0" smtClean="0">
                <a:effectLst>
                  <a:outerShdw blurRad="38100" dist="38100" dir="2700000" algn="tl">
                    <a:srgbClr val="C0C0C0"/>
                  </a:outerShdw>
                </a:effectLst>
              </a:rPr>
              <a:t>年，预备</a:t>
            </a:r>
            <a:r>
              <a:rPr lang="zh-CN" altLang="en-US" b="1" dirty="0">
                <a:effectLst>
                  <a:outerShdw blurRad="38100" dist="38100" dir="2700000" algn="tl">
                    <a:srgbClr val="C0C0C0"/>
                  </a:outerShdw>
                </a:effectLst>
              </a:rPr>
              <a:t>仿行</a:t>
            </a:r>
            <a:r>
              <a:rPr lang="zh-CN" altLang="en-US" b="1" dirty="0" smtClean="0">
                <a:effectLst>
                  <a:outerShdw blurRad="38100" dist="38100" dir="2700000" algn="tl">
                    <a:srgbClr val="C0C0C0"/>
                  </a:outerShdw>
                </a:effectLst>
              </a:rPr>
              <a:t>宪政</a:t>
            </a:r>
            <a:endParaRPr lang="zh-CN" altLang="en-US" b="1" dirty="0">
              <a:effectLst>
                <a:outerShdw blurRad="38100" dist="38100" dir="2700000" algn="tl">
                  <a:srgbClr val="C0C0C0"/>
                </a:outerShdw>
              </a:effectLst>
            </a:endParaRPr>
          </a:p>
          <a:p>
            <a:pPr lvl="1"/>
            <a:r>
              <a:rPr lang="en-US" altLang="zh-CN" b="1" dirty="0" smtClean="0">
                <a:effectLst>
                  <a:outerShdw blurRad="38100" dist="38100" dir="2700000" algn="tl">
                    <a:srgbClr val="C0C0C0"/>
                  </a:outerShdw>
                </a:effectLst>
              </a:rPr>
              <a:t>1908</a:t>
            </a:r>
            <a:r>
              <a:rPr lang="zh-CN" altLang="en-US" b="1" dirty="0" smtClean="0">
                <a:effectLst>
                  <a:outerShdw blurRad="38100" dist="38100" dir="2700000" algn="tl">
                    <a:srgbClr val="C0C0C0"/>
                  </a:outerShdw>
                </a:effectLst>
              </a:rPr>
              <a:t>年，颁布钦定</a:t>
            </a:r>
            <a:r>
              <a:rPr lang="zh-CN" altLang="en-US" b="1" dirty="0">
                <a:effectLst>
                  <a:outerShdw blurRad="38100" dist="38100" dir="2700000" algn="tl">
                    <a:srgbClr val="C0C0C0"/>
                  </a:outerShdw>
                </a:effectLst>
              </a:rPr>
              <a:t>宪法</a:t>
            </a:r>
            <a:r>
              <a:rPr lang="zh-CN" altLang="en-US" b="1" dirty="0" smtClean="0">
                <a:effectLst>
                  <a:outerShdw blurRad="38100" dist="38100" dir="2700000" algn="tl">
                    <a:srgbClr val="C0C0C0"/>
                  </a:outerShdw>
                </a:effectLst>
              </a:rPr>
              <a:t>大纲</a:t>
            </a:r>
            <a:endParaRPr lang="en-US" altLang="zh-CN" b="1" dirty="0">
              <a:effectLst>
                <a:outerShdw blurRad="38100" dist="38100" dir="2700000" algn="tl">
                  <a:srgbClr val="C0C0C0"/>
                </a:outerShdw>
              </a:effectLst>
            </a:endParaRPr>
          </a:p>
        </p:txBody>
      </p:sp>
      <p:grpSp>
        <p:nvGrpSpPr>
          <p:cNvPr id="7" name="组合 6"/>
          <p:cNvGrpSpPr/>
          <p:nvPr/>
        </p:nvGrpSpPr>
        <p:grpSpPr>
          <a:xfrm>
            <a:off x="214282" y="2285992"/>
            <a:ext cx="4619624" cy="3890689"/>
            <a:chOff x="214282" y="2285992"/>
            <a:chExt cx="4619624" cy="3890689"/>
          </a:xfrm>
        </p:grpSpPr>
        <p:sp>
          <p:nvSpPr>
            <p:cNvPr id="8" name="矩形 7"/>
            <p:cNvSpPr/>
            <p:nvPr/>
          </p:nvSpPr>
          <p:spPr>
            <a:xfrm>
              <a:off x="285720" y="5715016"/>
              <a:ext cx="4500594" cy="461665"/>
            </a:xfrm>
            <a:prstGeom prst="rect">
              <a:avLst/>
            </a:prstGeom>
          </p:spPr>
          <p:txBody>
            <a:bodyPr wrap="square">
              <a:spAutoFit/>
            </a:bodyPr>
            <a:lstStyle/>
            <a:p>
              <a:pPr lvl="0"/>
              <a:r>
                <a:rPr lang="en-US" altLang="zh-CN" sz="1200" b="1" dirty="0" smtClean="0">
                  <a:solidFill>
                    <a:srgbClr val="4F271C"/>
                  </a:solidFill>
                  <a:effectLst>
                    <a:outerShdw blurRad="38100" dist="38100" dir="2700000" algn="tl">
                      <a:srgbClr val="C0C0C0"/>
                    </a:outerShdw>
                  </a:effectLst>
                </a:rPr>
                <a:t>1905</a:t>
              </a:r>
              <a:r>
                <a:rPr lang="zh-CN" altLang="en-US" sz="1200" b="1" dirty="0" smtClean="0">
                  <a:solidFill>
                    <a:srgbClr val="4F271C"/>
                  </a:solidFill>
                  <a:effectLst>
                    <a:outerShdw blurRad="38100" dist="38100" dir="2700000" algn="tl">
                      <a:srgbClr val="C0C0C0"/>
                    </a:outerShdw>
                  </a:effectLst>
                </a:rPr>
                <a:t>年</a:t>
              </a:r>
              <a:r>
                <a:rPr lang="en-US" altLang="zh-CN" sz="1200" b="1" dirty="0" smtClean="0">
                  <a:solidFill>
                    <a:srgbClr val="4F271C"/>
                  </a:solidFill>
                  <a:effectLst>
                    <a:outerShdw blurRad="38100" dist="38100" dir="2700000" algn="tl">
                      <a:srgbClr val="C0C0C0"/>
                    </a:outerShdw>
                  </a:effectLst>
                </a:rPr>
                <a:t>10</a:t>
              </a:r>
              <a:r>
                <a:rPr lang="zh-CN" altLang="en-US" sz="1200" b="1" dirty="0" smtClean="0">
                  <a:solidFill>
                    <a:srgbClr val="4F271C"/>
                  </a:solidFill>
                  <a:effectLst>
                    <a:outerShdw blurRad="38100" dist="38100" dir="2700000" algn="tl">
                      <a:srgbClr val="C0C0C0"/>
                    </a:outerShdw>
                  </a:effectLst>
                </a:rPr>
                <a:t>月，清廷派</a:t>
              </a:r>
              <a:r>
                <a:rPr lang="zh-CN" altLang="en-US" sz="1200" b="1" dirty="0" smtClean="0">
                  <a:solidFill>
                    <a:srgbClr val="FF3300"/>
                  </a:solidFill>
                  <a:effectLst>
                    <a:outerShdw blurRad="38100" dist="38100" dir="2700000" algn="tl">
                      <a:srgbClr val="C0C0C0"/>
                    </a:outerShdw>
                  </a:effectLst>
                </a:rPr>
                <a:t>载泽</a:t>
              </a:r>
              <a:r>
                <a:rPr lang="zh-CN" altLang="en-US" sz="1200" b="1" dirty="0" smtClean="0">
                  <a:solidFill>
                    <a:srgbClr val="4F271C"/>
                  </a:solidFill>
                  <a:effectLst>
                    <a:outerShdw blurRad="38100" dist="38100" dir="2700000" algn="tl">
                      <a:srgbClr val="C0C0C0"/>
                    </a:outerShdw>
                  </a:effectLst>
                </a:rPr>
                <a:t>、</a:t>
              </a:r>
              <a:r>
                <a:rPr lang="zh-CN" altLang="en-US" sz="1200" b="1" dirty="0" smtClean="0">
                  <a:solidFill>
                    <a:srgbClr val="FF3300"/>
                  </a:solidFill>
                  <a:effectLst>
                    <a:outerShdw blurRad="38100" dist="38100" dir="2700000" algn="tl">
                      <a:srgbClr val="C0C0C0"/>
                    </a:outerShdw>
                  </a:effectLst>
                </a:rPr>
                <a:t>端方</a:t>
              </a:r>
              <a:r>
                <a:rPr lang="zh-CN" altLang="en-US" sz="1200" b="1" dirty="0" smtClean="0">
                  <a:solidFill>
                    <a:srgbClr val="4F271C"/>
                  </a:solidFill>
                </a:rPr>
                <a:t>、</a:t>
              </a:r>
              <a:r>
                <a:rPr lang="zh-CN" altLang="en-US" sz="1200" b="1" dirty="0" smtClean="0">
                  <a:solidFill>
                    <a:srgbClr val="FF3300"/>
                  </a:solidFill>
                </a:rPr>
                <a:t>戴鸿慈</a:t>
              </a:r>
              <a:r>
                <a:rPr lang="zh-CN" altLang="en-US" sz="1200" b="1" dirty="0" smtClean="0">
                  <a:solidFill>
                    <a:srgbClr val="4F271C"/>
                  </a:solidFill>
                  <a:effectLst>
                    <a:outerShdw blurRad="38100" dist="38100" dir="2700000" algn="tl">
                      <a:srgbClr val="C0C0C0"/>
                    </a:outerShdw>
                  </a:effectLst>
                </a:rPr>
                <a:t>、李盛铎、尚其亨等五大臣“出洋考察政治”。</a:t>
              </a:r>
              <a:endParaRPr lang="zh-CN" altLang="en-US" sz="1200" b="1" dirty="0">
                <a:solidFill>
                  <a:srgbClr val="4F271C"/>
                </a:solidFill>
                <a:effectLst>
                  <a:outerShdw blurRad="38100" dist="38100" dir="2700000" algn="tl">
                    <a:srgbClr val="C0C0C0"/>
                  </a:outerShdw>
                </a:effectLst>
              </a:endParaRPr>
            </a:p>
          </p:txBody>
        </p:sp>
        <p:pic>
          <p:nvPicPr>
            <p:cNvPr id="249858" name="Picture 2" descr="http://i1.go2yd.com/image.php?url=0LBYOMmlnG"/>
            <p:cNvPicPr>
              <a:picLocks noChangeAspect="1" noChangeArrowheads="1"/>
            </p:cNvPicPr>
            <p:nvPr/>
          </p:nvPicPr>
          <p:blipFill>
            <a:blip r:embed="rId2"/>
            <a:srcRect/>
            <a:stretch>
              <a:fillRect/>
            </a:stretch>
          </p:blipFill>
          <p:spPr bwMode="auto">
            <a:xfrm>
              <a:off x="214282" y="2285992"/>
              <a:ext cx="4619624" cy="3400043"/>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anim calcmode="lin" valueType="num">
                                      <p:cBhvr additive="base">
                                        <p:cTn id="7" dur="500" fill="hold"/>
                                        <p:tgtEl>
                                          <p:spTgt spid="22531"/>
                                        </p:tgtEl>
                                        <p:attrNameLst>
                                          <p:attrName>ppt_x</p:attrName>
                                        </p:attrNameLst>
                                      </p:cBhvr>
                                      <p:tavLst>
                                        <p:tav tm="0">
                                          <p:val>
                                            <p:strVal val="0-#ppt_w/2"/>
                                          </p:val>
                                        </p:tav>
                                        <p:tav tm="100000">
                                          <p:val>
                                            <p:strVal val="#ppt_x"/>
                                          </p:val>
                                        </p:tav>
                                      </p:tavLst>
                                    </p:anim>
                                    <p:anim calcmode="lin" valueType="num">
                                      <p:cBhvr additive="base">
                                        <p:cTn id="8" dur="500" fill="hold"/>
                                        <p:tgtEl>
                                          <p:spTgt spid="225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571480"/>
            <a:ext cx="8329642" cy="1143000"/>
          </a:xfrm>
        </p:spPr>
        <p:txBody>
          <a:bodyPr>
            <a:normAutofit fontScale="90000"/>
          </a:bodyPr>
          <a:lstStyle/>
          <a:p>
            <a:r>
              <a:rPr lang="en-US" altLang="zh-CN" b="1" dirty="0" smtClean="0">
                <a:latin typeface="+mn-ea"/>
              </a:rPr>
              <a:t>1911</a:t>
            </a:r>
            <a:r>
              <a:rPr lang="zh-CN" altLang="en-US" b="1" dirty="0" smtClean="0">
                <a:latin typeface="+mn-ea"/>
              </a:rPr>
              <a:t>年</a:t>
            </a:r>
            <a:r>
              <a:rPr lang="en-US" altLang="zh-CN" b="1" dirty="0" smtClean="0">
                <a:latin typeface="+mn-ea"/>
              </a:rPr>
              <a:t>5</a:t>
            </a:r>
            <a:r>
              <a:rPr lang="zh-CN" altLang="en-US" b="1" dirty="0" smtClean="0">
                <a:latin typeface="+mn-ea"/>
              </a:rPr>
              <a:t>月</a:t>
            </a:r>
            <a:r>
              <a:rPr lang="en-US" altLang="zh-CN" b="1" dirty="0" smtClean="0">
                <a:latin typeface="+mn-ea"/>
              </a:rPr>
              <a:t>8</a:t>
            </a:r>
            <a:r>
              <a:rPr lang="zh-CN" altLang="en-US" b="1" dirty="0" smtClean="0">
                <a:latin typeface="+mn-ea"/>
              </a:rPr>
              <a:t>日，废除军机处，庆亲王奕劻组阁。</a:t>
            </a:r>
            <a:endParaRPr lang="zh-CN" altLang="en-US" dirty="0"/>
          </a:p>
        </p:txBody>
      </p:sp>
      <p:sp>
        <p:nvSpPr>
          <p:cNvPr id="3" name="内容占位符 2"/>
          <p:cNvSpPr>
            <a:spLocks noGrp="1"/>
          </p:cNvSpPr>
          <p:nvPr>
            <p:ph sz="quarter" idx="1"/>
          </p:nvPr>
        </p:nvSpPr>
        <p:spPr>
          <a:xfrm>
            <a:off x="6286512" y="1785926"/>
            <a:ext cx="2128798" cy="4214842"/>
          </a:xfrm>
        </p:spPr>
        <p:txBody>
          <a:bodyPr>
            <a:normAutofit/>
          </a:bodyPr>
          <a:lstStyle/>
          <a:p>
            <a:r>
              <a:rPr lang="zh-CN" altLang="en-US" sz="2400" b="1" dirty="0" smtClean="0">
                <a:latin typeface="+mn-ea"/>
              </a:rPr>
              <a:t>内阁成员共计</a:t>
            </a:r>
            <a:r>
              <a:rPr lang="en-US" altLang="zh-CN" sz="2400" b="1" dirty="0" smtClean="0">
                <a:latin typeface="+mn-ea"/>
              </a:rPr>
              <a:t>13</a:t>
            </a:r>
            <a:r>
              <a:rPr lang="zh-CN" altLang="en-US" sz="2400" b="1" dirty="0" smtClean="0">
                <a:latin typeface="+mn-ea"/>
              </a:rPr>
              <a:t>人，而满族成员高达</a:t>
            </a:r>
            <a:r>
              <a:rPr lang="en-US" altLang="zh-CN" sz="2400" b="1" dirty="0" smtClean="0">
                <a:latin typeface="+mn-ea"/>
              </a:rPr>
              <a:t>9</a:t>
            </a:r>
            <a:r>
              <a:rPr lang="zh-CN" altLang="en-US" sz="2400" b="1" dirty="0" smtClean="0">
                <a:latin typeface="+mn-ea"/>
              </a:rPr>
              <a:t>人，其中皇族更是独占</a:t>
            </a:r>
            <a:r>
              <a:rPr lang="en-US" altLang="zh-CN" sz="2400" b="1" dirty="0" smtClean="0">
                <a:latin typeface="+mn-ea"/>
              </a:rPr>
              <a:t>7</a:t>
            </a:r>
            <a:r>
              <a:rPr lang="zh-CN" altLang="en-US" sz="2400" b="1" dirty="0" smtClean="0">
                <a:latin typeface="+mn-ea"/>
              </a:rPr>
              <a:t>人，被时人讥为“皇族内阁”，反倒为清朝灭亡敲响了丧钟。</a:t>
            </a:r>
          </a:p>
          <a:p>
            <a:pPr>
              <a:buNone/>
            </a:pPr>
            <a:endParaRPr lang="zh-CN" altLang="en-US" dirty="0"/>
          </a:p>
        </p:txBody>
      </p:sp>
      <p:pic>
        <p:nvPicPr>
          <p:cNvPr id="259074" name="Picture 2" descr="http://5b0988e595225.cdn.sohucs.com/images/20170914/54e555ed264d4d259be06a537f629590.jpeg"/>
          <p:cNvPicPr>
            <a:picLocks noChangeAspect="1" noChangeArrowheads="1"/>
          </p:cNvPicPr>
          <p:nvPr/>
        </p:nvPicPr>
        <p:blipFill>
          <a:blip r:embed="rId2"/>
          <a:srcRect/>
          <a:stretch>
            <a:fillRect/>
          </a:stretch>
        </p:blipFill>
        <p:spPr bwMode="auto">
          <a:xfrm>
            <a:off x="357158" y="1785926"/>
            <a:ext cx="6057900" cy="4248151"/>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5C17004a"/>
          <p:cNvPicPr>
            <a:picLocks noChangeAspect="1" noChangeArrowheads="1"/>
          </p:cNvPicPr>
          <p:nvPr/>
        </p:nvPicPr>
        <p:blipFill>
          <a:blip r:embed="rId2" cstate="print"/>
          <a:srcRect/>
          <a:stretch>
            <a:fillRect/>
          </a:stretch>
        </p:blipFill>
        <p:spPr bwMode="auto">
          <a:xfrm>
            <a:off x="4427538" y="549275"/>
            <a:ext cx="4176712" cy="2692400"/>
          </a:xfrm>
          <a:prstGeom prst="rect">
            <a:avLst/>
          </a:prstGeom>
          <a:noFill/>
          <a:ln w="9525">
            <a:solidFill>
              <a:srgbClr val="0000FF"/>
            </a:solidFill>
            <a:miter lim="800000"/>
            <a:headEnd/>
            <a:tailEnd/>
          </a:ln>
        </p:spPr>
      </p:pic>
      <p:sp>
        <p:nvSpPr>
          <p:cNvPr id="24579" name="Text Box 3"/>
          <p:cNvSpPr txBox="1">
            <a:spLocks noChangeArrowheads="1"/>
          </p:cNvSpPr>
          <p:nvPr/>
        </p:nvSpPr>
        <p:spPr bwMode="auto">
          <a:xfrm>
            <a:off x="6602413" y="2159000"/>
            <a:ext cx="458787" cy="92075"/>
          </a:xfrm>
          <a:prstGeom prst="rect">
            <a:avLst/>
          </a:prstGeom>
          <a:noFill/>
          <a:ln w="9525">
            <a:noFill/>
            <a:miter lim="800000"/>
            <a:headEnd/>
            <a:tailEnd/>
          </a:ln>
          <a:effectLst/>
        </p:spPr>
        <p:txBody>
          <a:bodyPr vert="eaVert" wrap="none">
            <a:spAutoFit/>
          </a:bodyPr>
          <a:lstStyle/>
          <a:p>
            <a:endParaRPr lang="zh-CN" altLang="en-US"/>
          </a:p>
        </p:txBody>
      </p:sp>
      <p:grpSp>
        <p:nvGrpSpPr>
          <p:cNvPr id="2" name="Group 4"/>
          <p:cNvGrpSpPr>
            <a:grpSpLocks/>
          </p:cNvGrpSpPr>
          <p:nvPr/>
        </p:nvGrpSpPr>
        <p:grpSpPr bwMode="auto">
          <a:xfrm>
            <a:off x="500034" y="714356"/>
            <a:ext cx="3881437" cy="5461392"/>
            <a:chOff x="0" y="-35"/>
            <a:chExt cx="1946" cy="2615"/>
          </a:xfrm>
        </p:grpSpPr>
        <p:sp>
          <p:nvSpPr>
            <p:cNvPr id="24581" name="Text Box 5"/>
            <p:cNvSpPr txBox="1">
              <a:spLocks noChangeArrowheads="1"/>
            </p:cNvSpPr>
            <p:nvPr/>
          </p:nvSpPr>
          <p:spPr bwMode="auto">
            <a:xfrm>
              <a:off x="541" y="-35"/>
              <a:ext cx="602" cy="221"/>
            </a:xfrm>
            <a:prstGeom prst="rect">
              <a:avLst/>
            </a:prstGeom>
            <a:solidFill>
              <a:srgbClr val="CCFFFF"/>
            </a:solidFill>
            <a:ln w="9525">
              <a:noFill/>
              <a:miter lim="800000"/>
              <a:headEnd/>
              <a:tailEnd/>
            </a:ln>
            <a:effectLst/>
          </p:spPr>
          <p:txBody>
            <a:bodyPr wrap="square">
              <a:spAutoFit/>
            </a:bodyPr>
            <a:lstStyle/>
            <a:p>
              <a:r>
                <a:rPr lang="zh-CN" altLang="en-US" sz="2400" b="1" dirty="0">
                  <a:latin typeface="华文新魏" pitchFamily="2" charset="-122"/>
                  <a:ea typeface="华文新魏" pitchFamily="2" charset="-122"/>
                </a:rPr>
                <a:t>立宪派</a:t>
              </a:r>
            </a:p>
          </p:txBody>
        </p:sp>
        <p:sp>
          <p:nvSpPr>
            <p:cNvPr id="24582" name="Text Box 6"/>
            <p:cNvSpPr txBox="1">
              <a:spLocks noChangeArrowheads="1"/>
            </p:cNvSpPr>
            <p:nvPr/>
          </p:nvSpPr>
          <p:spPr bwMode="auto">
            <a:xfrm rot="21422344">
              <a:off x="510" y="709"/>
              <a:ext cx="821" cy="221"/>
            </a:xfrm>
            <a:prstGeom prst="rect">
              <a:avLst/>
            </a:prstGeom>
            <a:solidFill>
              <a:srgbClr val="CCFFFF"/>
            </a:solidFill>
            <a:ln w="9525">
              <a:noFill/>
              <a:miter lim="800000"/>
              <a:headEnd/>
              <a:tailEnd/>
            </a:ln>
            <a:effectLst/>
          </p:spPr>
          <p:txBody>
            <a:bodyPr wrap="square">
              <a:spAutoFit/>
            </a:bodyPr>
            <a:lstStyle/>
            <a:p>
              <a:pPr algn="ctr"/>
              <a:r>
                <a:rPr lang="zh-CN" altLang="en-US" sz="2400" b="1" dirty="0">
                  <a:latin typeface="华文新魏" pitchFamily="2" charset="-122"/>
                  <a:ea typeface="华文新魏" pitchFamily="2" charset="-122"/>
                </a:rPr>
                <a:t>清政府</a:t>
              </a:r>
            </a:p>
          </p:txBody>
        </p:sp>
        <p:sp>
          <p:nvSpPr>
            <p:cNvPr id="24583" name="Text Box 7"/>
            <p:cNvSpPr txBox="1">
              <a:spLocks noChangeArrowheads="1"/>
            </p:cNvSpPr>
            <p:nvPr/>
          </p:nvSpPr>
          <p:spPr bwMode="auto">
            <a:xfrm>
              <a:off x="272" y="1406"/>
              <a:ext cx="404" cy="221"/>
            </a:xfrm>
            <a:prstGeom prst="rect">
              <a:avLst/>
            </a:prstGeom>
            <a:solidFill>
              <a:srgbClr val="CCFFFF"/>
            </a:solidFill>
            <a:ln w="9525">
              <a:noFill/>
              <a:miter lim="800000"/>
              <a:headEnd/>
              <a:tailEnd/>
            </a:ln>
            <a:effectLst/>
          </p:spPr>
          <p:txBody>
            <a:bodyPr>
              <a:spAutoFit/>
            </a:bodyPr>
            <a:lstStyle/>
            <a:p>
              <a:r>
                <a:rPr lang="zh-CN" altLang="en-US" sz="2400" b="1" dirty="0">
                  <a:latin typeface="华文新魏" pitchFamily="2" charset="-122"/>
                  <a:ea typeface="华文新魏" pitchFamily="2" charset="-122"/>
                </a:rPr>
                <a:t>满族</a:t>
              </a:r>
            </a:p>
          </p:txBody>
        </p:sp>
        <p:sp>
          <p:nvSpPr>
            <p:cNvPr id="24584" name="Text Box 8"/>
            <p:cNvSpPr txBox="1">
              <a:spLocks noChangeArrowheads="1"/>
            </p:cNvSpPr>
            <p:nvPr/>
          </p:nvSpPr>
          <p:spPr bwMode="auto">
            <a:xfrm>
              <a:off x="0" y="2313"/>
              <a:ext cx="401" cy="221"/>
            </a:xfrm>
            <a:prstGeom prst="rect">
              <a:avLst/>
            </a:prstGeom>
            <a:solidFill>
              <a:srgbClr val="CCFFFF"/>
            </a:solidFill>
            <a:ln w="9525">
              <a:noFill/>
              <a:miter lim="800000"/>
              <a:headEnd/>
              <a:tailEnd/>
            </a:ln>
            <a:effectLst/>
          </p:spPr>
          <p:txBody>
            <a:bodyPr wrap="none">
              <a:spAutoFit/>
            </a:bodyPr>
            <a:lstStyle/>
            <a:p>
              <a:r>
                <a:rPr lang="zh-CN" altLang="en-US" sz="2400" b="1" dirty="0">
                  <a:latin typeface="华文新魏" pitchFamily="2" charset="-122"/>
                  <a:ea typeface="华文新魏" pitchFamily="2" charset="-122"/>
                </a:rPr>
                <a:t>汉族</a:t>
              </a:r>
            </a:p>
          </p:txBody>
        </p:sp>
        <p:sp>
          <p:nvSpPr>
            <p:cNvPr id="24585" name="Text Box 9"/>
            <p:cNvSpPr txBox="1">
              <a:spLocks noChangeArrowheads="1"/>
            </p:cNvSpPr>
            <p:nvPr/>
          </p:nvSpPr>
          <p:spPr bwMode="auto">
            <a:xfrm>
              <a:off x="1179" y="1452"/>
              <a:ext cx="401" cy="221"/>
            </a:xfrm>
            <a:prstGeom prst="rect">
              <a:avLst/>
            </a:prstGeom>
            <a:solidFill>
              <a:srgbClr val="CCFFFF"/>
            </a:solidFill>
            <a:ln w="9525">
              <a:noFill/>
              <a:miter lim="800000"/>
              <a:headEnd/>
              <a:tailEnd/>
            </a:ln>
            <a:effectLst/>
          </p:spPr>
          <p:txBody>
            <a:bodyPr wrap="none">
              <a:spAutoFit/>
            </a:bodyPr>
            <a:lstStyle/>
            <a:p>
              <a:r>
                <a:rPr lang="zh-CN" altLang="en-US" sz="2400" b="1" dirty="0">
                  <a:latin typeface="华文新魏" pitchFamily="2" charset="-122"/>
                  <a:ea typeface="华文新魏" pitchFamily="2" charset="-122"/>
                </a:rPr>
                <a:t>中央</a:t>
              </a:r>
            </a:p>
          </p:txBody>
        </p:sp>
        <p:sp>
          <p:nvSpPr>
            <p:cNvPr id="24586" name="Text Box 10"/>
            <p:cNvSpPr txBox="1">
              <a:spLocks noChangeArrowheads="1"/>
            </p:cNvSpPr>
            <p:nvPr/>
          </p:nvSpPr>
          <p:spPr bwMode="auto">
            <a:xfrm>
              <a:off x="1542" y="2359"/>
              <a:ext cx="404" cy="221"/>
            </a:xfrm>
            <a:prstGeom prst="rect">
              <a:avLst/>
            </a:prstGeom>
            <a:solidFill>
              <a:srgbClr val="CCFFFF"/>
            </a:solidFill>
            <a:ln w="9525">
              <a:noFill/>
              <a:miter lim="800000"/>
              <a:headEnd/>
              <a:tailEnd/>
            </a:ln>
            <a:effectLst/>
          </p:spPr>
          <p:txBody>
            <a:bodyPr>
              <a:spAutoFit/>
            </a:bodyPr>
            <a:lstStyle/>
            <a:p>
              <a:pPr algn="ctr"/>
              <a:r>
                <a:rPr lang="zh-CN" altLang="en-US" sz="2400" b="1" dirty="0">
                  <a:latin typeface="华文新魏" pitchFamily="2" charset="-122"/>
                  <a:ea typeface="华文新魏" pitchFamily="2" charset="-122"/>
                </a:rPr>
                <a:t>地方</a:t>
              </a:r>
            </a:p>
          </p:txBody>
        </p:sp>
        <p:sp>
          <p:nvSpPr>
            <p:cNvPr id="24587" name="AutoShape 11"/>
            <p:cNvSpPr>
              <a:spLocks noChangeArrowheads="1"/>
            </p:cNvSpPr>
            <p:nvPr/>
          </p:nvSpPr>
          <p:spPr bwMode="auto">
            <a:xfrm rot="5400000">
              <a:off x="586" y="270"/>
              <a:ext cx="499" cy="408"/>
            </a:xfrm>
            <a:prstGeom prst="rightArrow">
              <a:avLst>
                <a:gd name="adj1" fmla="val 50000"/>
                <a:gd name="adj2" fmla="val 30576"/>
              </a:avLst>
            </a:prstGeom>
            <a:solidFill>
              <a:srgbClr val="CCFFFF"/>
            </a:solidFill>
            <a:ln w="9525">
              <a:solidFill>
                <a:schemeClr val="tx1"/>
              </a:solidFill>
              <a:miter lim="800000"/>
              <a:headEnd/>
              <a:tailEnd/>
            </a:ln>
            <a:effectLst/>
          </p:spPr>
          <p:txBody>
            <a:bodyPr wrap="none" anchor="ctr"/>
            <a:lstStyle/>
            <a:p>
              <a:pPr algn="ctr"/>
              <a:r>
                <a:rPr lang="zh-CN" altLang="en-US" sz="2400" b="1" dirty="0">
                  <a:latin typeface="华文新魏" pitchFamily="2" charset="-122"/>
                  <a:ea typeface="华文新魏" pitchFamily="2" charset="-122"/>
                </a:rPr>
                <a:t>失望</a:t>
              </a:r>
            </a:p>
          </p:txBody>
        </p:sp>
        <p:sp>
          <p:nvSpPr>
            <p:cNvPr id="24588" name="AutoShape 12"/>
            <p:cNvSpPr>
              <a:spLocks noChangeArrowheads="1"/>
            </p:cNvSpPr>
            <p:nvPr/>
          </p:nvSpPr>
          <p:spPr bwMode="auto">
            <a:xfrm rot="3015552">
              <a:off x="994" y="996"/>
              <a:ext cx="499" cy="408"/>
            </a:xfrm>
            <a:prstGeom prst="rightArrow">
              <a:avLst>
                <a:gd name="adj1" fmla="val 50000"/>
                <a:gd name="adj2" fmla="val 30576"/>
              </a:avLst>
            </a:prstGeom>
            <a:solidFill>
              <a:srgbClr val="CCFFFF"/>
            </a:solidFill>
            <a:ln w="9525">
              <a:solidFill>
                <a:schemeClr val="tx1"/>
              </a:solidFill>
              <a:miter lim="800000"/>
              <a:headEnd/>
              <a:tailEnd/>
            </a:ln>
            <a:effectLst/>
          </p:spPr>
          <p:txBody>
            <a:bodyPr wrap="none" anchor="ctr"/>
            <a:lstStyle/>
            <a:p>
              <a:endParaRPr lang="zh-CN" altLang="en-US"/>
            </a:p>
          </p:txBody>
        </p:sp>
        <p:sp>
          <p:nvSpPr>
            <p:cNvPr id="24589" name="AutoShape 13"/>
            <p:cNvSpPr>
              <a:spLocks noChangeArrowheads="1"/>
            </p:cNvSpPr>
            <p:nvPr/>
          </p:nvSpPr>
          <p:spPr bwMode="auto">
            <a:xfrm rot="17350803">
              <a:off x="7" y="1785"/>
              <a:ext cx="674" cy="408"/>
            </a:xfrm>
            <a:prstGeom prst="leftRightArrow">
              <a:avLst>
                <a:gd name="adj1" fmla="val 50000"/>
                <a:gd name="adj2" fmla="val 33039"/>
              </a:avLst>
            </a:prstGeom>
            <a:solidFill>
              <a:srgbClr val="CCFFFF"/>
            </a:solidFill>
            <a:ln w="9525">
              <a:solidFill>
                <a:schemeClr val="tx1"/>
              </a:solidFill>
              <a:miter lim="800000"/>
              <a:headEnd/>
              <a:tailEnd/>
            </a:ln>
            <a:effectLst/>
          </p:spPr>
          <p:txBody>
            <a:bodyPr wrap="none" anchor="ctr"/>
            <a:lstStyle/>
            <a:p>
              <a:pPr algn="ctr"/>
              <a:r>
                <a:rPr lang="zh-CN" altLang="en-US" sz="2400" b="1" dirty="0">
                  <a:latin typeface="华文新魏" pitchFamily="2" charset="-122"/>
                  <a:ea typeface="华文新魏" pitchFamily="2" charset="-122"/>
                </a:rPr>
                <a:t>矛盾加深</a:t>
              </a:r>
            </a:p>
          </p:txBody>
        </p:sp>
        <p:sp>
          <p:nvSpPr>
            <p:cNvPr id="24590" name="AutoShape 14"/>
            <p:cNvSpPr>
              <a:spLocks noChangeArrowheads="1"/>
            </p:cNvSpPr>
            <p:nvPr/>
          </p:nvSpPr>
          <p:spPr bwMode="auto">
            <a:xfrm rot="15034047">
              <a:off x="1215" y="1813"/>
              <a:ext cx="649" cy="408"/>
            </a:xfrm>
            <a:prstGeom prst="leftRightArrow">
              <a:avLst>
                <a:gd name="adj1" fmla="val 50000"/>
                <a:gd name="adj2" fmla="val 33039"/>
              </a:avLst>
            </a:prstGeom>
            <a:solidFill>
              <a:srgbClr val="CCFFFF"/>
            </a:solidFill>
            <a:ln w="9525">
              <a:solidFill>
                <a:schemeClr val="tx1"/>
              </a:solidFill>
              <a:miter lim="800000"/>
              <a:headEnd/>
              <a:tailEnd/>
            </a:ln>
            <a:effectLst/>
          </p:spPr>
          <p:txBody>
            <a:bodyPr wrap="none" anchor="ctr"/>
            <a:lstStyle/>
            <a:p>
              <a:pPr algn="ctr"/>
              <a:r>
                <a:rPr lang="zh-CN" altLang="en-US" sz="2400" b="1" dirty="0">
                  <a:latin typeface="华文新魏" pitchFamily="2" charset="-122"/>
                  <a:ea typeface="华文新魏" pitchFamily="2" charset="-122"/>
                </a:rPr>
                <a:t>矛盾加深</a:t>
              </a:r>
            </a:p>
          </p:txBody>
        </p:sp>
        <p:sp>
          <p:nvSpPr>
            <p:cNvPr id="24591" name="AutoShape 15"/>
            <p:cNvSpPr>
              <a:spLocks noChangeArrowheads="1"/>
            </p:cNvSpPr>
            <p:nvPr/>
          </p:nvSpPr>
          <p:spPr bwMode="auto">
            <a:xfrm rot="7438542">
              <a:off x="404" y="996"/>
              <a:ext cx="499" cy="408"/>
            </a:xfrm>
            <a:prstGeom prst="rightArrow">
              <a:avLst>
                <a:gd name="adj1" fmla="val 50000"/>
                <a:gd name="adj2" fmla="val 30576"/>
              </a:avLst>
            </a:prstGeom>
            <a:solidFill>
              <a:srgbClr val="CCFFFF"/>
            </a:solidFill>
            <a:ln w="9525">
              <a:solidFill>
                <a:schemeClr val="tx1"/>
              </a:solidFill>
              <a:miter lim="800000"/>
              <a:headEnd/>
              <a:tailEnd/>
            </a:ln>
            <a:effectLst/>
          </p:spPr>
          <p:txBody>
            <a:bodyPr wrap="none" anchor="ctr"/>
            <a:lstStyle/>
            <a:p>
              <a:endParaRPr lang="zh-CN" altLang="en-US"/>
            </a:p>
          </p:txBody>
        </p:sp>
      </p:grpSp>
      <p:sp>
        <p:nvSpPr>
          <p:cNvPr id="24592" name="Rectangle 16"/>
          <p:cNvSpPr>
            <a:spLocks noGrp="1" noRot="1" noChangeArrowheads="1"/>
          </p:cNvSpPr>
          <p:nvPr>
            <p:ph sz="quarter" idx="1"/>
          </p:nvPr>
        </p:nvSpPr>
        <p:spPr>
          <a:xfrm>
            <a:off x="4211638" y="3357563"/>
            <a:ext cx="4464050" cy="2447925"/>
          </a:xfrm>
          <a:solidFill>
            <a:srgbClr val="FFFFFF"/>
          </a:solidFill>
          <a:ln/>
        </p:spPr>
        <p:txBody>
          <a:bodyPr/>
          <a:lstStyle/>
          <a:p>
            <a:pPr>
              <a:lnSpc>
                <a:spcPct val="80000"/>
              </a:lnSpc>
            </a:pPr>
            <a:r>
              <a:rPr lang="zh-CN" altLang="en-US" sz="2400" b="1" dirty="0"/>
              <a:t>“一种腐败制度下移植新事物，并不会使腐败的东西新生，而只会使新鲜的东西加速腐败。”</a:t>
            </a:r>
          </a:p>
          <a:p>
            <a:pPr>
              <a:lnSpc>
                <a:spcPct val="80000"/>
              </a:lnSpc>
            </a:pPr>
            <a:r>
              <a:rPr lang="en-US" altLang="zh-CN" sz="2400" b="1" dirty="0"/>
              <a:t>——</a:t>
            </a:r>
            <a:r>
              <a:rPr lang="zh-CN" altLang="en-US" sz="2400" b="1" dirty="0"/>
              <a:t>转引自陈旭麓</a:t>
            </a:r>
            <a:r>
              <a:rPr lang="zh-CN" altLang="en-US" sz="2400" b="1" dirty="0">
                <a:solidFill>
                  <a:schemeClr val="tx2"/>
                </a:solidFill>
              </a:rPr>
              <a:t>（</a:t>
            </a:r>
            <a:r>
              <a:rPr lang="en-US" altLang="zh-CN" sz="2400" b="1" dirty="0">
                <a:solidFill>
                  <a:schemeClr val="tx2"/>
                </a:solidFill>
              </a:rPr>
              <a:t>1918--1988 </a:t>
            </a:r>
            <a:r>
              <a:rPr lang="zh-CN" altLang="en-US" sz="2400" b="1" dirty="0">
                <a:solidFill>
                  <a:schemeClr val="tx2"/>
                </a:solidFill>
              </a:rPr>
              <a:t>）</a:t>
            </a:r>
            <a:r>
              <a:rPr lang="en-US" altLang="zh-CN" sz="2400" b="1" dirty="0"/>
              <a:t>《</a:t>
            </a:r>
            <a:r>
              <a:rPr lang="zh-CN" altLang="en-US" sz="2400" b="1" dirty="0"/>
              <a:t>近代中国的新陈代谢</a:t>
            </a:r>
            <a:r>
              <a:rPr lang="en-US" altLang="zh-CN" sz="2400" b="1"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additive="base">
                                        <p:cTn id="7" dur="500" fill="hold"/>
                                        <p:tgtEl>
                                          <p:spTgt spid="24578"/>
                                        </p:tgtEl>
                                        <p:attrNameLst>
                                          <p:attrName>ppt_x</p:attrName>
                                        </p:attrNameLst>
                                      </p:cBhvr>
                                      <p:tavLst>
                                        <p:tav tm="0">
                                          <p:val>
                                            <p:strVal val="#ppt_x"/>
                                          </p:val>
                                        </p:tav>
                                        <p:tav tm="100000">
                                          <p:val>
                                            <p:strVal val="#ppt_x"/>
                                          </p:val>
                                        </p:tav>
                                      </p:tavLst>
                                    </p:anim>
                                    <p:anim calcmode="lin" valueType="num">
                                      <p:cBhvr additive="base">
                                        <p:cTn id="8" dur="500" fill="hold"/>
                                        <p:tgtEl>
                                          <p:spTgt spid="245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971550" y="2781300"/>
            <a:ext cx="2232025" cy="457200"/>
          </a:xfrm>
          <a:prstGeom prst="rect">
            <a:avLst/>
          </a:prstGeom>
          <a:noFill/>
          <a:ln w="9525">
            <a:noFill/>
            <a:miter lim="800000"/>
            <a:headEnd/>
            <a:tailEnd/>
          </a:ln>
          <a:effectLst/>
        </p:spPr>
        <p:txBody>
          <a:bodyPr>
            <a:spAutoFit/>
          </a:bodyPr>
          <a:lstStyle/>
          <a:p>
            <a:pPr>
              <a:spcBef>
                <a:spcPct val="50000"/>
              </a:spcBef>
              <a:buFontTx/>
              <a:buNone/>
            </a:pPr>
            <a:endParaRPr kumimoji="1" lang="zh-CN" altLang="en-US" sz="2400">
              <a:latin typeface="Times New Roman" pitchFamily="18" charset="0"/>
              <a:ea typeface="楷体_GB2312" pitchFamily="49" charset="-122"/>
            </a:endParaRPr>
          </a:p>
        </p:txBody>
      </p:sp>
      <p:sp>
        <p:nvSpPr>
          <p:cNvPr id="139272" name="Rectangle 8"/>
          <p:cNvSpPr>
            <a:spLocks noChangeArrowheads="1"/>
          </p:cNvSpPr>
          <p:nvPr/>
        </p:nvSpPr>
        <p:spPr bwMode="auto">
          <a:xfrm>
            <a:off x="6227763" y="4507191"/>
            <a:ext cx="2155975" cy="369332"/>
          </a:xfrm>
          <a:prstGeom prst="rect">
            <a:avLst/>
          </a:prstGeom>
          <a:noFill/>
          <a:ln w="9525">
            <a:noFill/>
            <a:miter lim="800000"/>
            <a:headEnd/>
            <a:tailEnd/>
          </a:ln>
          <a:effectLst/>
        </p:spPr>
        <p:txBody>
          <a:bodyPr wrap="none" anchor="ctr">
            <a:spAutoFit/>
          </a:bodyPr>
          <a:lstStyle/>
          <a:p>
            <a:r>
              <a:rPr lang="zh-CN" altLang="en-US" b="1" dirty="0"/>
              <a:t>列宁（</a:t>
            </a:r>
            <a:r>
              <a:rPr lang="en-US" altLang="zh-CN" b="1" dirty="0"/>
              <a:t>1870--1924</a:t>
            </a:r>
            <a:r>
              <a:rPr lang="zh-CN" altLang="en-US" b="1" dirty="0"/>
              <a:t>）</a:t>
            </a:r>
          </a:p>
        </p:txBody>
      </p:sp>
      <p:pic>
        <p:nvPicPr>
          <p:cNvPr id="139274" name="Picture 10" descr="71cf3bc79f3df8dc971dcca1cb11728b471028d9"/>
          <p:cNvPicPr>
            <a:picLocks noChangeAspect="1" noChangeArrowheads="1"/>
          </p:cNvPicPr>
          <p:nvPr/>
        </p:nvPicPr>
        <p:blipFill>
          <a:blip r:embed="rId2" cstate="print"/>
          <a:srcRect/>
          <a:stretch>
            <a:fillRect/>
          </a:stretch>
        </p:blipFill>
        <p:spPr bwMode="auto">
          <a:xfrm>
            <a:off x="6011863" y="836613"/>
            <a:ext cx="2686050" cy="3448050"/>
          </a:xfrm>
          <a:prstGeom prst="rect">
            <a:avLst/>
          </a:prstGeom>
          <a:noFill/>
        </p:spPr>
      </p:pic>
      <p:sp>
        <p:nvSpPr>
          <p:cNvPr id="139275" name="AutoShape 11"/>
          <p:cNvSpPr>
            <a:spLocks noChangeArrowheads="1"/>
          </p:cNvSpPr>
          <p:nvPr/>
        </p:nvSpPr>
        <p:spPr bwMode="auto">
          <a:xfrm>
            <a:off x="323851" y="2349500"/>
            <a:ext cx="4536182" cy="3743325"/>
          </a:xfrm>
          <a:prstGeom prst="cloudCallout">
            <a:avLst>
              <a:gd name="adj1" fmla="val 91567"/>
              <a:gd name="adj2" fmla="val -46099"/>
            </a:avLst>
          </a:prstGeom>
          <a:solidFill>
            <a:schemeClr val="bg1"/>
          </a:solidFill>
          <a:ln w="9525">
            <a:solidFill>
              <a:schemeClr val="tx1"/>
            </a:solidFill>
            <a:round/>
            <a:headEnd/>
            <a:tailEnd/>
          </a:ln>
          <a:effectLst/>
        </p:spPr>
        <p:txBody>
          <a:bodyPr/>
          <a:lstStyle/>
          <a:p>
            <a:r>
              <a:rPr lang="zh-CN" altLang="en-US" sz="2400" dirty="0"/>
              <a:t>“</a:t>
            </a:r>
            <a:r>
              <a:rPr lang="zh-CN" altLang="en-US" sz="2400" b="1" dirty="0"/>
              <a:t>只有当‘下层’不愿照旧生活而‘上层’也不能照旧维持下去的时候，革命才能获得胜利。”</a:t>
            </a:r>
          </a:p>
          <a:p>
            <a:r>
              <a:rPr lang="zh-CN" altLang="en-US" b="1" dirty="0"/>
              <a:t>       </a:t>
            </a:r>
            <a:r>
              <a:rPr lang="en-US" altLang="zh-CN" b="1" dirty="0"/>
              <a:t>——《</a:t>
            </a:r>
            <a:r>
              <a:rPr lang="zh-CN" altLang="en-US" b="1" dirty="0"/>
              <a:t>列宁选集</a:t>
            </a:r>
            <a:r>
              <a:rPr lang="en-US" altLang="zh-CN" b="1" dirty="0"/>
              <a:t>》</a:t>
            </a:r>
            <a:r>
              <a:rPr lang="zh-CN" altLang="en-US" b="1" dirty="0"/>
              <a:t>第四卷，人民出版社，</a:t>
            </a:r>
            <a:r>
              <a:rPr lang="en-US" altLang="zh-CN" b="1" dirty="0"/>
              <a:t>1995</a:t>
            </a:r>
            <a:r>
              <a:rPr lang="zh-CN" altLang="en-US" b="1" dirty="0"/>
              <a:t>年版，第</a:t>
            </a:r>
            <a:r>
              <a:rPr lang="en-US" altLang="zh-CN" b="1" dirty="0"/>
              <a:t>193</a:t>
            </a:r>
            <a:r>
              <a:rPr lang="zh-CN" altLang="en-US" b="1" dirty="0"/>
              <a:t>页。</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14400" y="1447800"/>
            <a:ext cx="7772400" cy="901080"/>
          </a:xfrm>
        </p:spPr>
        <p:txBody>
          <a:bodyPr/>
          <a:lstStyle/>
          <a:p>
            <a:endParaRPr lang="en-US" altLang="zh-CN" dirty="0" smtClean="0"/>
          </a:p>
          <a:p>
            <a:endParaRPr lang="zh-CN" altLang="en-US" dirty="0"/>
          </a:p>
        </p:txBody>
      </p:sp>
      <p:pic>
        <p:nvPicPr>
          <p:cNvPr id="4" name="图片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99592" y="3212976"/>
            <a:ext cx="6918265" cy="3518743"/>
          </a:xfrm>
          <a:prstGeom prst="rect">
            <a:avLst/>
          </a:prstGeom>
          <a:noFill/>
          <a:ln w="9525">
            <a:noFill/>
            <a:miter lim="800000"/>
            <a:headEnd/>
            <a:tailEnd/>
          </a:ln>
        </p:spPr>
      </p:pic>
      <p:sp>
        <p:nvSpPr>
          <p:cNvPr id="6" name="文本框 2">
            <a:extLst>
              <a:ext uri="{FF2B5EF4-FFF2-40B4-BE49-F238E27FC236}">
                <a16:creationId xmlns="" xmlns:a16="http://schemas.microsoft.com/office/drawing/2014/main" id="{08C0B30D-F541-4B95-892C-E7078144BEFE}"/>
              </a:ext>
            </a:extLst>
          </p:cNvPr>
          <p:cNvSpPr txBox="1">
            <a:spLocks noChangeArrowheads="1"/>
          </p:cNvSpPr>
          <p:nvPr/>
        </p:nvSpPr>
        <p:spPr bwMode="auto">
          <a:xfrm>
            <a:off x="467544" y="1766888"/>
            <a:ext cx="8208912"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defRPr/>
            </a:pPr>
            <a:r>
              <a:rPr lang="en-US" altLang="zh-CN" sz="2400" dirty="0">
                <a:solidFill>
                  <a:schemeClr val="tx1"/>
                </a:solidFill>
                <a:latin typeface="+mn-ea"/>
                <a:ea typeface="+mn-ea"/>
                <a:cs typeface="+mn-ea"/>
                <a:sym typeface="+mn-lt"/>
              </a:rPr>
              <a:t>19</a:t>
            </a:r>
            <a:r>
              <a:rPr lang="zh-CN" altLang="en-US" sz="2400" dirty="0">
                <a:solidFill>
                  <a:schemeClr val="tx1"/>
                </a:solidFill>
                <a:latin typeface="+mn-ea"/>
                <a:ea typeface="+mn-ea"/>
                <a:cs typeface="+mn-ea"/>
                <a:sym typeface="+mn-lt"/>
              </a:rPr>
              <a:t>世纪末</a:t>
            </a:r>
            <a:r>
              <a:rPr lang="en-US" altLang="zh-CN" sz="2400" dirty="0">
                <a:solidFill>
                  <a:schemeClr val="tx1"/>
                </a:solidFill>
                <a:latin typeface="+mn-ea"/>
                <a:ea typeface="+mn-ea"/>
                <a:cs typeface="+mn-ea"/>
                <a:sym typeface="+mn-lt"/>
              </a:rPr>
              <a:t>20</a:t>
            </a:r>
            <a:r>
              <a:rPr lang="zh-CN" altLang="en-US" sz="2400" dirty="0">
                <a:solidFill>
                  <a:schemeClr val="tx1"/>
                </a:solidFill>
                <a:latin typeface="+mn-ea"/>
                <a:ea typeface="+mn-ea"/>
                <a:cs typeface="+mn-ea"/>
                <a:sym typeface="+mn-lt"/>
              </a:rPr>
              <a:t>世纪初，随着民族资本主义的初步发展，</a:t>
            </a:r>
            <a:r>
              <a:rPr lang="zh-CN" altLang="en-US" sz="2400" dirty="0">
                <a:solidFill>
                  <a:srgbClr val="C00000"/>
                </a:solidFill>
                <a:latin typeface="+mn-ea"/>
                <a:ea typeface="+mn-ea"/>
                <a:cs typeface="+mn-ea"/>
                <a:sym typeface="+mn-lt"/>
              </a:rPr>
              <a:t>民族资产阶级及与它相联系的社会力量</a:t>
            </a:r>
            <a:r>
              <a:rPr lang="zh-CN" altLang="en-US" sz="2400" dirty="0">
                <a:solidFill>
                  <a:schemeClr val="tx1"/>
                </a:solidFill>
                <a:latin typeface="+mn-ea"/>
                <a:ea typeface="+mn-ea"/>
                <a:cs typeface="+mn-ea"/>
                <a:sym typeface="+mn-lt"/>
              </a:rPr>
              <a:t>也在发展，这构成了资产阶级革命派形成的</a:t>
            </a:r>
            <a:r>
              <a:rPr lang="zh-CN" altLang="en-US" sz="2400" dirty="0">
                <a:solidFill>
                  <a:srgbClr val="C00000"/>
                </a:solidFill>
                <a:latin typeface="+mn-ea"/>
                <a:ea typeface="+mn-ea"/>
                <a:cs typeface="+mn-ea"/>
                <a:sym typeface="+mn-lt"/>
              </a:rPr>
              <a:t>阶级基础</a:t>
            </a:r>
            <a:r>
              <a:rPr lang="zh-CN" altLang="en-US" sz="2400" dirty="0">
                <a:solidFill>
                  <a:schemeClr val="tx1"/>
                </a:solidFill>
                <a:latin typeface="+mn-ea"/>
                <a:ea typeface="+mn-ea"/>
                <a:cs typeface="+mn-ea"/>
                <a:sym typeface="+mn-lt"/>
              </a:rPr>
              <a:t>。</a:t>
            </a:r>
          </a:p>
        </p:txBody>
      </p:sp>
      <p:sp>
        <p:nvSpPr>
          <p:cNvPr id="9" name="Rectangle 2"/>
          <p:cNvSpPr txBox="1">
            <a:spLocks noChangeArrowheads="1"/>
          </p:cNvSpPr>
          <p:nvPr/>
        </p:nvSpPr>
        <p:spPr>
          <a:xfrm>
            <a:off x="323528" y="260648"/>
            <a:ext cx="8435280" cy="1279525"/>
          </a:xfrm>
          <a:prstGeom prst="rect">
            <a:avLst/>
          </a:prstGeom>
        </p:spPr>
        <p:txBody>
          <a:bodyPr bIns="9144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dirty="0" smtClean="0">
                <a:ln>
                  <a:noFill/>
                </a:ln>
                <a:solidFill>
                  <a:schemeClr val="tx2"/>
                </a:solidFill>
                <a:effectLst/>
                <a:uLnTx/>
                <a:uFillTx/>
                <a:latin typeface="+mj-lt"/>
                <a:ea typeface="华文新魏" pitchFamily="2" charset="-122"/>
                <a:cs typeface="+mj-cs"/>
              </a:rPr>
              <a:t>3</a:t>
            </a:r>
            <a:r>
              <a:rPr kumimoji="0" lang="zh-CN" altLang="en-US" sz="4000" b="1" i="0" u="none" strike="noStrike" kern="1200" cap="none" spc="0" normalizeH="0" baseline="0" noProof="0" dirty="0" smtClean="0">
                <a:ln>
                  <a:noFill/>
                </a:ln>
                <a:solidFill>
                  <a:schemeClr val="tx2"/>
                </a:solidFill>
                <a:effectLst/>
                <a:uLnTx/>
                <a:uFillTx/>
                <a:latin typeface="+mj-lt"/>
                <a:ea typeface="华文新魏" pitchFamily="2" charset="-122"/>
                <a:cs typeface="+mj-cs"/>
              </a:rPr>
              <a:t>、资产阶级革命派的阶级基础和骨干力量</a:t>
            </a:r>
            <a:endParaRPr kumimoji="0" lang="zh-CN" altLang="en-US" sz="4000" b="1" i="0" u="none" strike="noStrike" kern="1200" cap="none" spc="0" normalizeH="0" baseline="0" noProof="0" dirty="0">
              <a:ln>
                <a:noFill/>
              </a:ln>
              <a:solidFill>
                <a:schemeClr val="tx2"/>
              </a:solidFill>
              <a:effectLst/>
              <a:uLnTx/>
              <a:uFillTx/>
              <a:latin typeface="+mj-lt"/>
              <a:ea typeface="华文新魏" pitchFamily="2" charset="-122"/>
              <a:cs typeface="+mj-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
            <a:extLst>
              <a:ext uri="{FF2B5EF4-FFF2-40B4-BE49-F238E27FC236}">
                <a16:creationId xmlns="" xmlns:a16="http://schemas.microsoft.com/office/drawing/2014/main" id="{B9A00DD4-71D4-4B95-B3F7-DF620BEC395C}"/>
              </a:ext>
            </a:extLst>
          </p:cNvPr>
          <p:cNvGrpSpPr/>
          <p:nvPr/>
        </p:nvGrpSpPr>
        <p:grpSpPr>
          <a:xfrm>
            <a:off x="142844" y="1785926"/>
            <a:ext cx="1500197" cy="3071834"/>
            <a:chOff x="1524001" y="2346960"/>
            <a:chExt cx="2953397" cy="1889760"/>
          </a:xfrm>
        </p:grpSpPr>
        <p:sp>
          <p:nvSpPr>
            <p:cNvPr id="16" name="矩形 15">
              <a:extLst>
                <a:ext uri="{FF2B5EF4-FFF2-40B4-BE49-F238E27FC236}">
                  <a16:creationId xmlns="" xmlns:a16="http://schemas.microsoft.com/office/drawing/2014/main" id="{13F1AB3A-2871-439E-8097-65F2FD779EEB}"/>
                </a:ext>
              </a:extLst>
            </p:cNvPr>
            <p:cNvSpPr/>
            <p:nvPr/>
          </p:nvSpPr>
          <p:spPr>
            <a:xfrm>
              <a:off x="1524003" y="2346960"/>
              <a:ext cx="2910839" cy="1889760"/>
            </a:xfrm>
            <a:prstGeom prst="rect">
              <a:avLst/>
            </a:prstGeom>
            <a:solidFill>
              <a:schemeClr val="bg1"/>
            </a:solidFill>
            <a:ln w="76200">
              <a:gradFill>
                <a:gsLst>
                  <a:gs pos="0">
                    <a:srgbClr val="3B9FD1"/>
                  </a:gs>
                  <a:gs pos="100000">
                    <a:srgbClr val="115CAF"/>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3" name="组合 16">
              <a:extLst>
                <a:ext uri="{FF2B5EF4-FFF2-40B4-BE49-F238E27FC236}">
                  <a16:creationId xmlns="" xmlns:a16="http://schemas.microsoft.com/office/drawing/2014/main" id="{E41FC784-E6DB-4ACE-8933-C1A40CF79919}"/>
                </a:ext>
              </a:extLst>
            </p:cNvPr>
            <p:cNvGrpSpPr/>
            <p:nvPr/>
          </p:nvGrpSpPr>
          <p:grpSpPr>
            <a:xfrm>
              <a:off x="1524001" y="2346960"/>
              <a:ext cx="2953397" cy="1850424"/>
              <a:chOff x="1569718" y="2269420"/>
              <a:chExt cx="2953397" cy="1850424"/>
            </a:xfrm>
          </p:grpSpPr>
          <p:sp>
            <p:nvSpPr>
              <p:cNvPr id="18" name="文本框 4">
                <a:extLst>
                  <a:ext uri="{FF2B5EF4-FFF2-40B4-BE49-F238E27FC236}">
                    <a16:creationId xmlns="" xmlns:a16="http://schemas.microsoft.com/office/drawing/2014/main" id="{62401FF7-D82C-41D9-82B9-77479ED5B653}"/>
                  </a:ext>
                </a:extLst>
              </p:cNvPr>
              <p:cNvSpPr txBox="1"/>
              <p:nvPr/>
            </p:nvSpPr>
            <p:spPr>
              <a:xfrm>
                <a:off x="1569718" y="2269420"/>
                <a:ext cx="2953397" cy="1420057"/>
              </a:xfrm>
              <a:prstGeom prst="rect">
                <a:avLst/>
              </a:prstGeom>
              <a:noFill/>
            </p:spPr>
            <p:txBody>
              <a:bodyPr wrap="square" rtlCol="0">
                <a:spAutoFit/>
              </a:bodyPr>
              <a:lstStyle/>
              <a:p>
                <a:pPr algn="ctr"/>
                <a:r>
                  <a:rPr lang="zh-CN" altLang="en-US"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目</a:t>
                </a:r>
                <a:endParaRPr lang="en-US" altLang="zh-CN"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a:p>
                <a:pPr algn="ctr"/>
                <a:endParaRPr lang="en-US" altLang="zh-CN"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a:p>
                <a:pPr algn="ctr"/>
                <a:r>
                  <a:rPr lang="zh-CN" altLang="en-US" sz="4800" b="1" dirty="0" smtClean="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录</a:t>
                </a:r>
                <a:endParaRPr lang="zh-CN" altLang="en-US" sz="48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9" name="文本框 6">
                <a:extLst>
                  <a:ext uri="{FF2B5EF4-FFF2-40B4-BE49-F238E27FC236}">
                    <a16:creationId xmlns="" xmlns:a16="http://schemas.microsoft.com/office/drawing/2014/main" id="{88FA926C-AD9B-46F5-AC47-835CA384A3D7}"/>
                  </a:ext>
                </a:extLst>
              </p:cNvPr>
              <p:cNvSpPr txBox="1"/>
              <p:nvPr/>
            </p:nvSpPr>
            <p:spPr>
              <a:xfrm>
                <a:off x="1569718" y="3675753"/>
                <a:ext cx="2913539" cy="444091"/>
              </a:xfrm>
              <a:prstGeom prst="rect">
                <a:avLst/>
              </a:prstGeom>
              <a:noFill/>
            </p:spPr>
            <p:txBody>
              <a:bodyPr wrap="none" rtlCol="0">
                <a:spAutoFit/>
              </a:bodyPr>
              <a:lstStyle/>
              <a:p>
                <a:pPr algn="ctr"/>
                <a:r>
                  <a:rPr lang="en-US" altLang="zh-CN" b="1" dirty="0">
                    <a:solidFill>
                      <a:schemeClr val="tx1">
                        <a:lumMod val="85000"/>
                        <a:lumOff val="15000"/>
                      </a:schemeClr>
                    </a:solidFill>
                    <a:latin typeface="Bodoni MT Black" pitchFamily="18" charset="0"/>
                    <a:ea typeface="微软雅黑" panose="020B0503020204020204" pitchFamily="34" charset="-122"/>
                    <a:sym typeface="Century Gothic" panose="020B0502020202020204" pitchFamily="34" charset="0"/>
                  </a:rPr>
                  <a:t>CONTENTS</a:t>
                </a:r>
                <a:endParaRPr lang="zh-CN" altLang="en-US" b="1" dirty="0">
                  <a:solidFill>
                    <a:schemeClr val="tx1">
                      <a:lumMod val="85000"/>
                      <a:lumOff val="15000"/>
                    </a:schemeClr>
                  </a:solidFill>
                  <a:latin typeface="Bodoni MT Black" pitchFamily="18" charset="0"/>
                  <a:ea typeface="微软雅黑" panose="020B0503020204020204" pitchFamily="34" charset="-122"/>
                  <a:sym typeface="Century Gothic" panose="020B0502020202020204" pitchFamily="34" charset="0"/>
                </a:endParaRPr>
              </a:p>
            </p:txBody>
          </p:sp>
        </p:grpSp>
      </p:grpSp>
      <p:grpSp>
        <p:nvGrpSpPr>
          <p:cNvPr id="4" name="组合 20"/>
          <p:cNvGrpSpPr/>
          <p:nvPr/>
        </p:nvGrpSpPr>
        <p:grpSpPr>
          <a:xfrm>
            <a:off x="1714480" y="1857364"/>
            <a:ext cx="6979246" cy="644530"/>
            <a:chOff x="4455236" y="1586259"/>
            <a:chExt cx="4162997" cy="1036344"/>
          </a:xfrm>
        </p:grpSpPr>
        <p:sp>
          <p:nvSpPr>
            <p:cNvPr id="22" name="任意多边形 21"/>
            <p:cNvSpPr/>
            <p:nvPr/>
          </p:nvSpPr>
          <p:spPr>
            <a:xfrm>
              <a:off x="4455236" y="1586259"/>
              <a:ext cx="358107" cy="103379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一</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23" name="直接连接符 22"/>
            <p:cNvCxnSpPr>
              <a:stCxn id="22" idx="3"/>
            </p:cNvCxnSpPr>
            <p:nvPr/>
          </p:nvCxnSpPr>
          <p:spPr>
            <a:xfrm>
              <a:off x="4634290" y="2620050"/>
              <a:ext cx="3954262" cy="2553"/>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24" name="文本框 37"/>
            <p:cNvSpPr txBox="1"/>
            <p:nvPr/>
          </p:nvSpPr>
          <p:spPr>
            <a:xfrm>
              <a:off x="4858106" y="1586259"/>
              <a:ext cx="3760127" cy="940264"/>
            </a:xfrm>
            <a:prstGeom prst="rect">
              <a:avLst/>
            </a:prstGeom>
            <a:noFill/>
          </p:spPr>
          <p:txBody>
            <a:bodyPr wrap="square">
              <a:spAutoFit/>
            </a:bodyPr>
            <a:lstStyle/>
            <a:p>
              <a:r>
                <a:rPr lang="zh-CN" altLang="en-US" sz="3200" b="1" dirty="0" smtClean="0"/>
                <a:t>举起近代民族民主革命的旗帜</a:t>
              </a:r>
              <a:r>
                <a:rPr lang="zh-CN" altLang="en-US" sz="3200" dirty="0" smtClean="0"/>
                <a:t> </a:t>
              </a:r>
            </a:p>
          </p:txBody>
        </p:sp>
      </p:grpSp>
      <p:grpSp>
        <p:nvGrpSpPr>
          <p:cNvPr id="5" name="组合 25"/>
          <p:cNvGrpSpPr/>
          <p:nvPr/>
        </p:nvGrpSpPr>
        <p:grpSpPr>
          <a:xfrm>
            <a:off x="1785918" y="2857496"/>
            <a:ext cx="6858047" cy="787406"/>
            <a:chOff x="4596626" y="1356525"/>
            <a:chExt cx="4524490" cy="1187335"/>
          </a:xfrm>
        </p:grpSpPr>
        <p:sp>
          <p:nvSpPr>
            <p:cNvPr id="27" name="任意多边形 26"/>
            <p:cNvSpPr/>
            <p:nvPr/>
          </p:nvSpPr>
          <p:spPr>
            <a:xfrm>
              <a:off x="4596626" y="1356525"/>
              <a:ext cx="358739" cy="1005777"/>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二</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28" name="直接连接符 27"/>
            <p:cNvCxnSpPr/>
            <p:nvPr/>
          </p:nvCxnSpPr>
          <p:spPr>
            <a:xfrm>
              <a:off x="4643756" y="2541465"/>
              <a:ext cx="4477360" cy="2395"/>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29" name="文本框 37"/>
            <p:cNvSpPr txBox="1"/>
            <p:nvPr/>
          </p:nvSpPr>
          <p:spPr>
            <a:xfrm>
              <a:off x="5067928" y="1392810"/>
              <a:ext cx="4006058" cy="881786"/>
            </a:xfrm>
            <a:prstGeom prst="rect">
              <a:avLst/>
            </a:prstGeom>
            <a:noFill/>
          </p:spPr>
          <p:txBody>
            <a:bodyPr wrap="square">
              <a:spAutoFit/>
            </a:bodyPr>
            <a:lstStyle/>
            <a:p>
              <a:r>
                <a:rPr lang="zh-CN" altLang="en-US" sz="3200" b="1" dirty="0" smtClean="0"/>
                <a:t>辛亥革命与建立民国</a:t>
              </a:r>
            </a:p>
          </p:txBody>
        </p:sp>
      </p:grpSp>
      <p:grpSp>
        <p:nvGrpSpPr>
          <p:cNvPr id="6" name="组合 29"/>
          <p:cNvGrpSpPr/>
          <p:nvPr/>
        </p:nvGrpSpPr>
        <p:grpSpPr>
          <a:xfrm>
            <a:off x="1714480" y="3929066"/>
            <a:ext cx="7036643" cy="857258"/>
            <a:chOff x="4455235" y="1285088"/>
            <a:chExt cx="4459301" cy="857258"/>
          </a:xfrm>
        </p:grpSpPr>
        <p:sp>
          <p:nvSpPr>
            <p:cNvPr id="31" name="任意多边形 30"/>
            <p:cNvSpPr/>
            <p:nvPr/>
          </p:nvSpPr>
          <p:spPr>
            <a:xfrm>
              <a:off x="4455235" y="1356526"/>
              <a:ext cx="407449" cy="58704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6">
                <a:lumMod val="75000"/>
              </a:schemeClr>
            </a:solidFill>
            <a:ln w="12700" cap="flat" cmpd="sng" algn="ctr">
              <a:noFill/>
              <a:prstDash val="solid"/>
              <a:miter lim="800000"/>
            </a:ln>
            <a:effectLst/>
          </p:spPr>
          <p:txBody>
            <a:bodyPr anchor="ctr"/>
            <a:lstStyle/>
            <a:p>
              <a:pPr algn="ctr" fontAlgn="auto">
                <a:spcBef>
                  <a:spcPts val="0"/>
                </a:spcBef>
                <a:spcAft>
                  <a:spcPts val="0"/>
                </a:spcAft>
                <a:defRPr/>
              </a:pPr>
              <a:r>
                <a:rPr lang="zh-CN" altLang="en-US" sz="2400" b="1" kern="0" dirty="0" smtClean="0">
                  <a:solidFill>
                    <a:srgbClr val="FFFFFF"/>
                  </a:solidFill>
                  <a:latin typeface="黑体" panose="02010609060101010101" pitchFamily="49" charset="-122"/>
                  <a:ea typeface="黑体" panose="02010609060101010101" pitchFamily="49" charset="-122"/>
                </a:rPr>
                <a:t>三</a:t>
              </a:r>
              <a:endParaRPr lang="zh-CN" altLang="en-US" sz="2400" b="1" kern="0" dirty="0">
                <a:solidFill>
                  <a:srgbClr val="FFFFFF"/>
                </a:solidFill>
                <a:latin typeface="黑体" panose="02010609060101010101" pitchFamily="49" charset="-122"/>
                <a:ea typeface="黑体" panose="02010609060101010101" pitchFamily="49" charset="-122"/>
              </a:endParaRPr>
            </a:p>
          </p:txBody>
        </p:sp>
        <p:cxnSp>
          <p:nvCxnSpPr>
            <p:cNvPr id="32" name="直接连接符 31"/>
            <p:cNvCxnSpPr/>
            <p:nvPr/>
          </p:nvCxnSpPr>
          <p:spPr>
            <a:xfrm>
              <a:off x="4500507" y="2142344"/>
              <a:ext cx="4414029" cy="2"/>
            </a:xfrm>
            <a:prstGeom prst="line">
              <a:avLst/>
            </a:prstGeom>
            <a:noFill/>
            <a:ln w="12700" cap="flat" cmpd="sng" algn="ctr">
              <a:solidFill>
                <a:srgbClr val="83B40D"/>
              </a:solidFill>
              <a:prstDash val="dash"/>
              <a:miter lim="800000"/>
            </a:ln>
            <a:effectLst>
              <a:outerShdw blurRad="38100" dist="38100" dir="2700000" algn="tl" rotWithShape="0">
                <a:srgbClr val="FFFFFF">
                  <a:lumMod val="85000"/>
                  <a:alpha val="40000"/>
                </a:srgbClr>
              </a:outerShdw>
            </a:effectLst>
          </p:spPr>
        </p:cxnSp>
        <p:sp>
          <p:nvSpPr>
            <p:cNvPr id="33" name="文本框 37"/>
            <p:cNvSpPr txBox="1"/>
            <p:nvPr/>
          </p:nvSpPr>
          <p:spPr>
            <a:xfrm>
              <a:off x="4998500" y="1285088"/>
              <a:ext cx="3838695" cy="584775"/>
            </a:xfrm>
            <a:prstGeom prst="rect">
              <a:avLst/>
            </a:prstGeom>
            <a:noFill/>
          </p:spPr>
          <p:txBody>
            <a:bodyPr wrap="square">
              <a:spAutoFit/>
            </a:bodyPr>
            <a:lstStyle/>
            <a:p>
              <a:r>
                <a:rPr lang="zh-CN" altLang="en-US" sz="3200" b="1" dirty="0" smtClean="0"/>
                <a:t>辛亥革命的失败</a:t>
              </a:r>
              <a:endParaRPr lang="zh-CN" altLang="en-US" sz="3200" dirty="0" smtClean="0"/>
            </a:p>
          </p:txBody>
        </p:sp>
      </p:grpSp>
      <p:pic>
        <p:nvPicPr>
          <p:cNvPr id="25" name="Picture 2" descr="http://p2.so.qhmsg.com/bdr/_240_/t01d4df1d439b5467f2.jpg"/>
          <p:cNvPicPr>
            <a:picLocks noChangeAspect="1" noChangeArrowheads="1"/>
          </p:cNvPicPr>
          <p:nvPr/>
        </p:nvPicPr>
        <p:blipFill>
          <a:blip r:embed="rId2" cstate="print"/>
          <a:srcRect/>
          <a:stretch>
            <a:fillRect/>
          </a:stretch>
        </p:blipFill>
        <p:spPr bwMode="auto">
          <a:xfrm>
            <a:off x="7358082" y="285728"/>
            <a:ext cx="1603778" cy="141509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57158" y="2214554"/>
            <a:ext cx="2106472" cy="2235097"/>
            <a:chOff x="179512" y="836712"/>
            <a:chExt cx="2612820" cy="3085311"/>
          </a:xfrm>
        </p:grpSpPr>
        <p:pic>
          <p:nvPicPr>
            <p:cNvPr id="25605" name="Picture 5" descr="T1kMxtXdVAXXbDZmQT_013112"/>
            <p:cNvPicPr>
              <a:picLocks noChangeAspect="1" noChangeArrowheads="1"/>
            </p:cNvPicPr>
            <p:nvPr/>
          </p:nvPicPr>
          <p:blipFill>
            <a:blip r:embed="rId2" cstate="print"/>
            <a:srcRect/>
            <a:stretch>
              <a:fillRect/>
            </a:stretch>
          </p:blipFill>
          <p:spPr bwMode="auto">
            <a:xfrm>
              <a:off x="179512" y="836712"/>
              <a:ext cx="2612820" cy="2736305"/>
            </a:xfrm>
            <a:prstGeom prst="rect">
              <a:avLst/>
            </a:prstGeom>
            <a:noFill/>
            <a:ln w="9525">
              <a:noFill/>
              <a:miter lim="800000"/>
              <a:headEnd/>
              <a:tailEnd/>
            </a:ln>
          </p:spPr>
        </p:pic>
        <p:sp>
          <p:nvSpPr>
            <p:cNvPr id="25606" name="Rectangle 6"/>
            <p:cNvSpPr>
              <a:spLocks noChangeArrowheads="1"/>
            </p:cNvSpPr>
            <p:nvPr/>
          </p:nvSpPr>
          <p:spPr bwMode="auto">
            <a:xfrm>
              <a:off x="642910" y="3645024"/>
              <a:ext cx="1714512" cy="276999"/>
            </a:xfrm>
            <a:prstGeom prst="rect">
              <a:avLst/>
            </a:prstGeom>
            <a:noFill/>
            <a:ln w="9525">
              <a:noFill/>
              <a:miter lim="800000"/>
              <a:headEnd/>
              <a:tailEnd/>
            </a:ln>
            <a:effectLst/>
          </p:spPr>
          <p:txBody>
            <a:bodyPr wrap="square" anchor="ctr">
              <a:spAutoFit/>
            </a:bodyPr>
            <a:lstStyle/>
            <a:p>
              <a:r>
                <a:rPr lang="zh-CN" altLang="en-US" sz="1200" b="1" dirty="0">
                  <a:latin typeface="+mn-ea"/>
                </a:rPr>
                <a:t>张謇（</a:t>
              </a:r>
              <a:r>
                <a:rPr lang="en-US" altLang="zh-CN" sz="1200" b="1" dirty="0">
                  <a:latin typeface="+mn-ea"/>
                </a:rPr>
                <a:t>1853--1926</a:t>
              </a:r>
              <a:r>
                <a:rPr lang="zh-CN" altLang="en-US" sz="1200" b="1" dirty="0">
                  <a:latin typeface="+mn-ea"/>
                </a:rPr>
                <a:t>）</a:t>
              </a:r>
            </a:p>
          </p:txBody>
        </p:sp>
      </p:grpSp>
      <p:grpSp>
        <p:nvGrpSpPr>
          <p:cNvPr id="14" name="组合 13"/>
          <p:cNvGrpSpPr/>
          <p:nvPr/>
        </p:nvGrpSpPr>
        <p:grpSpPr>
          <a:xfrm>
            <a:off x="2786050" y="3643314"/>
            <a:ext cx="1785950" cy="2279800"/>
            <a:chOff x="2321750" y="3068960"/>
            <a:chExt cx="2250250" cy="2868849"/>
          </a:xfrm>
        </p:grpSpPr>
        <p:pic>
          <p:nvPicPr>
            <p:cNvPr id="17410" name="Picture 2" descr="http://p0.so.qhmsg.com/bdr/_240_/t01f0cc23a76bcfdfaf.jpg"/>
            <p:cNvPicPr>
              <a:picLocks noChangeAspect="1" noChangeArrowheads="1"/>
            </p:cNvPicPr>
            <p:nvPr/>
          </p:nvPicPr>
          <p:blipFill>
            <a:blip r:embed="rId3" cstate="print"/>
            <a:srcRect/>
            <a:stretch>
              <a:fillRect/>
            </a:stretch>
          </p:blipFill>
          <p:spPr bwMode="auto">
            <a:xfrm>
              <a:off x="2411760" y="3068960"/>
              <a:ext cx="2160240" cy="2520280"/>
            </a:xfrm>
            <a:prstGeom prst="rect">
              <a:avLst/>
            </a:prstGeom>
            <a:noFill/>
          </p:spPr>
        </p:pic>
        <p:sp>
          <p:nvSpPr>
            <p:cNvPr id="9" name="Rectangle 6"/>
            <p:cNvSpPr>
              <a:spLocks noChangeArrowheads="1"/>
            </p:cNvSpPr>
            <p:nvPr/>
          </p:nvSpPr>
          <p:spPr bwMode="auto">
            <a:xfrm>
              <a:off x="2321750" y="5589240"/>
              <a:ext cx="2178812" cy="348569"/>
            </a:xfrm>
            <a:prstGeom prst="rect">
              <a:avLst/>
            </a:prstGeom>
            <a:noFill/>
            <a:ln w="9525">
              <a:noFill/>
              <a:miter lim="800000"/>
              <a:headEnd/>
              <a:tailEnd/>
            </a:ln>
            <a:effectLst/>
          </p:spPr>
          <p:txBody>
            <a:bodyPr wrap="square" anchor="ctr">
              <a:spAutoFit/>
            </a:bodyPr>
            <a:lstStyle/>
            <a:p>
              <a:r>
                <a:rPr lang="zh-CN" altLang="en-US" sz="1200" b="1" dirty="0" smtClean="0">
                  <a:latin typeface="+mn-ea"/>
                </a:rPr>
                <a:t>严信厚（</a:t>
              </a:r>
              <a:r>
                <a:rPr lang="en-US" altLang="zh-CN" sz="1200" b="1" dirty="0" smtClean="0">
                  <a:latin typeface="+mn-ea"/>
                </a:rPr>
                <a:t>1852-</a:t>
              </a:r>
              <a:r>
                <a:rPr lang="en-US" altLang="zh-CN" sz="1200" b="1" dirty="0">
                  <a:latin typeface="+mn-ea"/>
                </a:rPr>
                <a:t>-</a:t>
              </a:r>
              <a:r>
                <a:rPr lang="en-US" altLang="zh-CN" sz="1200" b="1" dirty="0" smtClean="0">
                  <a:latin typeface="+mn-ea"/>
                </a:rPr>
                <a:t>1906</a:t>
              </a:r>
              <a:r>
                <a:rPr lang="zh-CN" altLang="en-US" sz="1200" b="1" dirty="0">
                  <a:latin typeface="+mn-ea"/>
                </a:rPr>
                <a:t>）</a:t>
              </a:r>
            </a:p>
          </p:txBody>
        </p:sp>
      </p:grpSp>
      <p:grpSp>
        <p:nvGrpSpPr>
          <p:cNvPr id="15" name="组合 14"/>
          <p:cNvGrpSpPr/>
          <p:nvPr/>
        </p:nvGrpSpPr>
        <p:grpSpPr>
          <a:xfrm>
            <a:off x="4929190" y="3071810"/>
            <a:ext cx="1794343" cy="2417555"/>
            <a:chOff x="4788024" y="1844824"/>
            <a:chExt cx="2148855" cy="3058170"/>
          </a:xfrm>
        </p:grpSpPr>
        <p:sp>
          <p:nvSpPr>
            <p:cNvPr id="10" name="Rectangle 6"/>
            <p:cNvSpPr>
              <a:spLocks noChangeArrowheads="1"/>
            </p:cNvSpPr>
            <p:nvPr/>
          </p:nvSpPr>
          <p:spPr bwMode="auto">
            <a:xfrm>
              <a:off x="4788024" y="4581128"/>
              <a:ext cx="1927811" cy="321866"/>
            </a:xfrm>
            <a:prstGeom prst="rect">
              <a:avLst/>
            </a:prstGeom>
            <a:noFill/>
            <a:ln w="9525">
              <a:noFill/>
              <a:miter lim="800000"/>
              <a:headEnd/>
              <a:tailEnd/>
            </a:ln>
            <a:effectLst/>
          </p:spPr>
          <p:txBody>
            <a:bodyPr wrap="none" anchor="ctr">
              <a:spAutoFit/>
            </a:bodyPr>
            <a:lstStyle/>
            <a:p>
              <a:r>
                <a:rPr lang="zh-CN" altLang="en-US" sz="1200" b="1" dirty="0" smtClean="0">
                  <a:latin typeface="+mn-ea"/>
                </a:rPr>
                <a:t>沈云沛（</a:t>
              </a:r>
              <a:r>
                <a:rPr lang="en-US" altLang="zh-CN" sz="1200" b="1" dirty="0" smtClean="0">
                  <a:latin typeface="+mn-ea"/>
                </a:rPr>
                <a:t>1854-</a:t>
              </a:r>
              <a:r>
                <a:rPr lang="en-US" altLang="zh-CN" sz="1200" b="1" dirty="0">
                  <a:latin typeface="+mn-ea"/>
                </a:rPr>
                <a:t>-</a:t>
              </a:r>
              <a:r>
                <a:rPr lang="en-US" altLang="zh-CN" sz="1200" b="1" dirty="0" smtClean="0">
                  <a:latin typeface="+mn-ea"/>
                </a:rPr>
                <a:t>1919</a:t>
              </a:r>
              <a:r>
                <a:rPr lang="zh-CN" altLang="en-US" sz="1200" b="1" dirty="0" smtClean="0">
                  <a:latin typeface="+mn-ea"/>
                </a:rPr>
                <a:t>）</a:t>
              </a:r>
              <a:endParaRPr lang="zh-CN" altLang="en-US" sz="1200" b="1" dirty="0">
                <a:latin typeface="+mn-ea"/>
              </a:endParaRPr>
            </a:p>
          </p:txBody>
        </p:sp>
        <p:pic>
          <p:nvPicPr>
            <p:cNvPr id="17412" name="Picture 4" descr="http://p0.so.qhimgs1.com/bdr/_240_/t01e1bfaadc62165670.jpg"/>
            <p:cNvPicPr>
              <a:picLocks noChangeAspect="1" noChangeArrowheads="1"/>
            </p:cNvPicPr>
            <p:nvPr/>
          </p:nvPicPr>
          <p:blipFill>
            <a:blip r:embed="rId4" cstate="print"/>
            <a:srcRect/>
            <a:stretch>
              <a:fillRect/>
            </a:stretch>
          </p:blipFill>
          <p:spPr bwMode="auto">
            <a:xfrm>
              <a:off x="4932040" y="1844824"/>
              <a:ext cx="2004839" cy="2664296"/>
            </a:xfrm>
            <a:prstGeom prst="rect">
              <a:avLst/>
            </a:prstGeom>
            <a:noFill/>
          </p:spPr>
        </p:pic>
      </p:grpSp>
      <p:grpSp>
        <p:nvGrpSpPr>
          <p:cNvPr id="16" name="组合 15"/>
          <p:cNvGrpSpPr/>
          <p:nvPr/>
        </p:nvGrpSpPr>
        <p:grpSpPr>
          <a:xfrm>
            <a:off x="6979868" y="3428999"/>
            <a:ext cx="1878411" cy="2620673"/>
            <a:chOff x="7004298" y="3068960"/>
            <a:chExt cx="2139702" cy="3136775"/>
          </a:xfrm>
        </p:grpSpPr>
        <p:pic>
          <p:nvPicPr>
            <p:cNvPr id="17414" name="Picture 6" descr="宋炜臣"/>
            <p:cNvPicPr>
              <a:picLocks noChangeAspect="1" noChangeArrowheads="1"/>
            </p:cNvPicPr>
            <p:nvPr/>
          </p:nvPicPr>
          <p:blipFill>
            <a:blip r:embed="rId5" cstate="print"/>
            <a:srcRect/>
            <a:stretch>
              <a:fillRect/>
            </a:stretch>
          </p:blipFill>
          <p:spPr bwMode="auto">
            <a:xfrm>
              <a:off x="7004298" y="3068960"/>
              <a:ext cx="2139702" cy="2845011"/>
            </a:xfrm>
            <a:prstGeom prst="rect">
              <a:avLst/>
            </a:prstGeom>
            <a:noFill/>
          </p:spPr>
        </p:pic>
        <p:sp>
          <p:nvSpPr>
            <p:cNvPr id="13" name="Rectangle 6"/>
            <p:cNvSpPr>
              <a:spLocks noChangeArrowheads="1"/>
            </p:cNvSpPr>
            <p:nvPr/>
          </p:nvSpPr>
          <p:spPr bwMode="auto">
            <a:xfrm>
              <a:off x="7190996" y="5928735"/>
              <a:ext cx="1701106" cy="277000"/>
            </a:xfrm>
            <a:prstGeom prst="rect">
              <a:avLst/>
            </a:prstGeom>
            <a:noFill/>
            <a:ln w="9525">
              <a:noFill/>
              <a:miter lim="800000"/>
              <a:headEnd/>
              <a:tailEnd/>
            </a:ln>
            <a:effectLst/>
          </p:spPr>
          <p:txBody>
            <a:bodyPr wrap="none" anchor="ctr">
              <a:spAutoFit/>
            </a:bodyPr>
            <a:lstStyle/>
            <a:p>
              <a:r>
                <a:rPr lang="zh-CN" altLang="en-US" sz="1200" b="1" dirty="0" smtClean="0">
                  <a:latin typeface="+mn-ea"/>
                </a:rPr>
                <a:t>宋炜臣（</a:t>
              </a:r>
              <a:r>
                <a:rPr lang="en-US" altLang="zh-CN" sz="1200" b="1" dirty="0" smtClean="0">
                  <a:latin typeface="+mn-ea"/>
                </a:rPr>
                <a:t>1866-</a:t>
              </a:r>
              <a:r>
                <a:rPr lang="en-US" altLang="zh-CN" sz="1200" b="1" dirty="0">
                  <a:latin typeface="+mn-ea"/>
                </a:rPr>
                <a:t>-</a:t>
              </a:r>
              <a:r>
                <a:rPr lang="en-US" altLang="zh-CN" sz="1200" b="1" dirty="0" smtClean="0">
                  <a:latin typeface="+mn-ea"/>
                </a:rPr>
                <a:t>1926</a:t>
              </a:r>
              <a:r>
                <a:rPr lang="zh-CN" altLang="en-US" sz="1200" b="1" dirty="0" smtClean="0">
                  <a:latin typeface="+mn-ea"/>
                </a:rPr>
                <a:t>）</a:t>
              </a:r>
              <a:endParaRPr lang="zh-CN" altLang="en-US" sz="1200" b="1" dirty="0">
                <a:latin typeface="+mn-ea"/>
              </a:endParaRPr>
            </a:p>
          </p:txBody>
        </p:sp>
      </p:grpSp>
      <p:pic>
        <p:nvPicPr>
          <p:cNvPr id="18" name="图片 8" descr="846DB7ED6DD655733C04E97E1B2B0926.png"/>
          <p:cNvPicPr>
            <a:picLocks noChangeAspect="1"/>
          </p:cNvPicPr>
          <p:nvPr/>
        </p:nvPicPr>
        <p:blipFill>
          <a:blip r:embed="rId6"/>
          <a:srcRect/>
          <a:stretch>
            <a:fillRect/>
          </a:stretch>
        </p:blipFill>
        <p:spPr bwMode="auto">
          <a:xfrm>
            <a:off x="2500298" y="500041"/>
            <a:ext cx="5357850" cy="2468345"/>
          </a:xfrm>
          <a:prstGeom prst="rect">
            <a:avLst/>
          </a:prstGeom>
          <a:noFill/>
          <a:ln w="9525">
            <a:noFill/>
            <a:miter lim="800000"/>
            <a:headEnd/>
            <a:tailEn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5"/>
          <p:cNvSpPr>
            <a:spLocks noGrp="1" noChangeArrowheads="1"/>
          </p:cNvSpPr>
          <p:nvPr>
            <p:ph type="body" sz="half" idx="1"/>
          </p:nvPr>
        </p:nvSpPr>
        <p:spPr>
          <a:xfrm>
            <a:off x="467544" y="548680"/>
            <a:ext cx="8280920" cy="1296293"/>
          </a:xfrm>
        </p:spPr>
        <p:txBody>
          <a:bodyPr>
            <a:noAutofit/>
          </a:bodyPr>
          <a:lstStyle/>
          <a:p>
            <a:pPr algn="just">
              <a:lnSpc>
                <a:spcPct val="120000"/>
              </a:lnSpc>
              <a:spcBef>
                <a:spcPct val="20000"/>
              </a:spcBef>
              <a:defRPr/>
            </a:pPr>
            <a:r>
              <a:rPr lang="zh-CN" altLang="en-US" sz="2400" b="1" dirty="0" smtClean="0">
                <a:solidFill>
                  <a:srgbClr val="C00000"/>
                </a:solidFill>
                <a:cs typeface="+mn-ea"/>
                <a:sym typeface="+mn-lt"/>
              </a:rPr>
              <a:t>资产阶级革命派的骨干</a:t>
            </a:r>
            <a:r>
              <a:rPr lang="zh-CN" altLang="en-US" sz="2400" b="1" dirty="0" smtClean="0">
                <a:cs typeface="+mn-ea"/>
                <a:sym typeface="+mn-lt"/>
              </a:rPr>
              <a:t>是一批资产阶级、小资产阶级知识分子，青年知识分子成为辛亥革命的中坚力量。</a:t>
            </a:r>
            <a:endParaRPr lang="zh-CN" altLang="en-US" sz="2400" b="1" dirty="0">
              <a:cs typeface="+mn-ea"/>
              <a:sym typeface="+mn-lt"/>
            </a:endParaRPr>
          </a:p>
        </p:txBody>
      </p:sp>
      <p:grpSp>
        <p:nvGrpSpPr>
          <p:cNvPr id="8" name="组合 7"/>
          <p:cNvGrpSpPr/>
          <p:nvPr/>
        </p:nvGrpSpPr>
        <p:grpSpPr>
          <a:xfrm>
            <a:off x="467544" y="1916832"/>
            <a:ext cx="2397944" cy="3074858"/>
            <a:chOff x="323528" y="3429000"/>
            <a:chExt cx="2397944" cy="3074858"/>
          </a:xfrm>
        </p:grpSpPr>
        <p:pic>
          <p:nvPicPr>
            <p:cNvPr id="26630" name="Picture 6" descr="u=1520808515,715038395&amp;fm=23&amp;gp=0"/>
            <p:cNvPicPr>
              <a:picLocks noChangeAspect="1" noChangeArrowheads="1"/>
            </p:cNvPicPr>
            <p:nvPr/>
          </p:nvPicPr>
          <p:blipFill>
            <a:blip r:embed="rId2" cstate="print"/>
            <a:srcRect/>
            <a:stretch>
              <a:fillRect/>
            </a:stretch>
          </p:blipFill>
          <p:spPr bwMode="auto">
            <a:xfrm>
              <a:off x="323528" y="3429000"/>
              <a:ext cx="2397944" cy="2736304"/>
            </a:xfrm>
            <a:prstGeom prst="rect">
              <a:avLst/>
            </a:prstGeom>
            <a:noFill/>
            <a:ln w="9525">
              <a:noFill/>
              <a:miter lim="800000"/>
              <a:headEnd/>
              <a:tailEnd/>
            </a:ln>
          </p:spPr>
        </p:pic>
        <p:sp>
          <p:nvSpPr>
            <p:cNvPr id="26631" name="Rectangle 7"/>
            <p:cNvSpPr>
              <a:spLocks noChangeArrowheads="1"/>
            </p:cNvSpPr>
            <p:nvPr/>
          </p:nvSpPr>
          <p:spPr bwMode="auto">
            <a:xfrm>
              <a:off x="467544" y="6165304"/>
              <a:ext cx="2117887" cy="338554"/>
            </a:xfrm>
            <a:prstGeom prst="rect">
              <a:avLst/>
            </a:prstGeom>
            <a:noFill/>
            <a:ln w="9525">
              <a:noFill/>
              <a:miter lim="800000"/>
              <a:headEnd/>
              <a:tailEnd/>
            </a:ln>
            <a:effectLst/>
          </p:spPr>
          <p:txBody>
            <a:bodyPr wrap="none">
              <a:spAutoFit/>
            </a:bodyPr>
            <a:lstStyle/>
            <a:p>
              <a:r>
                <a:rPr lang="zh-CN" altLang="en-US" sz="1600" b="1" dirty="0">
                  <a:solidFill>
                    <a:schemeClr val="tx2"/>
                  </a:solidFill>
                </a:rPr>
                <a:t>吴玉章（</a:t>
              </a:r>
              <a:r>
                <a:rPr lang="en-US" altLang="zh-CN" sz="1600" b="1" dirty="0">
                  <a:solidFill>
                    <a:schemeClr val="tx2"/>
                  </a:solidFill>
                </a:rPr>
                <a:t>1878--1966</a:t>
              </a:r>
              <a:r>
                <a:rPr lang="zh-CN" altLang="en-US" sz="1600" b="1" dirty="0">
                  <a:solidFill>
                    <a:schemeClr val="tx2"/>
                  </a:solidFill>
                </a:rPr>
                <a:t>）</a:t>
              </a:r>
            </a:p>
          </p:txBody>
        </p:sp>
      </p:grpSp>
      <p:sp>
        <p:nvSpPr>
          <p:cNvPr id="9" name="云形标注 8"/>
          <p:cNvSpPr/>
          <p:nvPr/>
        </p:nvSpPr>
        <p:spPr>
          <a:xfrm>
            <a:off x="4860032" y="3501008"/>
            <a:ext cx="3600400" cy="2808312"/>
          </a:xfrm>
          <a:prstGeom prst="cloudCallout">
            <a:avLst>
              <a:gd name="adj1" fmla="val -123692"/>
              <a:gd name="adj2" fmla="val -6401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chemeClr val="accent1"/>
              </a:buClr>
              <a:buSzPct val="65000"/>
              <a:buFont typeface="Wingdings" pitchFamily="2" charset="2"/>
              <a:buChar char="n"/>
            </a:pPr>
            <a:r>
              <a:rPr lang="zh-CN" altLang="en-US" b="1" dirty="0" smtClean="0">
                <a:solidFill>
                  <a:schemeClr val="tx1"/>
                </a:solidFill>
                <a:latin typeface="华文新魏" pitchFamily="2" charset="-122"/>
                <a:ea typeface="华文新魏" pitchFamily="2" charset="-122"/>
              </a:rPr>
              <a:t>东亚风云大陆沉，</a:t>
            </a:r>
          </a:p>
          <a:p>
            <a:pPr marL="342900" indent="-342900">
              <a:spcBef>
                <a:spcPct val="20000"/>
              </a:spcBef>
              <a:buClr>
                <a:schemeClr val="accent1"/>
              </a:buClr>
              <a:buSzPct val="65000"/>
              <a:buFont typeface="Wingdings" pitchFamily="2" charset="2"/>
              <a:buChar char="n"/>
            </a:pPr>
            <a:r>
              <a:rPr lang="zh-CN" altLang="en-US" b="1" dirty="0" smtClean="0">
                <a:solidFill>
                  <a:schemeClr val="tx1"/>
                </a:solidFill>
                <a:latin typeface="华文新魏" pitchFamily="2" charset="-122"/>
                <a:ea typeface="华文新魏" pitchFamily="2" charset="-122"/>
              </a:rPr>
              <a:t>浮槎东渡起雄心。</a:t>
            </a:r>
          </a:p>
          <a:p>
            <a:pPr marL="342900" indent="-342900">
              <a:spcBef>
                <a:spcPct val="20000"/>
              </a:spcBef>
              <a:buClr>
                <a:schemeClr val="accent1"/>
              </a:buClr>
              <a:buSzPct val="65000"/>
              <a:buFont typeface="Wingdings" pitchFamily="2" charset="2"/>
              <a:buChar char="n"/>
            </a:pPr>
            <a:r>
              <a:rPr lang="zh-CN" altLang="en-US" b="1" dirty="0" smtClean="0">
                <a:solidFill>
                  <a:schemeClr val="tx1"/>
                </a:solidFill>
                <a:latin typeface="华文新魏" pitchFamily="2" charset="-122"/>
                <a:ea typeface="华文新魏" pitchFamily="2" charset="-122"/>
              </a:rPr>
              <a:t>为寻富国强兵策，</a:t>
            </a:r>
          </a:p>
          <a:p>
            <a:pPr marL="342900" indent="-342900">
              <a:spcBef>
                <a:spcPct val="20000"/>
              </a:spcBef>
              <a:buClr>
                <a:schemeClr val="accent1"/>
              </a:buClr>
              <a:buSzPct val="65000"/>
              <a:buFont typeface="Wingdings" pitchFamily="2" charset="2"/>
              <a:buChar char="n"/>
            </a:pPr>
            <a:r>
              <a:rPr lang="zh-CN" altLang="en-US" b="1" dirty="0" smtClean="0">
                <a:solidFill>
                  <a:schemeClr val="tx1"/>
                </a:solidFill>
                <a:latin typeface="华文新魏" pitchFamily="2" charset="-122"/>
                <a:ea typeface="华文新魏" pitchFamily="2" charset="-122"/>
              </a:rPr>
              <a:t>强忍抛妻离子情。</a:t>
            </a:r>
          </a:p>
          <a:p>
            <a:pPr algn="ctr"/>
            <a:endParaRPr lang="zh-CN" altLang="en-US" dirty="0">
              <a:solidFill>
                <a:schemeClr val="tx1"/>
              </a:solidFill>
            </a:endParaRPr>
          </a:p>
        </p:txBody>
      </p:sp>
    </p:spTree>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Rot="1" noChangeArrowheads="1"/>
          </p:cNvSpPr>
          <p:nvPr/>
        </p:nvSpPr>
        <p:spPr bwMode="auto">
          <a:xfrm>
            <a:off x="539750" y="260350"/>
            <a:ext cx="8208963" cy="863600"/>
          </a:xfrm>
          <a:prstGeom prst="rect">
            <a:avLst/>
          </a:prstGeom>
          <a:noFill/>
          <a:ln w="9525">
            <a:noFill/>
            <a:miter lim="800000"/>
            <a:headEnd/>
            <a:tailEnd/>
          </a:ln>
          <a:effectLst/>
        </p:spPr>
        <p:txBody>
          <a:bodyPr/>
          <a:lstStyle/>
          <a:p>
            <a:pPr marL="342900" indent="-342900">
              <a:lnSpc>
                <a:spcPct val="80000"/>
              </a:lnSpc>
              <a:spcBef>
                <a:spcPct val="20000"/>
              </a:spcBef>
              <a:buClr>
                <a:schemeClr val="accent1"/>
              </a:buClr>
              <a:buSzPct val="65000"/>
              <a:buFont typeface="Wingdings" pitchFamily="2" charset="2"/>
              <a:buNone/>
            </a:pPr>
            <a:endParaRPr lang="zh-CN" altLang="en-US" sz="3200">
              <a:solidFill>
                <a:schemeClr val="tx2"/>
              </a:solidFill>
              <a:ea typeface="华文新魏" pitchFamily="2" charset="-122"/>
            </a:endParaRPr>
          </a:p>
        </p:txBody>
      </p:sp>
      <p:sp>
        <p:nvSpPr>
          <p:cNvPr id="27651" name="Rectangle 3"/>
          <p:cNvSpPr>
            <a:spLocks noChangeArrowheads="1"/>
          </p:cNvSpPr>
          <p:nvPr/>
        </p:nvSpPr>
        <p:spPr bwMode="auto">
          <a:xfrm>
            <a:off x="395536" y="260350"/>
            <a:ext cx="8157914" cy="936625"/>
          </a:xfrm>
          <a:prstGeom prst="rect">
            <a:avLst/>
          </a:prstGeom>
          <a:noFill/>
          <a:ln w="9525">
            <a:noFill/>
            <a:miter lim="800000"/>
            <a:headEnd/>
            <a:tailEnd/>
          </a:ln>
          <a:effectLst/>
        </p:spPr>
        <p:txBody>
          <a:bodyPr/>
          <a:lstStyle/>
          <a:p>
            <a:pPr>
              <a:buFontTx/>
              <a:buNone/>
            </a:pPr>
            <a:r>
              <a:rPr lang="zh-CN" altLang="en-US" sz="4200" b="1" dirty="0">
                <a:latin typeface="Garamond" pitchFamily="18" charset="0"/>
                <a:ea typeface="华文新魏" pitchFamily="2" charset="-122"/>
              </a:rPr>
              <a:t>（二）资产阶级革命派的活动</a:t>
            </a:r>
          </a:p>
        </p:txBody>
      </p:sp>
      <p:sp>
        <p:nvSpPr>
          <p:cNvPr id="27652" name="Text Box 4" descr="文本框"/>
          <p:cNvSpPr txBox="1">
            <a:spLocks noChangeArrowheads="1"/>
          </p:cNvSpPr>
          <p:nvPr/>
        </p:nvSpPr>
        <p:spPr bwMode="auto">
          <a:xfrm>
            <a:off x="179512" y="1916832"/>
            <a:ext cx="2952328" cy="3318171"/>
          </a:xfrm>
          <a:prstGeom prst="rect">
            <a:avLst/>
          </a:prstGeom>
          <a:blipFill dpi="0" rotWithShape="0">
            <a:blip r:embed="rId2" cstate="print"/>
            <a:srcRect/>
            <a:tile tx="0" ty="0" sx="100000" sy="100000" flip="none" algn="tl"/>
          </a:blipFill>
          <a:ln w="9525">
            <a:noFill/>
            <a:miter lim="800000"/>
            <a:headEnd/>
            <a:tailEnd/>
          </a:ln>
          <a:effectLst/>
        </p:spPr>
        <p:txBody>
          <a:bodyPr wrap="square" lIns="360000" tIns="180000" rIns="360000" bIns="180000">
            <a:spAutoFit/>
          </a:bodyPr>
          <a:lstStyle/>
          <a:p>
            <a:r>
              <a:rPr lang="zh-CN" altLang="en-US"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中国反帝反封建的资产阶级民主革命，正规说起来，是从孙中山先生</a:t>
            </a:r>
            <a:r>
              <a:rPr lang="zh-CN" altLang="en-US" sz="2400" b="1" dirty="0" smtClean="0">
                <a:latin typeface="华文新魏" pitchFamily="2" charset="-122"/>
                <a:ea typeface="华文新魏" pitchFamily="2" charset="-122"/>
              </a:rPr>
              <a:t>开始的。 </a:t>
            </a:r>
            <a:r>
              <a:rPr lang="en-US" altLang="zh-CN" sz="2400" b="1" dirty="0" smtClean="0">
                <a:latin typeface="华文新魏" pitchFamily="2" charset="-122"/>
                <a:ea typeface="华文新魏" pitchFamily="2" charset="-122"/>
                <a:sym typeface="+mn-lt"/>
              </a:rPr>
              <a:t>----《</a:t>
            </a:r>
            <a:r>
              <a:rPr lang="zh-CN" altLang="en-US" sz="2400" b="1" dirty="0" smtClean="0">
                <a:latin typeface="华文新魏" pitchFamily="2" charset="-122"/>
                <a:ea typeface="华文新魏" pitchFamily="2" charset="-122"/>
                <a:sym typeface="+mn-lt"/>
              </a:rPr>
              <a:t>青年运动的方向</a:t>
            </a:r>
            <a:r>
              <a:rPr lang="en-US" altLang="zh-CN" sz="2400" b="1" dirty="0" smtClean="0">
                <a:latin typeface="华文新魏" pitchFamily="2" charset="-122"/>
                <a:ea typeface="华文新魏" pitchFamily="2" charset="-122"/>
                <a:sym typeface="+mn-lt"/>
              </a:rPr>
              <a:t>》, </a:t>
            </a:r>
            <a:r>
              <a:rPr lang="en-US" altLang="zh-CN" sz="2400" b="1" dirty="0" smtClean="0">
                <a:latin typeface="华文新魏" pitchFamily="2" charset="-122"/>
                <a:ea typeface="华文新魏" pitchFamily="2" charset="-122"/>
              </a:rPr>
              <a:t>《</a:t>
            </a:r>
            <a:r>
              <a:rPr lang="zh-CN" altLang="en-US" sz="2400" b="1" dirty="0">
                <a:latin typeface="华文新魏" pitchFamily="2" charset="-122"/>
                <a:ea typeface="华文新魏" pitchFamily="2" charset="-122"/>
              </a:rPr>
              <a:t>毛泽东选集</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第二卷</a:t>
            </a:r>
          </a:p>
        </p:txBody>
      </p:sp>
      <p:pic>
        <p:nvPicPr>
          <p:cNvPr id="27654" name="Picture 6" descr="孙中山"/>
          <p:cNvPicPr>
            <a:picLocks noGrp="1" noChangeAspect="1" noChangeArrowheads="1"/>
          </p:cNvPicPr>
          <p:nvPr>
            <p:ph sz="quarter" idx="1"/>
          </p:nvPr>
        </p:nvPicPr>
        <p:blipFill>
          <a:blip r:embed="rId3" cstate="print"/>
          <a:srcRect/>
          <a:stretch>
            <a:fillRect/>
          </a:stretch>
        </p:blipFill>
        <p:spPr>
          <a:xfrm>
            <a:off x="3347864" y="1196751"/>
            <a:ext cx="5410059" cy="3317097"/>
          </a:xfrm>
          <a:noFill/>
          <a:ln/>
        </p:spPr>
      </p:pic>
      <p:sp>
        <p:nvSpPr>
          <p:cNvPr id="6" name="云形标注 5"/>
          <p:cNvSpPr/>
          <p:nvPr/>
        </p:nvSpPr>
        <p:spPr>
          <a:xfrm>
            <a:off x="5076056" y="4221088"/>
            <a:ext cx="3672408" cy="2520280"/>
          </a:xfrm>
          <a:prstGeom prst="cloudCallout">
            <a:avLst>
              <a:gd name="adj1" fmla="val -71020"/>
              <a:gd name="adj2" fmla="val -1377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400" b="1" dirty="0" smtClean="0">
                <a:solidFill>
                  <a:srgbClr val="002060"/>
                </a:solidFill>
                <a:latin typeface="+mn-ea"/>
              </a:rPr>
              <a:t>12</a:t>
            </a:r>
            <a:r>
              <a:rPr lang="zh-CN" altLang="en-US" sz="2400" b="1" dirty="0" smtClean="0">
                <a:solidFill>
                  <a:srgbClr val="002060"/>
                </a:solidFill>
                <a:latin typeface="+mn-ea"/>
              </a:rPr>
              <a:t>岁远赴檀香山学习，“始见轮舟之奇，沧海之阔。自是有慕西学之心，穷天地之想。”</a:t>
            </a:r>
          </a:p>
          <a:p>
            <a:endParaRPr lang="zh-CN" altLang="en-US" sz="2400" b="1" dirty="0">
              <a:solidFill>
                <a:srgbClr val="002060"/>
              </a:solidFill>
              <a:latin typeface="+mn-ea"/>
            </a:endParaRPr>
          </a:p>
        </p:txBody>
      </p:sp>
      <p:sp>
        <p:nvSpPr>
          <p:cNvPr id="7" name="内容占位符 2"/>
          <p:cNvSpPr txBox="1">
            <a:spLocks/>
          </p:cNvSpPr>
          <p:nvPr/>
        </p:nvSpPr>
        <p:spPr>
          <a:xfrm>
            <a:off x="2339752" y="3789040"/>
            <a:ext cx="4233664" cy="1117104"/>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checkerboard(across)">
                                      <p:cBhvr>
                                        <p:cTn id="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74638"/>
            <a:ext cx="8507288" cy="1498178"/>
          </a:xfrm>
        </p:spPr>
        <p:txBody>
          <a:bodyPr>
            <a:normAutofit fontScale="90000"/>
          </a:bodyPr>
          <a:lstStyle/>
          <a:p>
            <a:r>
              <a:rPr lang="en-US" altLang="zh-CN" sz="4900" b="1" dirty="0" smtClean="0">
                <a:latin typeface="Garamond" pitchFamily="18" charset="0"/>
              </a:rPr>
              <a:t>1</a:t>
            </a:r>
            <a:r>
              <a:rPr lang="zh-CN" altLang="en-US" sz="4900" b="1" dirty="0" smtClean="0">
                <a:latin typeface="Garamond" pitchFamily="18" charset="0"/>
              </a:rPr>
              <a:t>、孙中山与资产阶级民主革命的开始</a:t>
            </a:r>
            <a:endParaRPr lang="zh-CN" altLang="en-US" dirty="0"/>
          </a:p>
        </p:txBody>
      </p:sp>
      <p:sp>
        <p:nvSpPr>
          <p:cNvPr id="3" name="内容占位符 2"/>
          <p:cNvSpPr>
            <a:spLocks noGrp="1"/>
          </p:cNvSpPr>
          <p:nvPr>
            <p:ph sz="quarter" idx="1"/>
          </p:nvPr>
        </p:nvSpPr>
        <p:spPr>
          <a:xfrm>
            <a:off x="251520" y="2204864"/>
            <a:ext cx="2304256" cy="4067944"/>
          </a:xfrm>
        </p:spPr>
        <p:txBody>
          <a:bodyPr/>
          <a:lstStyle/>
          <a:p>
            <a:r>
              <a:rPr lang="zh-CN" altLang="en-US" sz="2400" b="1" dirty="0" smtClean="0"/>
              <a:t>（</a:t>
            </a:r>
            <a:r>
              <a:rPr lang="en-US" altLang="zh-CN" sz="2400" b="1" dirty="0" smtClean="0"/>
              <a:t>1</a:t>
            </a:r>
            <a:r>
              <a:rPr lang="zh-CN" altLang="en-US" sz="2400" b="1" dirty="0" smtClean="0"/>
              <a:t>）</a:t>
            </a:r>
            <a:r>
              <a:rPr lang="en-US" altLang="zh-CN" sz="2400" b="1" dirty="0" smtClean="0"/>
              <a:t>1894</a:t>
            </a:r>
            <a:r>
              <a:rPr lang="zh-CN" altLang="en-US" sz="2400" b="1" dirty="0" smtClean="0"/>
              <a:t>年</a:t>
            </a:r>
            <a:r>
              <a:rPr lang="en-US" altLang="zh-CN" sz="2400" b="1" dirty="0" smtClean="0"/>
              <a:t>《</a:t>
            </a:r>
            <a:r>
              <a:rPr lang="zh-CN" altLang="en-US" sz="2400" b="1" dirty="0" smtClean="0"/>
              <a:t>上李鸿章书</a:t>
            </a:r>
            <a:r>
              <a:rPr lang="en-US" altLang="zh-CN" sz="2400" b="1" dirty="0" smtClean="0"/>
              <a:t>》</a:t>
            </a:r>
            <a:r>
              <a:rPr lang="zh-CN" altLang="en-US" sz="2400" b="1" dirty="0" smtClean="0"/>
              <a:t>，提出“人能尽其才，地能尽其利，物能尽其用，货能畅其流”。</a:t>
            </a:r>
          </a:p>
          <a:p>
            <a:endParaRPr lang="zh-CN" altLang="en-US" dirty="0"/>
          </a:p>
        </p:txBody>
      </p:sp>
      <p:grpSp>
        <p:nvGrpSpPr>
          <p:cNvPr id="6" name="组合 5"/>
          <p:cNvGrpSpPr/>
          <p:nvPr/>
        </p:nvGrpSpPr>
        <p:grpSpPr>
          <a:xfrm>
            <a:off x="2771800" y="2060848"/>
            <a:ext cx="6084168" cy="4112716"/>
            <a:chOff x="3059832" y="1556792"/>
            <a:chExt cx="6084168" cy="4616772"/>
          </a:xfrm>
        </p:grpSpPr>
        <p:pic>
          <p:nvPicPr>
            <p:cNvPr id="4" name="图片 7"/>
            <p:cNvPicPr>
              <a:picLocks noChangeAspect="1" noChangeArrowheads="1"/>
            </p:cNvPicPr>
            <p:nvPr/>
          </p:nvPicPr>
          <p:blipFill>
            <a:blip r:embed="rId2" cstate="print"/>
            <a:srcRect/>
            <a:stretch>
              <a:fillRect/>
            </a:stretch>
          </p:blipFill>
          <p:spPr bwMode="auto">
            <a:xfrm>
              <a:off x="3059832" y="1556792"/>
              <a:ext cx="6084168" cy="4209088"/>
            </a:xfrm>
            <a:prstGeom prst="rect">
              <a:avLst/>
            </a:prstGeom>
            <a:noFill/>
            <a:ln w="9525">
              <a:noFill/>
              <a:miter lim="800000"/>
              <a:headEnd/>
              <a:tailEnd/>
            </a:ln>
          </p:spPr>
        </p:pic>
        <p:sp>
          <p:nvSpPr>
            <p:cNvPr id="5" name="文本框 3">
              <a:extLst>
                <a:ext uri="{FF2B5EF4-FFF2-40B4-BE49-F238E27FC236}">
                  <a16:creationId xmlns="" xmlns:a16="http://schemas.microsoft.com/office/drawing/2014/main" id="{47308B89-E5EA-4479-8166-ABB7B289750D}"/>
                </a:ext>
              </a:extLst>
            </p:cNvPr>
            <p:cNvSpPr txBox="1">
              <a:spLocks noChangeArrowheads="1"/>
            </p:cNvSpPr>
            <p:nvPr/>
          </p:nvSpPr>
          <p:spPr bwMode="auto">
            <a:xfrm>
              <a:off x="4067944" y="5805264"/>
              <a:ext cx="457041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dirty="0">
                  <a:solidFill>
                    <a:schemeClr val="accent2">
                      <a:lumMod val="50000"/>
                    </a:schemeClr>
                  </a:solidFill>
                  <a:latin typeface="+mn-lt"/>
                  <a:ea typeface="+mn-ea"/>
                  <a:cs typeface="+mn-ea"/>
                  <a:sym typeface="+mn-lt"/>
                </a:rPr>
                <a:t>刊登孙中山</a:t>
              </a:r>
              <a:r>
                <a:rPr lang="en-US" altLang="zh-CN" sz="1800" dirty="0">
                  <a:solidFill>
                    <a:schemeClr val="accent2">
                      <a:lumMod val="50000"/>
                    </a:schemeClr>
                  </a:solidFill>
                  <a:latin typeface="+mn-lt"/>
                  <a:ea typeface="+mn-ea"/>
                  <a:cs typeface="+mn-ea"/>
                  <a:sym typeface="+mn-lt"/>
                </a:rPr>
                <a:t>《</a:t>
              </a:r>
              <a:r>
                <a:rPr lang="zh-CN" altLang="en-US" sz="1800" dirty="0">
                  <a:solidFill>
                    <a:schemeClr val="accent2">
                      <a:lumMod val="50000"/>
                    </a:schemeClr>
                  </a:solidFill>
                  <a:latin typeface="+mn-lt"/>
                  <a:ea typeface="+mn-ea"/>
                  <a:cs typeface="+mn-ea"/>
                  <a:sym typeface="+mn-lt"/>
                </a:rPr>
                <a:t>上李辅相书</a:t>
              </a:r>
              <a:r>
                <a:rPr lang="en-US" altLang="zh-CN" sz="1800" dirty="0">
                  <a:solidFill>
                    <a:schemeClr val="accent2">
                      <a:lumMod val="50000"/>
                    </a:schemeClr>
                  </a:solidFill>
                  <a:latin typeface="+mn-lt"/>
                  <a:ea typeface="+mn-ea"/>
                  <a:cs typeface="+mn-ea"/>
                  <a:sym typeface="+mn-lt"/>
                </a:rPr>
                <a:t>》</a:t>
              </a:r>
              <a:r>
                <a:rPr lang="zh-CN" altLang="en-US" sz="1800" dirty="0">
                  <a:solidFill>
                    <a:schemeClr val="accent2">
                      <a:lumMod val="50000"/>
                    </a:schemeClr>
                  </a:solidFill>
                  <a:latin typeface="+mn-lt"/>
                  <a:ea typeface="+mn-ea"/>
                  <a:cs typeface="+mn-ea"/>
                  <a:sym typeface="+mn-lt"/>
                </a:rPr>
                <a:t>的</a:t>
              </a:r>
              <a:r>
                <a:rPr lang="en-US" altLang="zh-CN" sz="1800" dirty="0">
                  <a:solidFill>
                    <a:schemeClr val="accent2">
                      <a:lumMod val="50000"/>
                    </a:schemeClr>
                  </a:solidFill>
                  <a:latin typeface="+mn-lt"/>
                  <a:ea typeface="+mn-ea"/>
                  <a:cs typeface="+mn-ea"/>
                  <a:sym typeface="+mn-lt"/>
                </a:rPr>
                <a:t>《</a:t>
              </a:r>
              <a:r>
                <a:rPr lang="zh-CN" altLang="en-US" sz="1800" dirty="0">
                  <a:solidFill>
                    <a:schemeClr val="accent2">
                      <a:lumMod val="50000"/>
                    </a:schemeClr>
                  </a:solidFill>
                  <a:latin typeface="+mn-lt"/>
                  <a:ea typeface="+mn-ea"/>
                  <a:cs typeface="+mn-ea"/>
                  <a:sym typeface="+mn-lt"/>
                </a:rPr>
                <a:t>万国公报</a:t>
              </a:r>
              <a:r>
                <a:rPr lang="en-US" altLang="zh-CN" sz="1800" dirty="0">
                  <a:solidFill>
                    <a:schemeClr val="accent2">
                      <a:lumMod val="50000"/>
                    </a:schemeClr>
                  </a:solidFill>
                  <a:latin typeface="+mn-lt"/>
                  <a:ea typeface="+mn-ea"/>
                  <a:cs typeface="+mn-ea"/>
                  <a:sym typeface="+mn-lt"/>
                </a:rPr>
                <a:t>》</a:t>
              </a:r>
              <a:endParaRPr lang="zh-CN" altLang="en-US" sz="1800" dirty="0">
                <a:solidFill>
                  <a:schemeClr val="accent2">
                    <a:lumMod val="50000"/>
                  </a:schemeClr>
                </a:solidFill>
                <a:latin typeface="+mn-lt"/>
                <a:ea typeface="+mn-ea"/>
                <a:cs typeface="+mn-ea"/>
                <a:sym typeface="+mn-lt"/>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矩形 1">
            <a:extLst>
              <a:ext uri="{FF2B5EF4-FFF2-40B4-BE49-F238E27FC236}">
                <a16:creationId xmlns="" xmlns:a16="http://schemas.microsoft.com/office/drawing/2014/main" id="{420E8B45-ADB0-4722-9BB2-EE5BB5122D8D}"/>
              </a:ext>
            </a:extLst>
          </p:cNvPr>
          <p:cNvSpPr>
            <a:spLocks noChangeArrowheads="1"/>
          </p:cNvSpPr>
          <p:nvPr/>
        </p:nvSpPr>
        <p:spPr bwMode="auto">
          <a:xfrm>
            <a:off x="467544" y="476672"/>
            <a:ext cx="475252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eaLnBrk="1" hangingPunct="1">
              <a:spcBef>
                <a:spcPts val="1200"/>
              </a:spcBef>
              <a:defRPr/>
            </a:pPr>
            <a:r>
              <a:rPr lang="zh-CN" altLang="en-US" sz="2400" dirty="0" smtClean="0">
                <a:solidFill>
                  <a:schemeClr val="tx1"/>
                </a:solidFill>
                <a:latin typeface="+mn-lt"/>
                <a:ea typeface="+mn-ea"/>
                <a:sym typeface="+mn-lt"/>
              </a:rPr>
              <a:t>（</a:t>
            </a:r>
            <a:r>
              <a:rPr lang="en-US" altLang="zh-CN" sz="2400" dirty="0" smtClean="0">
                <a:solidFill>
                  <a:schemeClr val="tx1"/>
                </a:solidFill>
                <a:latin typeface="+mn-lt"/>
                <a:ea typeface="+mn-ea"/>
                <a:sym typeface="+mn-lt"/>
              </a:rPr>
              <a:t>2</a:t>
            </a:r>
            <a:r>
              <a:rPr lang="zh-CN" altLang="en-US" sz="2400" dirty="0" smtClean="0">
                <a:solidFill>
                  <a:schemeClr val="tx1"/>
                </a:solidFill>
                <a:latin typeface="+mn-lt"/>
                <a:ea typeface="+mn-ea"/>
                <a:sym typeface="+mn-lt"/>
              </a:rPr>
              <a:t>）</a:t>
            </a:r>
            <a:r>
              <a:rPr lang="en-US" altLang="zh-CN" sz="2400" dirty="0" smtClean="0">
                <a:solidFill>
                  <a:schemeClr val="tx1"/>
                </a:solidFill>
                <a:latin typeface="+mn-lt"/>
                <a:ea typeface="+mn-ea"/>
                <a:sym typeface="+mn-lt"/>
              </a:rPr>
              <a:t>1894</a:t>
            </a:r>
            <a:r>
              <a:rPr lang="zh-CN" altLang="en-US" sz="2400" dirty="0" smtClean="0">
                <a:solidFill>
                  <a:schemeClr val="tx1"/>
                </a:solidFill>
                <a:latin typeface="+mn-lt"/>
                <a:ea typeface="+mn-ea"/>
                <a:sym typeface="+mn-lt"/>
              </a:rPr>
              <a:t>年</a:t>
            </a:r>
            <a:r>
              <a:rPr lang="en-US" altLang="zh-CN" sz="2400" dirty="0" smtClean="0">
                <a:solidFill>
                  <a:schemeClr val="tx1"/>
                </a:solidFill>
                <a:latin typeface="+mn-lt"/>
                <a:ea typeface="+mn-ea"/>
                <a:sym typeface="+mn-lt"/>
              </a:rPr>
              <a:t>11</a:t>
            </a:r>
            <a:r>
              <a:rPr lang="zh-CN" altLang="en-US" sz="2400" dirty="0" smtClean="0">
                <a:solidFill>
                  <a:schemeClr val="tx1"/>
                </a:solidFill>
                <a:latin typeface="+mn-lt"/>
                <a:ea typeface="+mn-ea"/>
                <a:sym typeface="+mn-lt"/>
              </a:rPr>
              <a:t>月，孙中山在美国檀香山组织成立了兴中会。</a:t>
            </a:r>
            <a:endParaRPr lang="en-US" altLang="zh-CN" sz="2400" dirty="0" smtClean="0">
              <a:solidFill>
                <a:schemeClr val="tx1"/>
              </a:solidFill>
              <a:latin typeface="+mn-lt"/>
              <a:ea typeface="+mn-ea"/>
              <a:sym typeface="+mn-lt"/>
            </a:endParaRPr>
          </a:p>
        </p:txBody>
      </p:sp>
      <p:pic>
        <p:nvPicPr>
          <p:cNvPr id="3" name="图片 2">
            <a:extLst>
              <a:ext uri="{FF2B5EF4-FFF2-40B4-BE49-F238E27FC236}">
                <a16:creationId xmlns="" xmlns:a16="http://schemas.microsoft.com/office/drawing/2014/main" id="{49CCCBBB-3709-408E-A4A5-7E8F15FDD2AD}"/>
              </a:ext>
            </a:extLst>
          </p:cNvPr>
          <p:cNvPicPr>
            <a:picLocks noChangeAspect="1"/>
          </p:cNvPicPr>
          <p:nvPr/>
        </p:nvPicPr>
        <p:blipFill rotWithShape="1">
          <a:blip r:embed="rId2" cstate="print">
            <a:extLst/>
          </a:blip>
          <a:srcRect l="2619" t="-427" r="9572" b="2790"/>
          <a:stretch>
            <a:fillRect/>
          </a:stretch>
        </p:blipFill>
        <p:spPr>
          <a:xfrm>
            <a:off x="5929322" y="500042"/>
            <a:ext cx="2590503" cy="3400036"/>
          </a:xfrm>
          <a:prstGeom prst="roundRect">
            <a:avLst>
              <a:gd name="adj" fmla="val 8594"/>
            </a:avLst>
          </a:prstGeom>
          <a:solidFill>
            <a:srgbClr val="FFFFFF">
              <a:shade val="85000"/>
            </a:srgbClr>
          </a:solidFill>
          <a:ln>
            <a:noFill/>
          </a:ln>
          <a:effectLst/>
        </p:spPr>
      </p:pic>
      <p:graphicFrame>
        <p:nvGraphicFramePr>
          <p:cNvPr id="4" name="表格 3">
            <a:extLst>
              <a:ext uri="{FF2B5EF4-FFF2-40B4-BE49-F238E27FC236}">
                <a16:creationId xmlns="" xmlns:a16="http://schemas.microsoft.com/office/drawing/2014/main" id="{6DA627A9-CBCC-4B59-AD4F-5FCACEF2FCF8}"/>
              </a:ext>
            </a:extLst>
          </p:cNvPr>
          <p:cNvGraphicFramePr>
            <a:graphicFrameLocks noGrp="1"/>
          </p:cNvGraphicFramePr>
          <p:nvPr/>
        </p:nvGraphicFramePr>
        <p:xfrm>
          <a:off x="500034" y="2214554"/>
          <a:ext cx="4824537" cy="1543050"/>
        </p:xfrm>
        <a:graphic>
          <a:graphicData uri="http://schemas.openxmlformats.org/drawingml/2006/table">
            <a:tbl>
              <a:tblPr firstRow="1" bandRow="1">
                <a:tableStyleId>{5C22544A-7EE6-4342-B048-85BDC9FD1C3A}</a:tableStyleId>
              </a:tblPr>
              <a:tblGrid>
                <a:gridCol w="631705">
                  <a:extLst>
                    <a:ext uri="{9D8B030D-6E8A-4147-A177-3AD203B41FA5}">
                      <a16:colId xmlns="" xmlns:a16="http://schemas.microsoft.com/office/drawing/2014/main" val="20000"/>
                    </a:ext>
                  </a:extLst>
                </a:gridCol>
                <a:gridCol w="626880">
                  <a:extLst>
                    <a:ext uri="{9D8B030D-6E8A-4147-A177-3AD203B41FA5}">
                      <a16:colId xmlns="" xmlns:a16="http://schemas.microsoft.com/office/drawing/2014/main" val="20001"/>
                    </a:ext>
                  </a:extLst>
                </a:gridCol>
                <a:gridCol w="1481715">
                  <a:extLst>
                    <a:ext uri="{9D8B030D-6E8A-4147-A177-3AD203B41FA5}">
                      <a16:colId xmlns="" xmlns:a16="http://schemas.microsoft.com/office/drawing/2014/main" val="20002"/>
                    </a:ext>
                  </a:extLst>
                </a:gridCol>
                <a:gridCol w="626880">
                  <a:extLst>
                    <a:ext uri="{9D8B030D-6E8A-4147-A177-3AD203B41FA5}">
                      <a16:colId xmlns="" xmlns:a16="http://schemas.microsoft.com/office/drawing/2014/main" val="20003"/>
                    </a:ext>
                  </a:extLst>
                </a:gridCol>
                <a:gridCol w="854836">
                  <a:extLst>
                    <a:ext uri="{9D8B030D-6E8A-4147-A177-3AD203B41FA5}">
                      <a16:colId xmlns="" xmlns:a16="http://schemas.microsoft.com/office/drawing/2014/main" val="20004"/>
                    </a:ext>
                  </a:extLst>
                </a:gridCol>
                <a:gridCol w="602521">
                  <a:extLst>
                    <a:ext uri="{9D8B030D-6E8A-4147-A177-3AD203B41FA5}">
                      <a16:colId xmlns="" xmlns:a16="http://schemas.microsoft.com/office/drawing/2014/main" val="20005"/>
                    </a:ext>
                  </a:extLst>
                </a:gridCol>
              </a:tblGrid>
              <a:tr h="850418">
                <a:tc>
                  <a:txBody>
                    <a:bodyPr/>
                    <a:lstStyle/>
                    <a:p>
                      <a:pPr algn="ctr" rtl="0"/>
                      <a:r>
                        <a:rPr lang="zh-CN" sz="1800" b="1" dirty="0">
                          <a:solidFill>
                            <a:schemeClr val="bg1"/>
                          </a:solidFill>
                          <a:effectLst/>
                          <a:latin typeface="+mn-lt"/>
                          <a:ea typeface="+mn-ea"/>
                          <a:cs typeface="+mn-ea"/>
                          <a:sym typeface="+mn-lt"/>
                        </a:rPr>
                        <a:t> 商人</a:t>
                      </a:r>
                    </a:p>
                  </a:txBody>
                  <a:tcPr marL="0" marR="0" marT="0" marB="0" anchor="ctr">
                    <a:lnL w="190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rtl="0"/>
                      <a:r>
                        <a:rPr lang="zh-CN" sz="1800" b="1" dirty="0">
                          <a:solidFill>
                            <a:schemeClr val="bg1"/>
                          </a:solidFill>
                          <a:effectLst/>
                          <a:latin typeface="+mn-lt"/>
                          <a:ea typeface="+mn-ea"/>
                          <a:cs typeface="+mn-ea"/>
                          <a:sym typeface="+mn-lt"/>
                        </a:rPr>
                        <a:t> 工人</a:t>
                      </a: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rtl="0"/>
                      <a:r>
                        <a:rPr lang="zh-CN" sz="1800" b="1" dirty="0">
                          <a:solidFill>
                            <a:schemeClr val="bg1"/>
                          </a:solidFill>
                          <a:effectLst/>
                          <a:latin typeface="+mn-lt"/>
                          <a:ea typeface="+mn-ea"/>
                          <a:cs typeface="+mn-ea"/>
                          <a:sym typeface="+mn-lt"/>
                        </a:rPr>
                        <a:t>自由职业者</a:t>
                      </a:r>
                      <a:endParaRPr lang="en-US" altLang="zh-CN" sz="1800" b="1" dirty="0">
                        <a:solidFill>
                          <a:schemeClr val="bg1"/>
                        </a:solidFill>
                        <a:effectLst/>
                        <a:latin typeface="+mn-lt"/>
                        <a:ea typeface="+mn-ea"/>
                        <a:cs typeface="+mn-ea"/>
                        <a:sym typeface="+mn-lt"/>
                      </a:endParaRPr>
                    </a:p>
                    <a:p>
                      <a:pPr algn="ctr" rtl="0"/>
                      <a:r>
                        <a:rPr lang="zh-CN" sz="1800" b="1" dirty="0">
                          <a:solidFill>
                            <a:schemeClr val="bg1"/>
                          </a:solidFill>
                          <a:effectLst/>
                          <a:latin typeface="+mn-lt"/>
                          <a:ea typeface="+mn-ea"/>
                          <a:cs typeface="+mn-ea"/>
                          <a:sym typeface="+mn-lt"/>
                        </a:rPr>
                        <a:t>公务员、学生</a:t>
                      </a: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rtl="0"/>
                      <a:r>
                        <a:rPr lang="zh-CN" sz="1800" b="1" dirty="0">
                          <a:solidFill>
                            <a:schemeClr val="bg1"/>
                          </a:solidFill>
                          <a:effectLst/>
                          <a:latin typeface="+mn-lt"/>
                          <a:ea typeface="+mn-ea"/>
                          <a:cs typeface="+mn-ea"/>
                          <a:sym typeface="+mn-lt"/>
                        </a:rPr>
                        <a:t>会党</a:t>
                      </a: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rtl="0"/>
                      <a:r>
                        <a:rPr lang="zh-CN" sz="1800" b="1" dirty="0">
                          <a:solidFill>
                            <a:schemeClr val="bg1"/>
                          </a:solidFill>
                          <a:effectLst/>
                          <a:latin typeface="+mn-lt"/>
                          <a:ea typeface="+mn-ea"/>
                          <a:cs typeface="+mn-ea"/>
                          <a:sym typeface="+mn-lt"/>
                        </a:rPr>
                        <a:t> 农牧业</a:t>
                      </a: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rtl="0"/>
                      <a:r>
                        <a:rPr lang="zh-CN" sz="1800" b="1" dirty="0">
                          <a:solidFill>
                            <a:schemeClr val="bg1"/>
                          </a:solidFill>
                          <a:effectLst/>
                          <a:latin typeface="+mn-lt"/>
                          <a:ea typeface="+mn-ea"/>
                          <a:cs typeface="+mn-ea"/>
                          <a:sym typeface="+mn-lt"/>
                        </a:rPr>
                        <a:t> 总计</a:t>
                      </a:r>
                    </a:p>
                  </a:txBody>
                  <a:tcPr marL="0" marR="0" marT="0" marB="0" anchor="ctr">
                    <a:lnL w="63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r h="692632">
                <a:tc>
                  <a:txBody>
                    <a:bodyPr/>
                    <a:lstStyle/>
                    <a:p>
                      <a:pPr algn="ctr" rtl="0"/>
                      <a:r>
                        <a:rPr lang="en-US" sz="2400" b="1" dirty="0">
                          <a:solidFill>
                            <a:srgbClr val="000000"/>
                          </a:solidFill>
                          <a:effectLst/>
                          <a:latin typeface="华文新魏" pitchFamily="2" charset="-122"/>
                          <a:ea typeface="华文新魏" pitchFamily="2" charset="-122"/>
                          <a:cs typeface="+mn-ea"/>
                          <a:sym typeface="+mn-lt"/>
                        </a:rPr>
                        <a:t>96</a:t>
                      </a:r>
                      <a:endParaRPr lang="zh-CN" sz="1800" b="1" dirty="0">
                        <a:effectLst/>
                        <a:latin typeface="华文新魏" pitchFamily="2" charset="-122"/>
                        <a:ea typeface="华文新魏" pitchFamily="2" charset="-122"/>
                        <a:cs typeface="+mn-ea"/>
                        <a:sym typeface="+mn-lt"/>
                      </a:endParaRPr>
                    </a:p>
                  </a:txBody>
                  <a:tcPr marL="0" marR="0" marT="0" marB="0" anchor="ctr">
                    <a:lnL w="190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tc>
                  <a:txBody>
                    <a:bodyPr/>
                    <a:lstStyle/>
                    <a:p>
                      <a:pPr algn="ctr" rtl="0"/>
                      <a:r>
                        <a:rPr lang="en-US" sz="2400" b="1" dirty="0">
                          <a:solidFill>
                            <a:srgbClr val="000000"/>
                          </a:solidFill>
                          <a:effectLst/>
                          <a:latin typeface="华文新魏" pitchFamily="2" charset="-122"/>
                          <a:ea typeface="华文新魏" pitchFamily="2" charset="-122"/>
                          <a:cs typeface="+mn-ea"/>
                          <a:sym typeface="+mn-lt"/>
                        </a:rPr>
                        <a:t>39</a:t>
                      </a:r>
                      <a:endParaRPr lang="zh-CN" sz="1800" b="1" dirty="0">
                        <a:effectLst/>
                        <a:latin typeface="华文新魏" pitchFamily="2" charset="-122"/>
                        <a:ea typeface="华文新魏" pitchFamily="2" charset="-122"/>
                        <a:cs typeface="+mn-ea"/>
                        <a:sym typeface="+mn-lt"/>
                      </a:endParaRP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tc>
                  <a:txBody>
                    <a:bodyPr/>
                    <a:lstStyle/>
                    <a:p>
                      <a:pPr algn="ctr" rtl="0"/>
                      <a:r>
                        <a:rPr lang="en-US" sz="2400" b="1" dirty="0">
                          <a:solidFill>
                            <a:srgbClr val="000000"/>
                          </a:solidFill>
                          <a:effectLst/>
                          <a:latin typeface="华文新魏" pitchFamily="2" charset="-122"/>
                          <a:ea typeface="华文新魏" pitchFamily="2" charset="-122"/>
                          <a:cs typeface="+mn-ea"/>
                          <a:sym typeface="+mn-lt"/>
                        </a:rPr>
                        <a:t>25</a:t>
                      </a:r>
                      <a:endParaRPr lang="zh-CN" sz="1800" b="1" dirty="0">
                        <a:effectLst/>
                        <a:latin typeface="华文新魏" pitchFamily="2" charset="-122"/>
                        <a:ea typeface="华文新魏" pitchFamily="2" charset="-122"/>
                        <a:cs typeface="+mn-ea"/>
                        <a:sym typeface="+mn-lt"/>
                      </a:endParaRP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tc>
                  <a:txBody>
                    <a:bodyPr/>
                    <a:lstStyle/>
                    <a:p>
                      <a:pPr algn="ctr" rtl="0"/>
                      <a:r>
                        <a:rPr lang="en-US" sz="2400" b="1" dirty="0">
                          <a:solidFill>
                            <a:srgbClr val="000000"/>
                          </a:solidFill>
                          <a:effectLst/>
                          <a:latin typeface="华文新魏" pitchFamily="2" charset="-122"/>
                          <a:ea typeface="华文新魏" pitchFamily="2" charset="-122"/>
                          <a:cs typeface="+mn-ea"/>
                          <a:sym typeface="+mn-lt"/>
                        </a:rPr>
                        <a:t>12</a:t>
                      </a:r>
                      <a:endParaRPr lang="zh-CN" sz="1800" b="1" dirty="0">
                        <a:effectLst/>
                        <a:latin typeface="华文新魏" pitchFamily="2" charset="-122"/>
                        <a:ea typeface="华文新魏" pitchFamily="2" charset="-122"/>
                        <a:cs typeface="+mn-ea"/>
                        <a:sym typeface="+mn-lt"/>
                      </a:endParaRP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tc>
                  <a:txBody>
                    <a:bodyPr/>
                    <a:lstStyle/>
                    <a:p>
                      <a:pPr algn="ctr" rtl="0"/>
                      <a:r>
                        <a:rPr lang="en-US" sz="2400" b="1" dirty="0">
                          <a:solidFill>
                            <a:srgbClr val="000000"/>
                          </a:solidFill>
                          <a:effectLst/>
                          <a:latin typeface="华文新魏" pitchFamily="2" charset="-122"/>
                          <a:ea typeface="华文新魏" pitchFamily="2" charset="-122"/>
                          <a:cs typeface="+mn-ea"/>
                          <a:sym typeface="+mn-lt"/>
                        </a:rPr>
                        <a:t>6</a:t>
                      </a:r>
                      <a:endParaRPr lang="zh-CN" sz="1800" b="1" dirty="0">
                        <a:effectLst/>
                        <a:latin typeface="华文新魏" pitchFamily="2" charset="-122"/>
                        <a:ea typeface="华文新魏" pitchFamily="2" charset="-122"/>
                        <a:cs typeface="+mn-ea"/>
                        <a:sym typeface="+mn-lt"/>
                      </a:endParaRP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tc>
                  <a:txBody>
                    <a:bodyPr/>
                    <a:lstStyle/>
                    <a:p>
                      <a:pPr algn="ctr" rtl="0"/>
                      <a:r>
                        <a:rPr lang="zh-CN" sz="2400" b="1" dirty="0">
                          <a:solidFill>
                            <a:srgbClr val="000000"/>
                          </a:solidFill>
                          <a:effectLst/>
                          <a:latin typeface="华文新魏" pitchFamily="2" charset="-122"/>
                          <a:ea typeface="华文新魏" pitchFamily="2" charset="-122"/>
                          <a:cs typeface="+mn-ea"/>
                          <a:sym typeface="+mn-lt"/>
                        </a:rPr>
                        <a:t>178</a:t>
                      </a:r>
                      <a:endParaRPr lang="zh-CN" sz="1800" b="1" dirty="0">
                        <a:effectLst/>
                        <a:latin typeface="华文新魏" pitchFamily="2" charset="-122"/>
                        <a:ea typeface="华文新魏" pitchFamily="2" charset="-122"/>
                        <a:cs typeface="+mn-ea"/>
                        <a:sym typeface="+mn-lt"/>
                      </a:endParaRPr>
                    </a:p>
                  </a:txBody>
                  <a:tcPr marL="0" marR="0" marT="0" marB="0" anchor="ctr">
                    <a:lnL w="63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19486" name="矩形 7">
            <a:extLst>
              <a:ext uri="{FF2B5EF4-FFF2-40B4-BE49-F238E27FC236}">
                <a16:creationId xmlns="" xmlns:a16="http://schemas.microsoft.com/office/drawing/2014/main" id="{048A9B3A-91C6-46D0-8FDA-B07D25840888}"/>
              </a:ext>
            </a:extLst>
          </p:cNvPr>
          <p:cNvSpPr>
            <a:spLocks noChangeArrowheads="1"/>
          </p:cNvSpPr>
          <p:nvPr/>
        </p:nvSpPr>
        <p:spPr bwMode="auto">
          <a:xfrm>
            <a:off x="1403648" y="1772816"/>
            <a:ext cx="251301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2400" dirty="0">
                <a:solidFill>
                  <a:schemeClr val="tx1"/>
                </a:solidFill>
                <a:latin typeface="+mn-lt"/>
                <a:ea typeface="+mn-ea"/>
                <a:cs typeface="+mn-ea"/>
                <a:sym typeface="+mn-lt"/>
              </a:rPr>
              <a:t>兴中会会员构成</a:t>
            </a:r>
            <a:endParaRPr lang="zh-CN" altLang="en-US" sz="2400" dirty="0">
              <a:latin typeface="+mn-lt"/>
              <a:ea typeface="+mn-ea"/>
              <a:cs typeface="+mn-ea"/>
              <a:sym typeface="+mn-lt"/>
            </a:endParaRPr>
          </a:p>
        </p:txBody>
      </p:sp>
      <p:sp>
        <p:nvSpPr>
          <p:cNvPr id="10" name="矩形 9"/>
          <p:cNvSpPr/>
          <p:nvPr/>
        </p:nvSpPr>
        <p:spPr>
          <a:xfrm>
            <a:off x="357158" y="4857760"/>
            <a:ext cx="8208912" cy="766364"/>
          </a:xfrm>
          <a:prstGeom prst="rect">
            <a:avLst/>
          </a:prstGeom>
        </p:spPr>
        <p:txBody>
          <a:bodyPr wrap="square">
            <a:spAutoFit/>
          </a:bodyPr>
          <a:lstStyle/>
          <a:p>
            <a:pPr>
              <a:lnSpc>
                <a:spcPct val="90000"/>
              </a:lnSpc>
            </a:pPr>
            <a:r>
              <a:rPr lang="zh-CN" altLang="en-US" sz="2400" b="1" dirty="0" smtClean="0">
                <a:sym typeface="+mn-lt"/>
              </a:rPr>
              <a:t>（</a:t>
            </a:r>
            <a:r>
              <a:rPr lang="en-US" altLang="zh-CN" sz="2400" b="1" dirty="0" smtClean="0">
                <a:sym typeface="+mn-lt"/>
              </a:rPr>
              <a:t>4</a:t>
            </a:r>
            <a:r>
              <a:rPr lang="zh-CN" altLang="en-US" sz="2400" b="1" dirty="0" smtClean="0">
                <a:sym typeface="+mn-lt"/>
              </a:rPr>
              <a:t>）</a:t>
            </a:r>
            <a:r>
              <a:rPr lang="en-US" altLang="zh-CN" sz="2400" b="1" dirty="0" smtClean="0">
                <a:sym typeface="+mn-lt"/>
              </a:rPr>
              <a:t>1904</a:t>
            </a:r>
            <a:r>
              <a:rPr lang="zh-CN" altLang="en-US" sz="2400" b="1" dirty="0" smtClean="0">
                <a:sym typeface="+mn-lt"/>
              </a:rPr>
              <a:t>年发表</a:t>
            </a:r>
            <a:r>
              <a:rPr lang="en-US" altLang="zh-CN" sz="2400" b="1" dirty="0" smtClean="0">
                <a:sym typeface="+mn-lt"/>
              </a:rPr>
              <a:t>《</a:t>
            </a:r>
            <a:r>
              <a:rPr lang="zh-CN" altLang="en-US" sz="2400" b="1" dirty="0" smtClean="0">
                <a:sym typeface="+mn-lt"/>
              </a:rPr>
              <a:t>中国问题的真解决</a:t>
            </a:r>
            <a:r>
              <a:rPr lang="en-US" altLang="zh-CN" sz="2400" b="1" dirty="0" smtClean="0">
                <a:sym typeface="+mn-lt"/>
              </a:rPr>
              <a:t>》</a:t>
            </a:r>
            <a:r>
              <a:rPr lang="zh-CN" altLang="en-US" sz="2400" b="1" dirty="0" smtClean="0">
                <a:sym typeface="+mn-lt"/>
              </a:rPr>
              <a:t>一文，指出只有</a:t>
            </a:r>
            <a:r>
              <a:rPr lang="zh-CN" altLang="en-US" sz="2400" b="1" dirty="0" smtClean="0">
                <a:solidFill>
                  <a:srgbClr val="C00000"/>
                </a:solidFill>
                <a:sym typeface="+mn-lt"/>
              </a:rPr>
              <a:t>推翻清朝政府的统治</a:t>
            </a:r>
            <a:r>
              <a:rPr lang="zh-CN" altLang="en-US" sz="2400" b="1" dirty="0" smtClean="0">
                <a:sym typeface="+mn-lt"/>
              </a:rPr>
              <a:t>，才能真正解决中国问题。</a:t>
            </a:r>
          </a:p>
        </p:txBody>
      </p:sp>
      <p:sp>
        <p:nvSpPr>
          <p:cNvPr id="7" name="矩形 6"/>
          <p:cNvSpPr/>
          <p:nvPr/>
        </p:nvSpPr>
        <p:spPr>
          <a:xfrm>
            <a:off x="357158" y="4143380"/>
            <a:ext cx="5506636" cy="433965"/>
          </a:xfrm>
          <a:prstGeom prst="rect">
            <a:avLst/>
          </a:prstGeom>
        </p:spPr>
        <p:txBody>
          <a:bodyPr wrap="none">
            <a:spAutoFit/>
          </a:bodyPr>
          <a:lstStyle/>
          <a:p>
            <a:pPr>
              <a:lnSpc>
                <a:spcPct val="90000"/>
              </a:lnSpc>
            </a:pPr>
            <a:r>
              <a:rPr lang="zh-CN" altLang="en-US" sz="2400" b="1" dirty="0" smtClean="0">
                <a:sym typeface="+mn-lt"/>
              </a:rPr>
              <a:t>（</a:t>
            </a:r>
            <a:r>
              <a:rPr lang="en-US" altLang="zh-CN" sz="2400" b="1" dirty="0" smtClean="0">
                <a:sym typeface="+mn-lt"/>
              </a:rPr>
              <a:t>3</a:t>
            </a:r>
            <a:r>
              <a:rPr lang="zh-CN" altLang="en-US" sz="2400" b="1" dirty="0" smtClean="0">
                <a:sym typeface="+mn-lt"/>
              </a:rPr>
              <a:t>）</a:t>
            </a:r>
            <a:r>
              <a:rPr lang="en-US" altLang="zh-CN" sz="2400" b="1" dirty="0" smtClean="0">
                <a:sym typeface="+mn-lt"/>
              </a:rPr>
              <a:t>1895</a:t>
            </a:r>
            <a:r>
              <a:rPr lang="zh-CN" altLang="en-US" sz="2400" b="1" dirty="0" smtClean="0">
                <a:sym typeface="+mn-lt"/>
              </a:rPr>
              <a:t>年策划在广州举行武装起义。</a:t>
            </a:r>
            <a:endParaRPr lang="en-US" altLang="zh-CN" sz="2400" b="1" dirty="0" smtClean="0">
              <a:sym typeface="+mn-lt"/>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sz="quarter" idx="1"/>
          </p:nvPr>
        </p:nvSpPr>
        <p:spPr>
          <a:xfrm>
            <a:off x="323528" y="1988840"/>
            <a:ext cx="4619427" cy="4032448"/>
          </a:xfrm>
        </p:spPr>
        <p:txBody>
          <a:bodyPr>
            <a:normAutofit/>
          </a:bodyPr>
          <a:lstStyle/>
          <a:p>
            <a:pPr>
              <a:lnSpc>
                <a:spcPct val="90000"/>
              </a:lnSpc>
            </a:pPr>
            <a:r>
              <a:rPr lang="zh-CN" altLang="en-US" sz="2400" b="1" dirty="0"/>
              <a:t>“满清王朝可以比作一座即将倒塌的房屋，整个结构已从根本上彻底地腐朽了，难道有人只要用几根小柱子斜撑住外墙就能够使那座房屋免于倾倒吗？ </a:t>
            </a:r>
          </a:p>
          <a:p>
            <a:pPr>
              <a:lnSpc>
                <a:spcPct val="90000"/>
              </a:lnSpc>
            </a:pPr>
            <a:r>
              <a:rPr lang="zh-CN" altLang="en-US" sz="2400" b="1" dirty="0"/>
              <a:t>必须以一个</a:t>
            </a:r>
            <a:r>
              <a:rPr lang="zh-CN" altLang="en-US" sz="2400" b="1" dirty="0">
                <a:solidFill>
                  <a:srgbClr val="C00000"/>
                </a:solidFill>
              </a:rPr>
              <a:t>新的、开明的、进步的政府</a:t>
            </a:r>
            <a:r>
              <a:rPr lang="zh-CN" altLang="en-US" sz="2400" b="1" dirty="0"/>
              <a:t>来代替旧政府</a:t>
            </a:r>
            <a:r>
              <a:rPr lang="en-US" altLang="zh-CN" sz="2400" b="1" dirty="0"/>
              <a:t>……</a:t>
            </a:r>
            <a:r>
              <a:rPr lang="zh-CN" altLang="en-US" sz="2400" b="1" dirty="0"/>
              <a:t>把过时的满清君主政体改变为‘</a:t>
            </a:r>
            <a:r>
              <a:rPr lang="zh-CN" altLang="en-US" sz="2400" b="1" dirty="0">
                <a:solidFill>
                  <a:srgbClr val="C00000"/>
                </a:solidFill>
              </a:rPr>
              <a:t>中华民国</a:t>
            </a:r>
            <a:r>
              <a:rPr lang="zh-CN" altLang="en-US" sz="2400" b="1" dirty="0"/>
              <a:t>’。”</a:t>
            </a:r>
          </a:p>
          <a:p>
            <a:pPr>
              <a:lnSpc>
                <a:spcPct val="90000"/>
              </a:lnSpc>
            </a:pPr>
            <a:r>
              <a:rPr lang="zh-CN" altLang="en-US" sz="2400" b="1" dirty="0"/>
              <a:t>        </a:t>
            </a:r>
            <a:r>
              <a:rPr lang="en-US" altLang="zh-CN" sz="2400" b="1" dirty="0" smtClean="0"/>
              <a:t>----《</a:t>
            </a:r>
            <a:r>
              <a:rPr lang="zh-CN" altLang="en-US" sz="2400" b="1" dirty="0"/>
              <a:t>中国问题的真解决</a:t>
            </a:r>
            <a:r>
              <a:rPr lang="en-US" altLang="zh-CN" sz="2400" b="1" dirty="0" smtClean="0"/>
              <a:t>》</a:t>
            </a:r>
            <a:r>
              <a:rPr lang="zh-CN" altLang="en-US" sz="2400" b="1" dirty="0" smtClean="0"/>
              <a:t>（</a:t>
            </a:r>
            <a:r>
              <a:rPr lang="en-US" altLang="zh-CN" sz="2400" b="1" dirty="0" smtClean="0"/>
              <a:t>1904</a:t>
            </a:r>
            <a:r>
              <a:rPr lang="zh-CN" altLang="en-US" sz="2400" b="1" dirty="0" smtClean="0"/>
              <a:t>年）</a:t>
            </a:r>
            <a:endParaRPr lang="en-US" altLang="zh-CN" sz="2400" b="1" dirty="0"/>
          </a:p>
        </p:txBody>
      </p:sp>
      <p:grpSp>
        <p:nvGrpSpPr>
          <p:cNvPr id="2" name="Group 3"/>
          <p:cNvGrpSpPr>
            <a:grpSpLocks/>
          </p:cNvGrpSpPr>
          <p:nvPr/>
        </p:nvGrpSpPr>
        <p:grpSpPr bwMode="auto">
          <a:xfrm>
            <a:off x="611560" y="260648"/>
            <a:ext cx="1584176" cy="1296144"/>
            <a:chOff x="226" y="0"/>
            <a:chExt cx="1024" cy="1315"/>
          </a:xfrm>
        </p:grpSpPr>
        <p:pic>
          <p:nvPicPr>
            <p:cNvPr id="29700"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29701" name="Rectangle 5" descr="信纸"/>
            <p:cNvSpPr>
              <a:spLocks noChangeArrowheads="1"/>
            </p:cNvSpPr>
            <p:nvPr/>
          </p:nvSpPr>
          <p:spPr bwMode="auto">
            <a:xfrm>
              <a:off x="406" y="316"/>
              <a:ext cx="609" cy="367"/>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latin typeface="华文新魏" pitchFamily="2" charset="-122"/>
                  <a:ea typeface="华文新魏" pitchFamily="2" charset="-122"/>
                </a:rPr>
                <a:t>材料</a:t>
              </a:r>
            </a:p>
          </p:txBody>
        </p:sp>
      </p:grpSp>
      <p:sp>
        <p:nvSpPr>
          <p:cNvPr id="29703" name="Rectangle 7"/>
          <p:cNvSpPr>
            <a:spLocks noChangeArrowheads="1"/>
          </p:cNvSpPr>
          <p:nvPr/>
        </p:nvSpPr>
        <p:spPr bwMode="auto">
          <a:xfrm>
            <a:off x="5940425" y="5084247"/>
            <a:ext cx="2385140" cy="369332"/>
          </a:xfrm>
          <a:prstGeom prst="rect">
            <a:avLst/>
          </a:prstGeom>
          <a:noFill/>
          <a:ln w="9525">
            <a:noFill/>
            <a:miter lim="800000"/>
            <a:headEnd/>
            <a:tailEnd/>
          </a:ln>
          <a:effectLst/>
        </p:spPr>
        <p:txBody>
          <a:bodyPr wrap="none" anchor="ctr">
            <a:spAutoFit/>
          </a:bodyPr>
          <a:lstStyle/>
          <a:p>
            <a:r>
              <a:rPr lang="zh-CN" altLang="en-US" b="1" dirty="0"/>
              <a:t>孙中山（1866--1925）</a:t>
            </a:r>
          </a:p>
        </p:txBody>
      </p:sp>
      <p:pic>
        <p:nvPicPr>
          <p:cNvPr id="29706" name="Picture 10" descr="20110425072934508"/>
          <p:cNvPicPr>
            <a:picLocks noChangeAspect="1" noChangeArrowheads="1"/>
          </p:cNvPicPr>
          <p:nvPr/>
        </p:nvPicPr>
        <p:blipFill>
          <a:blip r:embed="rId3" cstate="print"/>
          <a:srcRect/>
          <a:stretch>
            <a:fillRect/>
          </a:stretch>
        </p:blipFill>
        <p:spPr bwMode="auto">
          <a:xfrm>
            <a:off x="5004048" y="2204864"/>
            <a:ext cx="3810000" cy="2705100"/>
          </a:xfrm>
          <a:prstGeom prst="rect">
            <a:avLst/>
          </a:prstGeom>
          <a:noFill/>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r>
              <a:rPr lang="zh-CN" altLang="en-US" sz="4600" b="1">
                <a:latin typeface="华文新魏" pitchFamily="2" charset="-122"/>
                <a:ea typeface="华文新魏" pitchFamily="2" charset="-122"/>
              </a:rPr>
              <a:t/>
            </a:r>
            <a:br>
              <a:rPr lang="zh-CN" altLang="en-US" sz="4600" b="1">
                <a:latin typeface="华文新魏" pitchFamily="2" charset="-122"/>
                <a:ea typeface="华文新魏" pitchFamily="2" charset="-122"/>
              </a:rPr>
            </a:br>
            <a:endParaRPr lang="zh-CN" altLang="en-US" sz="4600" b="1">
              <a:latin typeface="华文新魏" pitchFamily="2" charset="-122"/>
              <a:ea typeface="华文新魏" pitchFamily="2" charset="-122"/>
            </a:endParaRPr>
          </a:p>
        </p:txBody>
      </p:sp>
      <p:sp>
        <p:nvSpPr>
          <p:cNvPr id="30723" name="Rectangle 3"/>
          <p:cNvSpPr>
            <a:spLocks noChangeArrowheads="1"/>
          </p:cNvSpPr>
          <p:nvPr/>
        </p:nvSpPr>
        <p:spPr bwMode="auto">
          <a:xfrm>
            <a:off x="323528" y="260350"/>
            <a:ext cx="8612510" cy="1223963"/>
          </a:xfrm>
          <a:prstGeom prst="rect">
            <a:avLst/>
          </a:prstGeom>
          <a:noFill/>
          <a:ln w="9525">
            <a:noFill/>
            <a:miter lim="800000"/>
            <a:headEnd/>
            <a:tailEnd/>
          </a:ln>
          <a:effectLst/>
        </p:spPr>
        <p:txBody>
          <a:bodyPr/>
          <a:lstStyle/>
          <a:p>
            <a:pPr>
              <a:buFontTx/>
              <a:buNone/>
            </a:pPr>
            <a:r>
              <a:rPr lang="en-US" altLang="zh-CN" sz="4000" b="1" dirty="0">
                <a:solidFill>
                  <a:schemeClr val="tx2"/>
                </a:solidFill>
                <a:latin typeface="Garamond" pitchFamily="18" charset="0"/>
                <a:ea typeface="华文新魏" pitchFamily="2" charset="-122"/>
              </a:rPr>
              <a:t>2</a:t>
            </a:r>
            <a:r>
              <a:rPr lang="zh-CN" altLang="en-US" sz="4000" b="1" dirty="0">
                <a:solidFill>
                  <a:schemeClr val="tx2"/>
                </a:solidFill>
                <a:latin typeface="Garamond" pitchFamily="18" charset="0"/>
                <a:ea typeface="华文新魏" pitchFamily="2" charset="-122"/>
              </a:rPr>
              <a:t>、资产阶级革命派的宣传与组织工作</a:t>
            </a:r>
            <a:r>
              <a:rPr lang="zh-CN" altLang="en-US" sz="3800" b="1" dirty="0">
                <a:solidFill>
                  <a:schemeClr val="tx2"/>
                </a:solidFill>
                <a:latin typeface="Garamond" pitchFamily="18" charset="0"/>
              </a:rPr>
              <a:t> </a:t>
            </a:r>
          </a:p>
        </p:txBody>
      </p:sp>
      <p:sp>
        <p:nvSpPr>
          <p:cNvPr id="30724" name="Rectangle 4"/>
          <p:cNvSpPr>
            <a:spLocks noChangeArrowheads="1"/>
          </p:cNvSpPr>
          <p:nvPr/>
        </p:nvSpPr>
        <p:spPr bwMode="auto">
          <a:xfrm>
            <a:off x="467544" y="1772816"/>
            <a:ext cx="1440160" cy="4176464"/>
          </a:xfrm>
          <a:prstGeom prst="rect">
            <a:avLst/>
          </a:prstGeom>
          <a:solidFill>
            <a:schemeClr val="bg1"/>
          </a:solidFill>
          <a:ln w="9525">
            <a:noFill/>
            <a:miter lim="800000"/>
            <a:headEnd/>
            <a:tailEnd/>
          </a:ln>
          <a:effectLst/>
        </p:spPr>
        <p:txBody>
          <a:bodyPr/>
          <a:lstStyle/>
          <a:p>
            <a:pPr>
              <a:buFontTx/>
              <a:buNone/>
            </a:pPr>
            <a:r>
              <a:rPr lang="zh-CN" altLang="en-US" sz="3600" b="1" dirty="0">
                <a:solidFill>
                  <a:schemeClr val="tx2"/>
                </a:solidFill>
                <a:latin typeface="华文新魏" pitchFamily="2" charset="-122"/>
                <a:ea typeface="华文新魏" pitchFamily="2" charset="-122"/>
              </a:rPr>
              <a:t>（</a:t>
            </a:r>
            <a:r>
              <a:rPr lang="en-US" altLang="zh-CN" sz="3600" b="1" dirty="0">
                <a:solidFill>
                  <a:schemeClr val="tx2"/>
                </a:solidFill>
                <a:latin typeface="华文新魏" pitchFamily="2" charset="-122"/>
                <a:ea typeface="华文新魏" pitchFamily="2" charset="-122"/>
              </a:rPr>
              <a:t>1</a:t>
            </a:r>
            <a:r>
              <a:rPr lang="zh-CN" altLang="en-US" sz="3600" b="1" dirty="0">
                <a:solidFill>
                  <a:schemeClr val="tx2"/>
                </a:solidFill>
                <a:latin typeface="华文新魏" pitchFamily="2" charset="-122"/>
                <a:ea typeface="华文新魏" pitchFamily="2" charset="-122"/>
              </a:rPr>
              <a:t>）资产阶级革命派的宣传工作</a:t>
            </a:r>
            <a:r>
              <a:rPr lang="zh-CN" altLang="en-US" sz="3800" b="1" dirty="0">
                <a:solidFill>
                  <a:schemeClr val="tx2"/>
                </a:solidFill>
                <a:latin typeface="华文新魏" pitchFamily="2" charset="-122"/>
                <a:ea typeface="华文新魏" pitchFamily="2" charset="-122"/>
              </a:rPr>
              <a:t> </a:t>
            </a:r>
          </a:p>
        </p:txBody>
      </p:sp>
      <p:pic>
        <p:nvPicPr>
          <p:cNvPr id="30725" name="Picture 5" descr="章炳麟邹容陈天华"/>
          <p:cNvPicPr>
            <a:picLocks noChangeAspect="1" noChangeArrowheads="1"/>
          </p:cNvPicPr>
          <p:nvPr/>
        </p:nvPicPr>
        <p:blipFill>
          <a:blip r:embed="rId2" cstate="print"/>
          <a:srcRect/>
          <a:stretch>
            <a:fillRect/>
          </a:stretch>
        </p:blipFill>
        <p:spPr bwMode="auto">
          <a:xfrm>
            <a:off x="2483768" y="1628800"/>
            <a:ext cx="6303862" cy="466652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 to="" calcmode="lin" valueType="num">
                                      <p:cBhvr>
                                        <p:cTn id="7" dur="1" fill="hold"/>
                                        <p:tgtEl>
                                          <p:spTgt spid="3072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a:xfrm>
            <a:off x="457200" y="277813"/>
            <a:ext cx="8229600" cy="919162"/>
          </a:xfrm>
          <a:noFill/>
          <a:ln/>
        </p:spPr>
        <p:txBody>
          <a:bodyPr/>
          <a:lstStyle/>
          <a:p>
            <a:r>
              <a:rPr lang="zh-CN" altLang="en-US" b="1" dirty="0"/>
              <a:t>①</a:t>
            </a:r>
            <a:r>
              <a:rPr lang="zh-CN" altLang="en-US" b="1" dirty="0">
                <a:latin typeface="华文新魏" pitchFamily="2" charset="-122"/>
                <a:ea typeface="华文新魏" pitchFamily="2" charset="-122"/>
              </a:rPr>
              <a:t>章炳麟</a:t>
            </a:r>
            <a:endParaRPr lang="zh-CN" altLang="en-US" b="1" dirty="0"/>
          </a:p>
        </p:txBody>
      </p:sp>
      <p:sp>
        <p:nvSpPr>
          <p:cNvPr id="31749" name="Rectangle 5"/>
          <p:cNvSpPr>
            <a:spLocks noGrp="1" noChangeArrowheads="1"/>
          </p:cNvSpPr>
          <p:nvPr>
            <p:ph sz="quarter" idx="1"/>
          </p:nvPr>
        </p:nvSpPr>
        <p:spPr>
          <a:xfrm>
            <a:off x="4067944" y="836712"/>
            <a:ext cx="4475162" cy="2160240"/>
          </a:xfrm>
          <a:solidFill>
            <a:schemeClr val="bg1"/>
          </a:solidFill>
        </p:spPr>
        <p:txBody>
          <a:bodyPr/>
          <a:lstStyle/>
          <a:p>
            <a:r>
              <a:rPr lang="en-US" altLang="zh-CN" sz="2400" b="1" dirty="0" smtClean="0">
                <a:solidFill>
                  <a:schemeClr val="tx2"/>
                </a:solidFill>
                <a:latin typeface="华文新魏" pitchFamily="2" charset="-122"/>
                <a:ea typeface="华文新魏" pitchFamily="2" charset="-122"/>
              </a:rPr>
              <a:t>1903</a:t>
            </a:r>
            <a:r>
              <a:rPr lang="zh-CN" altLang="en-US" sz="2400" b="1" dirty="0" smtClean="0">
                <a:solidFill>
                  <a:schemeClr val="tx2"/>
                </a:solidFill>
                <a:latin typeface="华文新魏" pitchFamily="2" charset="-122"/>
                <a:ea typeface="华文新魏" pitchFamily="2" charset="-122"/>
              </a:rPr>
              <a:t>年发表</a:t>
            </a:r>
            <a:r>
              <a:rPr lang="en-US" altLang="zh-CN" sz="2400" b="1" dirty="0" smtClean="0">
                <a:solidFill>
                  <a:schemeClr val="tx2"/>
                </a:solidFill>
                <a:latin typeface="华文新魏" pitchFamily="2" charset="-122"/>
                <a:ea typeface="华文新魏" pitchFamily="2" charset="-122"/>
              </a:rPr>
              <a:t>《</a:t>
            </a:r>
            <a:r>
              <a:rPr lang="zh-CN" altLang="en-US" sz="2400" b="1" dirty="0" smtClean="0">
                <a:solidFill>
                  <a:schemeClr val="tx2"/>
                </a:solidFill>
                <a:latin typeface="华文新魏" pitchFamily="2" charset="-122"/>
                <a:ea typeface="华文新魏" pitchFamily="2" charset="-122"/>
              </a:rPr>
              <a:t>驳康有为论革命书</a:t>
            </a:r>
            <a:r>
              <a:rPr lang="en-US" altLang="zh-CN" sz="2400" b="1" dirty="0" smtClean="0">
                <a:solidFill>
                  <a:schemeClr val="tx2"/>
                </a:solidFill>
                <a:latin typeface="华文新魏" pitchFamily="2" charset="-122"/>
                <a:ea typeface="华文新魏" pitchFamily="2" charset="-122"/>
              </a:rPr>
              <a:t>》</a:t>
            </a:r>
            <a:r>
              <a:rPr lang="zh-CN" altLang="en-US" sz="2400" b="1" dirty="0" smtClean="0">
                <a:solidFill>
                  <a:schemeClr val="tx2"/>
                </a:solidFill>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反对康有为的保皇观点，歌颂革命为良药，强调中国人民完全有能力建立民主共和制度。</a:t>
            </a:r>
            <a:endParaRPr lang="en-US" altLang="zh-CN" sz="2400" dirty="0" smtClean="0">
              <a:solidFill>
                <a:schemeClr val="tx2"/>
              </a:solidFill>
              <a:latin typeface="华文新魏" pitchFamily="2" charset="-122"/>
              <a:ea typeface="华文新魏" pitchFamily="2" charset="-122"/>
            </a:endParaRPr>
          </a:p>
        </p:txBody>
      </p:sp>
      <p:grpSp>
        <p:nvGrpSpPr>
          <p:cNvPr id="8" name="组合 7"/>
          <p:cNvGrpSpPr/>
          <p:nvPr/>
        </p:nvGrpSpPr>
        <p:grpSpPr>
          <a:xfrm>
            <a:off x="395536" y="1340768"/>
            <a:ext cx="2429644" cy="3290882"/>
            <a:chOff x="395536" y="1340768"/>
            <a:chExt cx="2429644" cy="3290882"/>
          </a:xfrm>
        </p:grpSpPr>
        <p:pic>
          <p:nvPicPr>
            <p:cNvPr id="31746" name="Picture 2" descr="zhangtaiyan"/>
            <p:cNvPicPr>
              <a:picLocks noChangeAspect="1" noChangeArrowheads="1"/>
            </p:cNvPicPr>
            <p:nvPr/>
          </p:nvPicPr>
          <p:blipFill>
            <a:blip r:embed="rId2" cstate="print"/>
            <a:srcRect/>
            <a:stretch>
              <a:fillRect/>
            </a:stretch>
          </p:blipFill>
          <p:spPr bwMode="auto">
            <a:xfrm>
              <a:off x="467544" y="1340768"/>
              <a:ext cx="2357636" cy="3077174"/>
            </a:xfrm>
            <a:prstGeom prst="rect">
              <a:avLst/>
            </a:prstGeom>
            <a:noFill/>
            <a:ln w="9525">
              <a:noFill/>
              <a:miter lim="800000"/>
              <a:headEnd/>
              <a:tailEnd/>
            </a:ln>
          </p:spPr>
        </p:pic>
        <p:sp>
          <p:nvSpPr>
            <p:cNvPr id="31748" name="Text Box 4"/>
            <p:cNvSpPr txBox="1">
              <a:spLocks noChangeArrowheads="1"/>
            </p:cNvSpPr>
            <p:nvPr/>
          </p:nvSpPr>
          <p:spPr bwMode="auto">
            <a:xfrm>
              <a:off x="395536" y="4293096"/>
              <a:ext cx="2088232" cy="338554"/>
            </a:xfrm>
            <a:prstGeom prst="rect">
              <a:avLst/>
            </a:prstGeom>
            <a:noFill/>
            <a:ln w="9525">
              <a:noFill/>
              <a:miter lim="800000"/>
              <a:headEnd/>
              <a:tailEnd/>
            </a:ln>
            <a:effectLst/>
          </p:spPr>
          <p:txBody>
            <a:bodyPr wrap="square">
              <a:spAutoFit/>
            </a:bodyPr>
            <a:lstStyle/>
            <a:p>
              <a:r>
                <a:rPr lang="zh-CN" altLang="en-US" sz="1600" b="1" dirty="0" smtClean="0"/>
                <a:t>章炳麟（</a:t>
              </a:r>
              <a:r>
                <a:rPr lang="en-US" altLang="zh-CN" sz="1600" b="1" dirty="0"/>
                <a:t>1869--1936</a:t>
              </a:r>
              <a:r>
                <a:rPr lang="zh-CN" altLang="en-US" sz="1600" b="1" dirty="0"/>
                <a:t>）</a:t>
              </a:r>
            </a:p>
          </p:txBody>
        </p:sp>
      </p:grpSp>
      <p:sp>
        <p:nvSpPr>
          <p:cNvPr id="7" name="云形标注 6"/>
          <p:cNvSpPr/>
          <p:nvPr/>
        </p:nvSpPr>
        <p:spPr>
          <a:xfrm>
            <a:off x="4427984" y="3284984"/>
            <a:ext cx="4104456" cy="3024336"/>
          </a:xfrm>
          <a:prstGeom prst="cloudCallout">
            <a:avLst>
              <a:gd name="adj1" fmla="val -109455"/>
              <a:gd name="adj2" fmla="val -672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2"/>
                </a:solidFill>
                <a:latin typeface="华文新魏" pitchFamily="2" charset="-122"/>
                <a:ea typeface="华文新魏" pitchFamily="2" charset="-122"/>
              </a:rPr>
              <a:t>公理之未明，即以革命明之；旧俗之俱在，即以革命去之。革命非天雄、大黄之猛剂，而实补泻兼备之良药矣。</a:t>
            </a:r>
            <a:endParaRPr lang="zh-CN" altLang="en-US" sz="2400" b="1" dirty="0">
              <a:solidFill>
                <a:schemeClr val="tx2"/>
              </a:solidFill>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39552" y="332656"/>
            <a:ext cx="7643192" cy="847725"/>
          </a:xfrm>
        </p:spPr>
        <p:txBody>
          <a:bodyPr/>
          <a:lstStyle/>
          <a:p>
            <a:r>
              <a:rPr lang="zh-CN" altLang="en-US" b="1" dirty="0"/>
              <a:t>②</a:t>
            </a:r>
            <a:r>
              <a:rPr lang="zh-CN" altLang="en-US" sz="4000" b="1" dirty="0">
                <a:latin typeface="华文新魏" pitchFamily="2" charset="-122"/>
                <a:ea typeface="华文新魏" pitchFamily="2" charset="-122"/>
              </a:rPr>
              <a:t>邹 容</a:t>
            </a:r>
          </a:p>
        </p:txBody>
      </p:sp>
      <p:sp>
        <p:nvSpPr>
          <p:cNvPr id="32771" name="Oval 3"/>
          <p:cNvSpPr>
            <a:spLocks noChangeArrowheads="1"/>
          </p:cNvSpPr>
          <p:nvPr/>
        </p:nvSpPr>
        <p:spPr bwMode="auto">
          <a:xfrm>
            <a:off x="467544" y="2564904"/>
            <a:ext cx="4680446" cy="2520354"/>
          </a:xfrm>
          <a:prstGeom prst="ellipse">
            <a:avLst/>
          </a:prstGeom>
          <a:solidFill>
            <a:schemeClr val="bg1"/>
          </a:solidFill>
          <a:ln w="9525">
            <a:solidFill>
              <a:schemeClr val="tx1"/>
            </a:solidFill>
            <a:round/>
            <a:headEnd/>
            <a:tailEnd/>
          </a:ln>
          <a:effectLst/>
        </p:spPr>
        <p:txBody>
          <a:bodyPr wrap="none" anchor="ctr"/>
          <a:lstStyle/>
          <a:p>
            <a:r>
              <a:rPr lang="zh-CN" altLang="en-US" sz="2400" b="1" dirty="0" smtClean="0">
                <a:latin typeface="华文新魏" pitchFamily="2" charset="-122"/>
                <a:ea typeface="华文新魏" pitchFamily="2" charset="-122"/>
              </a:rPr>
              <a:t>写</a:t>
            </a:r>
            <a:r>
              <a:rPr lang="zh-CN" altLang="en-US" sz="2400" b="1" dirty="0">
                <a:latin typeface="华文新魏" pitchFamily="2" charset="-122"/>
                <a:ea typeface="华文新魏" pitchFamily="2" charset="-122"/>
              </a:rPr>
              <a:t>了</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革命军</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，号召人民</a:t>
            </a:r>
            <a:endParaRPr lang="zh-CN" altLang="en-US" sz="2400" b="1" dirty="0">
              <a:latin typeface="华文新魏" pitchFamily="2" charset="-122"/>
              <a:ea typeface="华文新魏" pitchFamily="2" charset="-122"/>
            </a:endParaRPr>
          </a:p>
          <a:p>
            <a:r>
              <a:rPr lang="zh-CN" altLang="en-US" sz="2400" b="1" dirty="0" smtClean="0">
                <a:latin typeface="华文新魏" pitchFamily="2" charset="-122"/>
                <a:ea typeface="华文新魏" pitchFamily="2" charset="-122"/>
              </a:rPr>
              <a:t>推翻清朝统治，建立“中华</a:t>
            </a:r>
            <a:endParaRPr lang="en-US" altLang="zh-CN" sz="2400" b="1" dirty="0" smtClean="0">
              <a:latin typeface="华文新魏" pitchFamily="2" charset="-122"/>
              <a:ea typeface="华文新魏" pitchFamily="2" charset="-122"/>
            </a:endParaRPr>
          </a:p>
          <a:p>
            <a:r>
              <a:rPr lang="zh-CN" altLang="en-US" sz="2400" b="1" dirty="0" smtClean="0">
                <a:latin typeface="华文新魏" pitchFamily="2" charset="-122"/>
                <a:ea typeface="华文新魏" pitchFamily="2" charset="-122"/>
              </a:rPr>
              <a:t>共和国” 。</a:t>
            </a:r>
            <a:endParaRPr lang="zh-CN" altLang="en-US" sz="2400" b="1" dirty="0">
              <a:latin typeface="华文新魏" pitchFamily="2" charset="-122"/>
              <a:ea typeface="华文新魏" pitchFamily="2" charset="-122"/>
            </a:endParaRPr>
          </a:p>
        </p:txBody>
      </p:sp>
      <p:pic>
        <p:nvPicPr>
          <p:cNvPr id="77826" name="Picture 2" descr="http://p0.so.qhmsg.com/bdr/_240_/t015ad41544a9f5fbd5.jpg"/>
          <p:cNvPicPr>
            <a:picLocks noChangeAspect="1" noChangeArrowheads="1"/>
          </p:cNvPicPr>
          <p:nvPr/>
        </p:nvPicPr>
        <p:blipFill>
          <a:blip r:embed="rId2" cstate="print"/>
          <a:srcRect/>
          <a:stretch>
            <a:fillRect/>
          </a:stretch>
        </p:blipFill>
        <p:spPr bwMode="auto">
          <a:xfrm>
            <a:off x="5436096" y="980728"/>
            <a:ext cx="3572797" cy="3744416"/>
          </a:xfrm>
          <a:prstGeom prst="rect">
            <a:avLst/>
          </a:prstGeom>
          <a:noFill/>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 to="" calcmode="lin" valueType="num">
                                      <p:cBhvr>
                                        <p:cTn id="7" dur="1" fill="hold"/>
                                        <p:tgtEl>
                                          <p:spTgt spid="3277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sz="quarter" idx="1"/>
          </p:nvPr>
        </p:nvSpPr>
        <p:spPr>
          <a:xfrm>
            <a:off x="683568" y="2204864"/>
            <a:ext cx="8014344" cy="2908300"/>
          </a:xfrm>
          <a:solidFill>
            <a:schemeClr val="bg1"/>
          </a:solidFill>
          <a:ln/>
        </p:spPr>
        <p:txBody>
          <a:bodyPr/>
          <a:lstStyle/>
          <a:p>
            <a:pPr>
              <a:lnSpc>
                <a:spcPct val="90000"/>
              </a:lnSpc>
            </a:pPr>
            <a:r>
              <a:rPr lang="zh-CN" altLang="en-US" sz="2400" b="1" dirty="0"/>
              <a:t>“扫除数千年种种之专制政体，脱去数千年种种之奴隶性质，诛绝五百万有奇被毛戴角之满洲种，洗尽二百六十年残惨虐酷之大耻辱，使中国大陆成干净土，黄帝子孙皆华盛顿，则有起死回生，还命反魄，出十八层地狱，升三十三天堂，郁郁勃勃，莽莽苍苍，至尊极高，独一无二，伟大绝伦之一目的，曰“革命”。巍巍哉！革命也！皇皇哉！革命也！</a:t>
            </a:r>
            <a:r>
              <a:rPr lang="zh-CN" altLang="en-US" sz="2400" dirty="0"/>
              <a:t> </a:t>
            </a:r>
            <a:r>
              <a:rPr lang="zh-CN" altLang="en-US" sz="2400" b="1" dirty="0"/>
              <a:t>                                        </a:t>
            </a:r>
          </a:p>
          <a:p>
            <a:pPr>
              <a:lnSpc>
                <a:spcPct val="90000"/>
              </a:lnSpc>
            </a:pPr>
            <a:r>
              <a:rPr lang="zh-CN" altLang="en-US" sz="2400" b="1" dirty="0"/>
              <a:t>                                    </a:t>
            </a:r>
            <a:r>
              <a:rPr lang="zh-CN" altLang="en-US" sz="2400" b="1" dirty="0" smtClean="0"/>
              <a:t>                        </a:t>
            </a:r>
            <a:r>
              <a:rPr lang="en-US" altLang="zh-CN" sz="2400" b="1" dirty="0" smtClean="0"/>
              <a:t>----</a:t>
            </a:r>
            <a:r>
              <a:rPr lang="zh-CN" altLang="en-US" sz="2400" b="1" dirty="0" smtClean="0"/>
              <a:t>邹 </a:t>
            </a:r>
            <a:r>
              <a:rPr lang="zh-CN" altLang="en-US" sz="2400" b="1" dirty="0"/>
              <a:t>容</a:t>
            </a:r>
            <a:r>
              <a:rPr lang="zh-CN" altLang="en-US" sz="2000" b="1" dirty="0"/>
              <a:t>（</a:t>
            </a:r>
            <a:r>
              <a:rPr lang="en-US" altLang="zh-CN" sz="2000" b="1" dirty="0"/>
              <a:t>1885--1905</a:t>
            </a:r>
            <a:r>
              <a:rPr lang="zh-CN" altLang="en-US" sz="2000" b="1" dirty="0"/>
              <a:t>）</a:t>
            </a:r>
          </a:p>
        </p:txBody>
      </p:sp>
      <p:grpSp>
        <p:nvGrpSpPr>
          <p:cNvPr id="2" name="Group 3"/>
          <p:cNvGrpSpPr>
            <a:grpSpLocks/>
          </p:cNvGrpSpPr>
          <p:nvPr/>
        </p:nvGrpSpPr>
        <p:grpSpPr bwMode="auto">
          <a:xfrm>
            <a:off x="228600" y="304800"/>
            <a:ext cx="2895600" cy="1655763"/>
            <a:chOff x="0" y="0"/>
            <a:chExt cx="1361" cy="1315"/>
          </a:xfrm>
        </p:grpSpPr>
        <p:pic>
          <p:nvPicPr>
            <p:cNvPr id="33796"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33797"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title"/>
          </p:nvPr>
        </p:nvSpPr>
        <p:spPr>
          <a:xfrm>
            <a:off x="323528" y="2060848"/>
            <a:ext cx="6120680" cy="647700"/>
          </a:xfrm>
          <a:solidFill>
            <a:schemeClr val="bg1"/>
          </a:solidFill>
          <a:ln/>
        </p:spPr>
        <p:txBody>
          <a:bodyPr>
            <a:normAutofit fontScale="90000"/>
          </a:bodyPr>
          <a:lstStyle/>
          <a:p>
            <a:r>
              <a:rPr lang="en-US" altLang="zh-CN" sz="3600" b="1" dirty="0">
                <a:latin typeface="华文新魏" pitchFamily="2" charset="-122"/>
                <a:ea typeface="华文新魏" pitchFamily="2" charset="-122"/>
              </a:rPr>
              <a:t>1</a:t>
            </a:r>
            <a:r>
              <a:rPr lang="zh-CN" altLang="en-US" sz="3600" b="1" dirty="0">
                <a:latin typeface="华文新魏" pitchFamily="2" charset="-122"/>
                <a:ea typeface="华文新魏" pitchFamily="2" charset="-122"/>
              </a:rPr>
              <a:t>、民族危机加深 </a:t>
            </a:r>
            <a:r>
              <a:rPr lang="en-US" altLang="zh-CN" sz="3600" b="1" dirty="0">
                <a:latin typeface="华文新魏" pitchFamily="2" charset="-122"/>
                <a:ea typeface="华文新魏" pitchFamily="2" charset="-122"/>
              </a:rPr>
              <a:t>,</a:t>
            </a:r>
            <a:r>
              <a:rPr lang="zh-CN" altLang="en-US" sz="3600" b="1" dirty="0">
                <a:latin typeface="华文新魏" pitchFamily="2" charset="-122"/>
                <a:ea typeface="华文新魏" pitchFamily="2" charset="-122"/>
              </a:rPr>
              <a:t>社会矛盾激化</a:t>
            </a:r>
          </a:p>
        </p:txBody>
      </p:sp>
      <p:sp>
        <p:nvSpPr>
          <p:cNvPr id="8194" name="Rectangle 2"/>
          <p:cNvSpPr>
            <a:spLocks noGrp="1" noChangeArrowheads="1"/>
          </p:cNvSpPr>
          <p:nvPr>
            <p:ph sz="quarter" idx="1"/>
          </p:nvPr>
        </p:nvSpPr>
        <p:spPr>
          <a:xfrm>
            <a:off x="357158" y="3143248"/>
            <a:ext cx="3676398" cy="2357454"/>
          </a:xfrm>
        </p:spPr>
        <p:txBody>
          <a:bodyPr>
            <a:normAutofit/>
          </a:bodyPr>
          <a:lstStyle/>
          <a:p>
            <a:r>
              <a:rPr lang="zh-CN" altLang="en-US" sz="2600" b="1" dirty="0" smtClean="0"/>
              <a:t>（</a:t>
            </a:r>
            <a:r>
              <a:rPr lang="en-US" altLang="zh-CN" sz="2600" b="1" dirty="0" smtClean="0"/>
              <a:t>1</a:t>
            </a:r>
            <a:r>
              <a:rPr lang="zh-CN" altLang="en-US" sz="2600" b="1" dirty="0" smtClean="0"/>
              <a:t>）</a:t>
            </a:r>
            <a:r>
              <a:rPr lang="zh-CN" altLang="en-US" sz="2800" b="1" dirty="0" smtClean="0">
                <a:latin typeface="华文新魏" pitchFamily="2" charset="-122"/>
                <a:ea typeface="华文新魏" pitchFamily="2" charset="-122"/>
              </a:rPr>
              <a:t>民族危机加深</a:t>
            </a:r>
            <a:endParaRPr lang="en-US" altLang="zh-CN" sz="2600" b="1" dirty="0" smtClean="0"/>
          </a:p>
          <a:p>
            <a:r>
              <a:rPr lang="zh-CN" altLang="en-US" b="1" dirty="0" smtClean="0"/>
              <a:t>①列强</a:t>
            </a:r>
            <a:r>
              <a:rPr lang="zh-CN" altLang="en-US" sz="2600" b="1" dirty="0" smtClean="0"/>
              <a:t>加强了对</a:t>
            </a:r>
            <a:r>
              <a:rPr lang="zh-CN" altLang="en-US" sz="2600" b="1" dirty="0"/>
              <a:t>清政府的政治</a:t>
            </a:r>
            <a:r>
              <a:rPr lang="zh-CN" altLang="en-US" b="1" dirty="0" smtClean="0"/>
              <a:t>控制， 多方扩展在华经济势力。</a:t>
            </a:r>
            <a:endParaRPr lang="zh-CN" altLang="en-US" sz="2600" b="1" dirty="0"/>
          </a:p>
        </p:txBody>
      </p:sp>
      <p:sp>
        <p:nvSpPr>
          <p:cNvPr id="8196" name="Rectangle 4"/>
          <p:cNvSpPr>
            <a:spLocks noChangeArrowheads="1"/>
          </p:cNvSpPr>
          <p:nvPr/>
        </p:nvSpPr>
        <p:spPr bwMode="auto">
          <a:xfrm>
            <a:off x="251520" y="1196752"/>
            <a:ext cx="8158360" cy="647700"/>
          </a:xfrm>
          <a:prstGeom prst="rect">
            <a:avLst/>
          </a:prstGeom>
          <a:noFill/>
          <a:ln w="9525">
            <a:noFill/>
            <a:miter lim="800000"/>
            <a:headEnd/>
            <a:tailEnd/>
          </a:ln>
          <a:effectLst/>
        </p:spPr>
        <p:txBody>
          <a:bodyPr/>
          <a:lstStyle/>
          <a:p>
            <a:pPr>
              <a:buFontTx/>
              <a:buNone/>
            </a:pPr>
            <a:r>
              <a:rPr lang="zh-CN" altLang="en-US" sz="3600" b="1" dirty="0">
                <a:solidFill>
                  <a:schemeClr val="tx2">
                    <a:satMod val="130000"/>
                  </a:schemeClr>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（一）辛亥革命爆发的历史条件</a:t>
            </a:r>
          </a:p>
        </p:txBody>
      </p:sp>
      <p:pic>
        <p:nvPicPr>
          <p:cNvPr id="8197" name="Picture 6" descr="034辛丑条约"/>
          <p:cNvPicPr>
            <a:picLocks noChangeAspect="1" noChangeArrowheads="1"/>
          </p:cNvPicPr>
          <p:nvPr/>
        </p:nvPicPr>
        <p:blipFill>
          <a:blip r:embed="rId2" cstate="print"/>
          <a:srcRect/>
          <a:stretch>
            <a:fillRect/>
          </a:stretch>
        </p:blipFill>
        <p:spPr bwMode="auto">
          <a:xfrm>
            <a:off x="4283968" y="3068960"/>
            <a:ext cx="4667645" cy="3240360"/>
          </a:xfrm>
          <a:prstGeom prst="rect">
            <a:avLst/>
          </a:prstGeom>
          <a:noFill/>
          <a:ln w="57150">
            <a:solidFill>
              <a:schemeClr val="accent2"/>
            </a:solidFill>
            <a:miter lim="800000"/>
            <a:headEnd/>
            <a:tailEnd/>
          </a:ln>
        </p:spPr>
      </p:pic>
      <p:sp>
        <p:nvSpPr>
          <p:cNvPr id="7" name="标题 1"/>
          <p:cNvSpPr txBox="1">
            <a:spLocks/>
          </p:cNvSpPr>
          <p:nvPr/>
        </p:nvSpPr>
        <p:spPr>
          <a:xfrm>
            <a:off x="251520" y="274638"/>
            <a:ext cx="8640960" cy="850106"/>
          </a:xfrm>
          <a:prstGeom prst="rect">
            <a:avLst/>
          </a:prstGeom>
        </p:spPr>
        <p:txBody>
          <a:bodyPr bIns="9144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2"/>
                </a:solidFill>
                <a:effectLst/>
                <a:uLnTx/>
                <a:uFillTx/>
                <a:latin typeface="+mj-lt"/>
                <a:ea typeface="+mj-ea"/>
                <a:cs typeface="+mj-cs"/>
              </a:rPr>
              <a:t>一、举起近代民族民主革命的旗帜</a:t>
            </a:r>
            <a:endParaRPr kumimoji="0" lang="zh-CN" altLang="en-US" sz="4400"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sz="quarter" idx="1"/>
          </p:nvPr>
        </p:nvSpPr>
        <p:spPr>
          <a:xfrm>
            <a:off x="467545" y="2133600"/>
            <a:ext cx="8230368" cy="3197225"/>
          </a:xfrm>
          <a:solidFill>
            <a:schemeClr val="bg1"/>
          </a:solidFill>
        </p:spPr>
        <p:txBody>
          <a:bodyPr>
            <a:normAutofit/>
          </a:bodyPr>
          <a:lstStyle/>
          <a:p>
            <a:pPr>
              <a:lnSpc>
                <a:spcPct val="80000"/>
              </a:lnSpc>
            </a:pPr>
            <a:r>
              <a:rPr lang="zh-CN" altLang="en-US" sz="2400" b="1" dirty="0"/>
              <a:t>“呜呼，我中国今日不可不革命。我中国今日欲脱满人之羁缚，不可不革命。我中国欲独立，不可不革命。我中国欲与世界列强并雄，不可不革命。我中国欲长存于二十世纪新世界上，不可不革命。我中国欲为地球上名国，地球上主人翁，不可不革命。”</a:t>
            </a:r>
          </a:p>
          <a:p>
            <a:pPr>
              <a:lnSpc>
                <a:spcPct val="80000"/>
              </a:lnSpc>
            </a:pPr>
            <a:r>
              <a:rPr lang="zh-CN" altLang="en-US" sz="2400" b="1" dirty="0"/>
              <a:t>“革命者，天演之公例也。革命者，世界之公理也。革命者，争存争亡过渡时代之要义也。革命者，顺乎天而应乎人者也。革命者，去腐败而存善良者也。革命者，由野蛮而进文明者也。革命者，除奴隶而为主人者也。”</a:t>
            </a:r>
          </a:p>
          <a:p>
            <a:pPr>
              <a:lnSpc>
                <a:spcPct val="80000"/>
              </a:lnSpc>
            </a:pPr>
            <a:r>
              <a:rPr lang="zh-CN" altLang="en-US" sz="2400" b="1" dirty="0"/>
              <a:t>                                           </a:t>
            </a:r>
            <a:r>
              <a:rPr lang="en-US" altLang="zh-CN" sz="2400" b="1" dirty="0" smtClean="0"/>
              <a:t>----</a:t>
            </a:r>
            <a:r>
              <a:rPr lang="zh-CN" altLang="en-US" sz="2400" b="1" dirty="0" smtClean="0"/>
              <a:t>邹 </a:t>
            </a:r>
            <a:r>
              <a:rPr lang="zh-CN" altLang="en-US" sz="2400" b="1" dirty="0"/>
              <a:t>容</a:t>
            </a:r>
            <a:r>
              <a:rPr lang="zh-CN" altLang="en-US" sz="2000" b="1" dirty="0"/>
              <a:t>（</a:t>
            </a:r>
            <a:r>
              <a:rPr lang="en-US" altLang="zh-CN" sz="2000" b="1" dirty="0"/>
              <a:t>1885--1905</a:t>
            </a:r>
            <a:r>
              <a:rPr lang="zh-CN" altLang="en-US" sz="2000" b="1" dirty="0"/>
              <a:t>）</a:t>
            </a:r>
          </a:p>
        </p:txBody>
      </p:sp>
      <p:grpSp>
        <p:nvGrpSpPr>
          <p:cNvPr id="2" name="Group 3"/>
          <p:cNvGrpSpPr>
            <a:grpSpLocks/>
          </p:cNvGrpSpPr>
          <p:nvPr/>
        </p:nvGrpSpPr>
        <p:grpSpPr bwMode="auto">
          <a:xfrm>
            <a:off x="228600" y="304800"/>
            <a:ext cx="2895600" cy="1655763"/>
            <a:chOff x="0" y="0"/>
            <a:chExt cx="1361" cy="1315"/>
          </a:xfrm>
        </p:grpSpPr>
        <p:pic>
          <p:nvPicPr>
            <p:cNvPr id="34820"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34821"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539552" y="277813"/>
            <a:ext cx="8147248" cy="1139825"/>
          </a:xfrm>
          <a:noFill/>
          <a:ln/>
        </p:spPr>
        <p:txBody>
          <a:bodyPr/>
          <a:lstStyle/>
          <a:p>
            <a:r>
              <a:rPr lang="zh-CN" altLang="en-US" sz="3800" b="1" dirty="0"/>
              <a:t>③陈天华</a:t>
            </a:r>
            <a:endParaRPr lang="zh-CN" altLang="en-US" sz="3800" b="1" dirty="0">
              <a:solidFill>
                <a:srgbClr val="760000"/>
              </a:solidFill>
              <a:latin typeface="华文新魏" pitchFamily="2" charset="-122"/>
              <a:ea typeface="华文新魏" pitchFamily="2" charset="-122"/>
            </a:endParaRPr>
          </a:p>
        </p:txBody>
      </p:sp>
      <p:pic>
        <p:nvPicPr>
          <p:cNvPr id="35842" name="Picture 2" descr="W020040622484831564891"/>
          <p:cNvPicPr>
            <a:picLocks noGrp="1" noChangeAspect="1" noChangeArrowheads="1"/>
          </p:cNvPicPr>
          <p:nvPr>
            <p:ph sz="half" idx="2"/>
          </p:nvPr>
        </p:nvPicPr>
        <p:blipFill>
          <a:blip r:embed="rId2" cstate="print"/>
          <a:srcRect/>
          <a:stretch>
            <a:fillRect/>
          </a:stretch>
        </p:blipFill>
        <p:spPr>
          <a:xfrm>
            <a:off x="6372200" y="1268760"/>
            <a:ext cx="2414373" cy="2880494"/>
          </a:xfrm>
          <a:noFill/>
          <a:ln/>
        </p:spPr>
      </p:pic>
      <p:sp>
        <p:nvSpPr>
          <p:cNvPr id="35844" name="Rectangle 4"/>
          <p:cNvSpPr>
            <a:spLocks noChangeArrowheads="1"/>
          </p:cNvSpPr>
          <p:nvPr/>
        </p:nvSpPr>
        <p:spPr bwMode="auto">
          <a:xfrm>
            <a:off x="6588224" y="4437112"/>
            <a:ext cx="2227982" cy="369332"/>
          </a:xfrm>
          <a:prstGeom prst="rect">
            <a:avLst/>
          </a:prstGeom>
          <a:noFill/>
          <a:ln w="9525">
            <a:noFill/>
            <a:miter lim="800000"/>
            <a:headEnd/>
            <a:tailEnd/>
          </a:ln>
          <a:effectLst/>
        </p:spPr>
        <p:txBody>
          <a:bodyPr wrap="none">
            <a:spAutoFit/>
          </a:bodyPr>
          <a:lstStyle/>
          <a:p>
            <a:r>
              <a:rPr lang="zh-CN" altLang="en-US" b="1" dirty="0"/>
              <a:t>陈天华（</a:t>
            </a:r>
            <a:r>
              <a:rPr lang="en-US" altLang="zh-CN" b="1" dirty="0"/>
              <a:t>1875--1905)</a:t>
            </a:r>
          </a:p>
        </p:txBody>
      </p:sp>
      <p:pic>
        <p:nvPicPr>
          <p:cNvPr id="35845" name="Picture 5" descr="猛回头"/>
          <p:cNvPicPr>
            <a:picLocks noChangeAspect="1" noChangeArrowheads="1"/>
          </p:cNvPicPr>
          <p:nvPr/>
        </p:nvPicPr>
        <p:blipFill>
          <a:blip r:embed="rId3" cstate="print"/>
          <a:srcRect/>
          <a:stretch>
            <a:fillRect/>
          </a:stretch>
        </p:blipFill>
        <p:spPr bwMode="auto">
          <a:xfrm>
            <a:off x="1115616" y="3429000"/>
            <a:ext cx="4535488" cy="2728912"/>
          </a:xfrm>
          <a:prstGeom prst="rect">
            <a:avLst/>
          </a:prstGeom>
          <a:noFill/>
          <a:ln w="9525">
            <a:noFill/>
            <a:miter lim="800000"/>
            <a:headEnd/>
            <a:tailEnd/>
          </a:ln>
        </p:spPr>
      </p:pic>
      <p:sp>
        <p:nvSpPr>
          <p:cNvPr id="35846" name="Oval 6"/>
          <p:cNvSpPr>
            <a:spLocks noChangeArrowheads="1"/>
          </p:cNvSpPr>
          <p:nvPr/>
        </p:nvSpPr>
        <p:spPr bwMode="auto">
          <a:xfrm>
            <a:off x="899592" y="1988840"/>
            <a:ext cx="4969768" cy="1150937"/>
          </a:xfrm>
          <a:prstGeom prst="ellipse">
            <a:avLst/>
          </a:prstGeom>
          <a:solidFill>
            <a:schemeClr val="bg1"/>
          </a:solidFill>
          <a:ln w="9525">
            <a:solidFill>
              <a:schemeClr val="tx1"/>
            </a:solidFill>
            <a:round/>
            <a:headEnd/>
            <a:tailEnd/>
          </a:ln>
          <a:effectLst/>
        </p:spPr>
        <p:txBody>
          <a:bodyPr wrap="none" anchor="ctr"/>
          <a:lstStyle/>
          <a:p>
            <a:r>
              <a:rPr lang="zh-CN" altLang="en-US" b="1" dirty="0">
                <a:latin typeface="华文新魏" pitchFamily="2" charset="-122"/>
                <a:ea typeface="华文新魏" pitchFamily="2" charset="-122"/>
              </a:rPr>
              <a:t>陈天华写了</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警世钟</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和</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猛回头</a:t>
            </a:r>
            <a:r>
              <a:rPr lang="en-US" altLang="zh-CN" b="1" dirty="0">
                <a:latin typeface="华文新魏" pitchFamily="2" charset="-122"/>
                <a:ea typeface="华文新魏" pitchFamily="2" charset="-122"/>
              </a:rPr>
              <a:t>》</a:t>
            </a:r>
          </a:p>
          <a:p>
            <a:r>
              <a:rPr lang="zh-CN" altLang="en-US" b="1" dirty="0">
                <a:latin typeface="华文新魏" pitchFamily="2" charset="-122"/>
                <a:ea typeface="华文新魏" pitchFamily="2" charset="-122"/>
              </a:rPr>
              <a:t>两本小册子，号召人民推翻清王朝</a:t>
            </a:r>
            <a:r>
              <a:rPr lang="zh-CN" altLang="en-US" dirty="0">
                <a:latin typeface="楷体_GB2312" pitchFamily="49" charset="-122"/>
                <a:ea typeface="楷体_GB2312" pitchFamily="49" charset="-122"/>
              </a:rPr>
              <a:t>。</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diamond(in)">
                                      <p:cBhvr>
                                        <p:cTn id="7" dur="20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467544" y="1988840"/>
            <a:ext cx="8424936" cy="3416320"/>
          </a:xfrm>
          <a:prstGeom prst="rect">
            <a:avLst/>
          </a:prstGeom>
          <a:solidFill>
            <a:schemeClr val="bg1"/>
          </a:solidFill>
          <a:ln w="9525">
            <a:noFill/>
            <a:miter lim="800000"/>
            <a:headEnd/>
            <a:tailEnd/>
          </a:ln>
          <a:effectLst/>
        </p:spPr>
        <p:txBody>
          <a:bodyPr wrap="square">
            <a:spAutoFit/>
          </a:bodyPr>
          <a:lstStyle/>
          <a:p>
            <a:r>
              <a:rPr lang="zh-CN" altLang="en-US" sz="2400" b="1" dirty="0">
                <a:latin typeface="华文新魏" pitchFamily="2" charset="-122"/>
                <a:ea typeface="华文新魏" pitchFamily="2" charset="-122"/>
              </a:rPr>
              <a:t>俄罗斯，自北方，包我三面；英吉利，假通商，毒计中藏；法兰西，占广州，窥伺黔桂；德意志，胶州领，虎视东方；新日本，取台湾，再图福建；美利坚，也想要，割土分疆。这中国，那一点，我还有份；这朝廷，原是个，名存实亡。替洋人，做一个，守土官长，压制我，众汉人，拱手降洋。</a:t>
            </a:r>
          </a:p>
          <a:p>
            <a:r>
              <a:rPr lang="en-US" altLang="zh-CN" sz="2400" b="1" dirty="0">
                <a:latin typeface="华文新魏" pitchFamily="2" charset="-122"/>
                <a:ea typeface="华文新魏" pitchFamily="2" charset="-122"/>
              </a:rPr>
              <a:t>………</a:t>
            </a:r>
          </a:p>
          <a:p>
            <a:r>
              <a:rPr lang="zh-CN" altLang="en-US" sz="2400" b="1" dirty="0">
                <a:latin typeface="华文新魏" pitchFamily="2" charset="-122"/>
                <a:ea typeface="华文新魏" pitchFamily="2" charset="-122"/>
              </a:rPr>
              <a:t>改条约，复政权，完全独立；雪仇耻，驱外族，复我冠裳。到那时，齐叫道，中华万岁，才是我，大国民，气吐眉扬。</a:t>
            </a:r>
          </a:p>
          <a:p>
            <a:r>
              <a:rPr lang="zh-CN" altLang="en-US"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a:latin typeface="华文新魏" pitchFamily="2" charset="-122"/>
                <a:ea typeface="华文新魏" pitchFamily="2" charset="-122"/>
              </a:rPr>
              <a:t>猛回头</a:t>
            </a:r>
            <a:r>
              <a:rPr lang="en-US" altLang="zh-CN" sz="2400" b="1" dirty="0">
                <a:latin typeface="华文新魏" pitchFamily="2" charset="-122"/>
                <a:ea typeface="华文新魏" pitchFamily="2" charset="-122"/>
              </a:rPr>
              <a:t>》</a:t>
            </a:r>
          </a:p>
        </p:txBody>
      </p:sp>
      <p:grpSp>
        <p:nvGrpSpPr>
          <p:cNvPr id="2" name="Group 3"/>
          <p:cNvGrpSpPr>
            <a:grpSpLocks/>
          </p:cNvGrpSpPr>
          <p:nvPr/>
        </p:nvGrpSpPr>
        <p:grpSpPr bwMode="auto">
          <a:xfrm>
            <a:off x="228600" y="304800"/>
            <a:ext cx="2895600" cy="1655763"/>
            <a:chOff x="0" y="0"/>
            <a:chExt cx="1361" cy="1315"/>
          </a:xfrm>
        </p:grpSpPr>
        <p:pic>
          <p:nvPicPr>
            <p:cNvPr id="36868"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36869"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sz="quarter" idx="1"/>
          </p:nvPr>
        </p:nvSpPr>
        <p:spPr>
          <a:xfrm>
            <a:off x="611561" y="2205038"/>
            <a:ext cx="8086352" cy="2376090"/>
          </a:xfrm>
          <a:solidFill>
            <a:schemeClr val="bg1"/>
          </a:solidFill>
        </p:spPr>
        <p:txBody>
          <a:bodyPr>
            <a:normAutofit/>
          </a:bodyPr>
          <a:lstStyle/>
          <a:p>
            <a:r>
              <a:rPr lang="zh-CN" altLang="en-US" b="1" dirty="0">
                <a:solidFill>
                  <a:schemeClr val="tx2"/>
                </a:solidFill>
              </a:rPr>
              <a:t>“读书的放了笔，耕田的放了犁耙，做生意的放了职事，做手艺的放了器具，齐把刀子磨快，子药上足，同饮一杯血酒，呼的呼，喊的喊，万众直前，杀那洋鬼子，杀那洋鬼子的二毛子。”</a:t>
            </a:r>
          </a:p>
          <a:p>
            <a:r>
              <a:rPr lang="en-US" altLang="zh-CN" b="1" dirty="0" smtClean="0">
                <a:solidFill>
                  <a:schemeClr val="tx2"/>
                </a:solidFill>
              </a:rPr>
              <a:t>                                                                        ----《</a:t>
            </a:r>
            <a:r>
              <a:rPr lang="zh-CN" altLang="en-US" b="1" dirty="0">
                <a:solidFill>
                  <a:schemeClr val="tx2"/>
                </a:solidFill>
              </a:rPr>
              <a:t>警世钟</a:t>
            </a:r>
            <a:r>
              <a:rPr lang="en-US" altLang="zh-CN" b="1" dirty="0">
                <a:solidFill>
                  <a:schemeClr val="tx2"/>
                </a:solidFill>
              </a:rPr>
              <a:t>》</a:t>
            </a:r>
          </a:p>
        </p:txBody>
      </p:sp>
      <p:grpSp>
        <p:nvGrpSpPr>
          <p:cNvPr id="2" name="Group 3"/>
          <p:cNvGrpSpPr>
            <a:grpSpLocks/>
          </p:cNvGrpSpPr>
          <p:nvPr/>
        </p:nvGrpSpPr>
        <p:grpSpPr bwMode="auto">
          <a:xfrm>
            <a:off x="228600" y="304800"/>
            <a:ext cx="2895600" cy="1655763"/>
            <a:chOff x="0" y="0"/>
            <a:chExt cx="1361" cy="1315"/>
          </a:xfrm>
        </p:grpSpPr>
        <p:pic>
          <p:nvPicPr>
            <p:cNvPr id="37892"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37893"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8914" name="Group 2"/>
          <p:cNvGraphicFramePr>
            <a:graphicFrameLocks noGrp="1"/>
          </p:cNvGraphicFramePr>
          <p:nvPr>
            <p:ph type="tbl" idx="1"/>
          </p:nvPr>
        </p:nvGraphicFramePr>
        <p:xfrm>
          <a:off x="251521" y="1988840"/>
          <a:ext cx="8684642" cy="4217989"/>
        </p:xfrm>
        <a:graphic>
          <a:graphicData uri="http://schemas.openxmlformats.org/drawingml/2006/table">
            <a:tbl>
              <a:tblPr/>
              <a:tblGrid>
                <a:gridCol w="1656183"/>
                <a:gridCol w="1008112"/>
                <a:gridCol w="2664296"/>
                <a:gridCol w="1080120"/>
                <a:gridCol w="2275931"/>
              </a:tblGrid>
              <a:tr h="48260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团</a:t>
                      </a: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Arial"/>
                          <a:ea typeface="黑体" pitchFamily="2" charset="-122"/>
                        </a:rPr>
                        <a:t>  </a:t>
                      </a: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 体</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时 间</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领导人</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地点</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影</a:t>
                      </a: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Arial"/>
                          <a:ea typeface="黑体" pitchFamily="2" charset="-122"/>
                        </a:rPr>
                        <a:t>  </a:t>
                      </a: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 响</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200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兴中会</a:t>
                      </a:r>
                    </a:p>
                  </a:txBody>
                  <a:tcPr marL="90000" marR="90000" marT="46800" marB="468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1894</a:t>
                      </a:r>
                    </a:p>
                  </a:txBody>
                  <a:tcPr marL="90000" marR="90000" marT="46800" marB="468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孙中山</a:t>
                      </a:r>
                    </a:p>
                  </a:txBody>
                  <a:tcPr marL="90000" marR="90000" marT="46800" marB="468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檀香山</a:t>
                      </a:r>
                    </a:p>
                  </a:txBody>
                  <a:tcPr marL="90000" marR="90000" marT="46800" marB="468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革命派初步形成</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50863">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华兴会</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1904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黄兴、宋教仁</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长沙</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革命派已经形成</a:t>
                      </a:r>
                    </a:p>
                  </a:txBody>
                  <a:tcPr marL="90000" marR="90000" marT="46800" marB="468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200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科学补习所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1904</a:t>
                      </a:r>
                      <a:endPar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刘静庵、宋教仁等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武昌</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554038">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光复会</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1904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蔡元培、陶成章</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上海</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554038">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岳王会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1905</a:t>
                      </a:r>
                      <a:endPar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陈独秀、柏文蔚等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芜湖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55245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日知会</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1906</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刘静庵</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武昌</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bl>
          </a:graphicData>
        </a:graphic>
      </p:graphicFrame>
      <p:sp>
        <p:nvSpPr>
          <p:cNvPr id="38960" name="Rectangle 48"/>
          <p:cNvSpPr>
            <a:spLocks noChangeArrowheads="1"/>
          </p:cNvSpPr>
          <p:nvPr/>
        </p:nvSpPr>
        <p:spPr bwMode="auto">
          <a:xfrm>
            <a:off x="251520" y="1124744"/>
            <a:ext cx="7632080" cy="584775"/>
          </a:xfrm>
          <a:prstGeom prst="rect">
            <a:avLst/>
          </a:prstGeom>
          <a:noFill/>
          <a:ln w="9525">
            <a:noFill/>
            <a:miter lim="800000"/>
            <a:headEnd/>
            <a:tailEnd/>
          </a:ln>
          <a:effectLst/>
        </p:spPr>
        <p:txBody>
          <a:bodyPr wrap="square">
            <a:spAutoFit/>
          </a:bodyPr>
          <a:lstStyle/>
          <a:p>
            <a:r>
              <a:rPr lang="zh-CN" altLang="en-US" sz="3200" b="1" dirty="0"/>
              <a:t>①各地资产阶级革命团体的建立</a:t>
            </a:r>
          </a:p>
        </p:txBody>
      </p:sp>
      <p:sp>
        <p:nvSpPr>
          <p:cNvPr id="38961" name="Rectangle 49"/>
          <p:cNvSpPr>
            <a:spLocks noChangeArrowheads="1"/>
          </p:cNvSpPr>
          <p:nvPr/>
        </p:nvSpPr>
        <p:spPr bwMode="auto">
          <a:xfrm>
            <a:off x="179512" y="188640"/>
            <a:ext cx="8589640" cy="935038"/>
          </a:xfrm>
          <a:prstGeom prst="rect">
            <a:avLst/>
          </a:prstGeom>
          <a:noFill/>
          <a:ln w="9525">
            <a:noFill/>
            <a:miter lim="800000"/>
            <a:headEnd/>
            <a:tailEnd/>
          </a:ln>
          <a:effectLst/>
        </p:spPr>
        <p:txBody>
          <a:bodyPr/>
          <a:lstStyle/>
          <a:p>
            <a:pPr>
              <a:buFontTx/>
              <a:buNone/>
            </a:pPr>
            <a:r>
              <a:rPr lang="zh-CN" altLang="en-US" sz="4000" b="1" dirty="0">
                <a:solidFill>
                  <a:schemeClr val="tx2"/>
                </a:solidFill>
                <a:latin typeface="华文新魏" pitchFamily="2" charset="-122"/>
                <a:ea typeface="华文新魏" pitchFamily="2" charset="-122"/>
              </a:rPr>
              <a:t>（</a:t>
            </a:r>
            <a:r>
              <a:rPr lang="en-US" altLang="zh-CN" sz="4000" b="1" dirty="0">
                <a:solidFill>
                  <a:schemeClr val="tx2"/>
                </a:solidFill>
                <a:latin typeface="华文新魏" pitchFamily="2" charset="-122"/>
                <a:ea typeface="华文新魏" pitchFamily="2" charset="-122"/>
              </a:rPr>
              <a:t>2</a:t>
            </a:r>
            <a:r>
              <a:rPr lang="zh-CN" altLang="en-US" sz="4000" b="1" dirty="0">
                <a:solidFill>
                  <a:schemeClr val="tx2"/>
                </a:solidFill>
                <a:latin typeface="华文新魏" pitchFamily="2" charset="-122"/>
                <a:ea typeface="华文新魏" pitchFamily="2" charset="-122"/>
              </a:rPr>
              <a:t>）资产阶级革命派的组织工作</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786578" y="1857364"/>
            <a:ext cx="2060365" cy="2756049"/>
            <a:chOff x="6477335" y="-27384"/>
            <a:chExt cx="2060365" cy="2756049"/>
          </a:xfrm>
        </p:grpSpPr>
        <p:pic>
          <p:nvPicPr>
            <p:cNvPr id="26626" name="图片 2"/>
            <p:cNvPicPr>
              <a:picLocks noChangeAspect="1" noChangeArrowheads="1"/>
            </p:cNvPicPr>
            <p:nvPr/>
          </p:nvPicPr>
          <p:blipFill>
            <a:blip r:embed="rId2" cstate="print"/>
            <a:srcRect/>
            <a:stretch>
              <a:fillRect/>
            </a:stretch>
          </p:blipFill>
          <p:spPr bwMode="auto">
            <a:xfrm>
              <a:off x="6477335" y="-27384"/>
              <a:ext cx="2060091" cy="2433226"/>
            </a:xfrm>
            <a:prstGeom prst="rect">
              <a:avLst/>
            </a:prstGeom>
            <a:noFill/>
            <a:ln w="9525">
              <a:noFill/>
              <a:miter lim="800000"/>
              <a:headEnd/>
              <a:tailEnd/>
            </a:ln>
          </p:spPr>
        </p:pic>
        <p:sp>
          <p:nvSpPr>
            <p:cNvPr id="23557" name="文本框 3">
              <a:extLst>
                <a:ext uri="{FF2B5EF4-FFF2-40B4-BE49-F238E27FC236}">
                  <a16:creationId xmlns="" xmlns:a16="http://schemas.microsoft.com/office/drawing/2014/main" id="{95F10AF9-C83A-435E-96E3-40D63B8B066F}"/>
                </a:ext>
              </a:extLst>
            </p:cNvPr>
            <p:cNvSpPr txBox="1">
              <a:spLocks noChangeArrowheads="1"/>
            </p:cNvSpPr>
            <p:nvPr/>
          </p:nvSpPr>
          <p:spPr bwMode="auto">
            <a:xfrm>
              <a:off x="6948264" y="2420888"/>
              <a:ext cx="158943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400" dirty="0" smtClean="0">
                  <a:solidFill>
                    <a:schemeClr val="accent2">
                      <a:lumMod val="50000"/>
                    </a:schemeClr>
                  </a:solidFill>
                  <a:latin typeface="+mn-lt"/>
                  <a:ea typeface="+mn-ea"/>
                  <a:cs typeface="+mn-ea"/>
                  <a:sym typeface="+mn-lt"/>
                </a:rPr>
                <a:t>黄兴（</a:t>
              </a:r>
              <a:r>
                <a:rPr lang="en-US" altLang="zh-CN" sz="1400" dirty="0" smtClean="0">
                  <a:solidFill>
                    <a:schemeClr val="accent2">
                      <a:lumMod val="50000"/>
                    </a:schemeClr>
                  </a:solidFill>
                  <a:latin typeface="+mn-lt"/>
                  <a:ea typeface="+mn-ea"/>
                  <a:cs typeface="+mn-ea"/>
                  <a:sym typeface="+mn-lt"/>
                </a:rPr>
                <a:t>1874--1916)</a:t>
              </a:r>
              <a:endParaRPr lang="zh-CN" altLang="en-US" sz="1400" dirty="0" smtClean="0">
                <a:solidFill>
                  <a:schemeClr val="accent2">
                    <a:lumMod val="50000"/>
                  </a:schemeClr>
                </a:solidFill>
                <a:latin typeface="+mn-lt"/>
                <a:ea typeface="+mn-ea"/>
                <a:cs typeface="+mn-ea"/>
                <a:sym typeface="+mn-lt"/>
              </a:endParaRPr>
            </a:p>
          </p:txBody>
        </p:sp>
      </p:grpSp>
      <p:sp>
        <p:nvSpPr>
          <p:cNvPr id="23558" name="文本框 4">
            <a:extLst>
              <a:ext uri="{FF2B5EF4-FFF2-40B4-BE49-F238E27FC236}">
                <a16:creationId xmlns="" xmlns:a16="http://schemas.microsoft.com/office/drawing/2014/main" id="{EBE0BF91-52D3-447D-938D-344EF1B9B59F}"/>
              </a:ext>
            </a:extLst>
          </p:cNvPr>
          <p:cNvSpPr txBox="1">
            <a:spLocks noChangeArrowheads="1"/>
          </p:cNvSpPr>
          <p:nvPr/>
        </p:nvSpPr>
        <p:spPr bwMode="auto">
          <a:xfrm>
            <a:off x="642910" y="4929198"/>
            <a:ext cx="792961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defRPr/>
            </a:pPr>
            <a:r>
              <a:rPr lang="en-US" altLang="zh-CN" dirty="0">
                <a:solidFill>
                  <a:schemeClr val="accent1"/>
                </a:solidFill>
                <a:latin typeface="+mn-ea"/>
                <a:ea typeface="+mn-ea"/>
                <a:cs typeface="+mn-ea"/>
                <a:sym typeface="+mn-lt"/>
              </a:rPr>
              <a:t>1904</a:t>
            </a:r>
            <a:r>
              <a:rPr lang="zh-CN" altLang="en-US" dirty="0">
                <a:solidFill>
                  <a:schemeClr val="accent1"/>
                </a:solidFill>
                <a:latin typeface="+mn-ea"/>
                <a:ea typeface="+mn-ea"/>
                <a:cs typeface="+mn-ea"/>
                <a:sym typeface="+mn-lt"/>
              </a:rPr>
              <a:t>年</a:t>
            </a:r>
            <a:r>
              <a:rPr lang="zh-CN" altLang="en-US" dirty="0">
                <a:solidFill>
                  <a:schemeClr val="tx1"/>
                </a:solidFill>
                <a:latin typeface="+mn-ea"/>
                <a:ea typeface="+mn-ea"/>
                <a:cs typeface="+mn-ea"/>
                <a:sym typeface="+mn-lt"/>
              </a:rPr>
              <a:t>黄兴、陈天华、宋教仁、张继等留日归国学生及谭人凤、周震鳞等人，组织成立了</a:t>
            </a:r>
            <a:r>
              <a:rPr lang="zh-CN" altLang="en-US" dirty="0">
                <a:solidFill>
                  <a:srgbClr val="C00000"/>
                </a:solidFill>
                <a:latin typeface="+mn-ea"/>
                <a:ea typeface="+mn-ea"/>
                <a:cs typeface="+mn-ea"/>
                <a:sym typeface="+mn-lt"/>
              </a:rPr>
              <a:t>华兴会</a:t>
            </a:r>
            <a:r>
              <a:rPr lang="zh-CN" altLang="en-US" dirty="0">
                <a:solidFill>
                  <a:schemeClr val="tx1"/>
                </a:solidFill>
                <a:latin typeface="+mn-ea"/>
                <a:ea typeface="+mn-ea"/>
                <a:cs typeface="+mn-ea"/>
                <a:sym typeface="+mn-lt"/>
              </a:rPr>
              <a:t>，提出“</a:t>
            </a:r>
            <a:r>
              <a:rPr lang="zh-CN" altLang="en-US" dirty="0">
                <a:solidFill>
                  <a:srgbClr val="C00000"/>
                </a:solidFill>
                <a:latin typeface="+mn-ea"/>
                <a:ea typeface="+mn-ea"/>
                <a:cs typeface="+mn-ea"/>
                <a:sym typeface="+mn-lt"/>
              </a:rPr>
              <a:t>驱除鞑虏，复兴中华</a:t>
            </a:r>
            <a:r>
              <a:rPr lang="zh-CN" altLang="en-US" dirty="0">
                <a:solidFill>
                  <a:schemeClr val="tx1"/>
                </a:solidFill>
                <a:latin typeface="+mn-ea"/>
                <a:ea typeface="+mn-ea"/>
                <a:cs typeface="+mn-ea"/>
                <a:sym typeface="+mn-lt"/>
              </a:rPr>
              <a:t>”的政纲。</a:t>
            </a:r>
          </a:p>
        </p:txBody>
      </p:sp>
      <p:pic>
        <p:nvPicPr>
          <p:cNvPr id="12" name="图片 1">
            <a:extLst>
              <a:ext uri="{FF2B5EF4-FFF2-40B4-BE49-F238E27FC236}">
                <a16:creationId xmlns="" xmlns:a16="http://schemas.microsoft.com/office/drawing/2014/main" id="{DD55D7FF-A9D8-4A15-96D3-293417B0D84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l="17374"/>
          <a:stretch>
            <a:fillRect/>
          </a:stretch>
        </p:blipFill>
        <p:spPr bwMode="auto">
          <a:xfrm>
            <a:off x="357158" y="500042"/>
            <a:ext cx="6429420" cy="428089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sz="quarter" idx="1"/>
          </p:nvPr>
        </p:nvSpPr>
        <p:spPr/>
        <p:txBody>
          <a:bodyPr/>
          <a:lstStyle/>
          <a:p>
            <a:pPr>
              <a:lnSpc>
                <a:spcPct val="90000"/>
              </a:lnSpc>
            </a:pPr>
            <a:endParaRPr lang="zh-CN" altLang="en-US" dirty="0"/>
          </a:p>
          <a:p>
            <a:pPr>
              <a:lnSpc>
                <a:spcPct val="90000"/>
              </a:lnSpc>
            </a:pPr>
            <a:endParaRPr lang="zh-CN" altLang="en-US" dirty="0"/>
          </a:p>
          <a:p>
            <a:pPr>
              <a:lnSpc>
                <a:spcPct val="90000"/>
              </a:lnSpc>
            </a:pPr>
            <a:endParaRPr lang="zh-CN" altLang="en-US" dirty="0"/>
          </a:p>
          <a:p>
            <a:pPr>
              <a:lnSpc>
                <a:spcPct val="90000"/>
              </a:lnSpc>
            </a:pPr>
            <a:endParaRPr lang="zh-CN" altLang="en-US" dirty="0"/>
          </a:p>
          <a:p>
            <a:pPr>
              <a:lnSpc>
                <a:spcPct val="90000"/>
              </a:lnSpc>
            </a:pPr>
            <a:endParaRPr lang="zh-CN" altLang="en-US" dirty="0"/>
          </a:p>
          <a:p>
            <a:pPr>
              <a:lnSpc>
                <a:spcPct val="90000"/>
              </a:lnSpc>
            </a:pPr>
            <a:endParaRPr lang="zh-CN" altLang="en-US" dirty="0"/>
          </a:p>
          <a:p>
            <a:pPr>
              <a:lnSpc>
                <a:spcPct val="90000"/>
              </a:lnSpc>
            </a:pPr>
            <a:endParaRPr lang="zh-CN" altLang="en-US" dirty="0"/>
          </a:p>
          <a:p>
            <a:pPr>
              <a:lnSpc>
                <a:spcPct val="90000"/>
              </a:lnSpc>
            </a:pPr>
            <a:endParaRPr lang="zh-CN" altLang="en-US" dirty="0"/>
          </a:p>
        </p:txBody>
      </p:sp>
      <p:pic>
        <p:nvPicPr>
          <p:cNvPr id="39939" name="Picture 3" descr="建立同盟会"/>
          <p:cNvPicPr>
            <a:picLocks noChangeAspect="1" noChangeArrowheads="1"/>
          </p:cNvPicPr>
          <p:nvPr/>
        </p:nvPicPr>
        <p:blipFill>
          <a:blip r:embed="rId2" cstate="print"/>
          <a:srcRect/>
          <a:stretch>
            <a:fillRect/>
          </a:stretch>
        </p:blipFill>
        <p:spPr bwMode="auto">
          <a:xfrm>
            <a:off x="539552" y="1196752"/>
            <a:ext cx="4104456" cy="5010903"/>
          </a:xfrm>
          <a:prstGeom prst="rect">
            <a:avLst/>
          </a:prstGeom>
          <a:noFill/>
          <a:ln w="9525">
            <a:noFill/>
            <a:miter lim="800000"/>
            <a:headEnd/>
            <a:tailEnd/>
          </a:ln>
        </p:spPr>
      </p:pic>
      <p:sp>
        <p:nvSpPr>
          <p:cNvPr id="39940" name="Rectangle 4"/>
          <p:cNvSpPr>
            <a:spLocks noChangeArrowheads="1"/>
          </p:cNvSpPr>
          <p:nvPr/>
        </p:nvSpPr>
        <p:spPr bwMode="auto">
          <a:xfrm>
            <a:off x="323528" y="277813"/>
            <a:ext cx="8363272" cy="1139825"/>
          </a:xfrm>
          <a:prstGeom prst="rect">
            <a:avLst/>
          </a:prstGeom>
          <a:noFill/>
          <a:ln w="9525">
            <a:noFill/>
            <a:miter lim="800000"/>
            <a:headEnd/>
            <a:tailEnd/>
          </a:ln>
          <a:effectLst/>
        </p:spPr>
        <p:txBody>
          <a:bodyPr/>
          <a:lstStyle/>
          <a:p>
            <a:pPr>
              <a:buFontTx/>
              <a:buNone/>
            </a:pPr>
            <a:r>
              <a:rPr lang="zh-CN" altLang="en-US" sz="4000" b="1" dirty="0">
                <a:solidFill>
                  <a:schemeClr val="tx2"/>
                </a:solidFill>
                <a:latin typeface="+mn-ea"/>
              </a:rPr>
              <a:t>②同盟会的成立</a:t>
            </a:r>
          </a:p>
        </p:txBody>
      </p:sp>
      <p:sp>
        <p:nvSpPr>
          <p:cNvPr id="39941" name="Text Box 5"/>
          <p:cNvSpPr txBox="1">
            <a:spLocks noChangeArrowheads="1"/>
          </p:cNvSpPr>
          <p:nvPr/>
        </p:nvSpPr>
        <p:spPr bwMode="auto">
          <a:xfrm>
            <a:off x="5003800" y="1557338"/>
            <a:ext cx="3816350" cy="457200"/>
          </a:xfrm>
          <a:prstGeom prst="rect">
            <a:avLst/>
          </a:prstGeom>
          <a:noFill/>
          <a:ln w="9525">
            <a:noFill/>
            <a:miter lim="800000"/>
            <a:headEnd/>
            <a:tailEnd/>
          </a:ln>
          <a:effectLst/>
        </p:spPr>
        <p:txBody>
          <a:bodyPr>
            <a:spAutoFit/>
          </a:bodyPr>
          <a:lstStyle/>
          <a:p>
            <a:endParaRPr lang="zh-CN" altLang="en-US" sz="2400"/>
          </a:p>
        </p:txBody>
      </p:sp>
      <p:sp>
        <p:nvSpPr>
          <p:cNvPr id="39943" name="Rectangle 7"/>
          <p:cNvSpPr>
            <a:spLocks noChangeArrowheads="1"/>
          </p:cNvSpPr>
          <p:nvPr/>
        </p:nvSpPr>
        <p:spPr bwMode="auto">
          <a:xfrm>
            <a:off x="4788024" y="1412776"/>
            <a:ext cx="3609975" cy="4530725"/>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600" b="1" dirty="0">
                <a:latin typeface="华文新魏" pitchFamily="2" charset="-122"/>
                <a:ea typeface="华文新魏" pitchFamily="2" charset="-122"/>
              </a:rPr>
              <a:t> </a:t>
            </a:r>
            <a:r>
              <a:rPr lang="en-US" altLang="zh-CN" sz="2600" b="1" dirty="0">
                <a:latin typeface="华文新魏" pitchFamily="2" charset="-122"/>
                <a:ea typeface="华文新魏" pitchFamily="2" charset="-122"/>
              </a:rPr>
              <a:t>1905</a:t>
            </a:r>
            <a:r>
              <a:rPr lang="zh-CN" altLang="en-US" sz="2600" b="1" dirty="0">
                <a:latin typeface="华文新魏" pitchFamily="2" charset="-122"/>
                <a:ea typeface="华文新魏" pitchFamily="2" charset="-122"/>
              </a:rPr>
              <a:t>年</a:t>
            </a:r>
            <a:r>
              <a:rPr lang="en-US" altLang="zh-CN" sz="2600" b="1" dirty="0">
                <a:latin typeface="华文新魏" pitchFamily="2" charset="-122"/>
                <a:ea typeface="华文新魏" pitchFamily="2" charset="-122"/>
              </a:rPr>
              <a:t>8</a:t>
            </a:r>
            <a:r>
              <a:rPr lang="zh-CN" altLang="en-US" sz="2600" b="1" dirty="0">
                <a:latin typeface="华文新魏" pitchFamily="2" charset="-122"/>
                <a:ea typeface="华文新魏" pitchFamily="2" charset="-122"/>
              </a:rPr>
              <a:t>月</a:t>
            </a:r>
            <a:r>
              <a:rPr lang="en-US" altLang="zh-CN" sz="2600" b="1" dirty="0">
                <a:latin typeface="华文新魏" pitchFamily="2" charset="-122"/>
                <a:ea typeface="华文新魏" pitchFamily="2" charset="-122"/>
              </a:rPr>
              <a:t>20</a:t>
            </a:r>
            <a:r>
              <a:rPr lang="zh-CN" altLang="en-US" sz="2600" b="1" dirty="0">
                <a:latin typeface="华文新魏" pitchFamily="2" charset="-122"/>
                <a:ea typeface="华文新魏" pitchFamily="2" charset="-122"/>
              </a:rPr>
              <a:t>日，孙中山与黄兴、宋教仁等</a:t>
            </a:r>
            <a:r>
              <a:rPr lang="zh-CN" altLang="en-US" sz="2600" b="1" dirty="0" smtClean="0">
                <a:latin typeface="华文新魏" pitchFamily="2" charset="-122"/>
                <a:ea typeface="华文新魏" pitchFamily="2" charset="-122"/>
              </a:rPr>
              <a:t>人以</a:t>
            </a:r>
            <a:r>
              <a:rPr lang="zh-CN" altLang="en-US" sz="2600" b="1" dirty="0" smtClean="0">
                <a:solidFill>
                  <a:srgbClr val="FF0000"/>
                </a:solidFill>
                <a:latin typeface="华文新魏" pitchFamily="2" charset="-122"/>
                <a:ea typeface="华文新魏" pitchFamily="2" charset="-122"/>
              </a:rPr>
              <a:t>兴中会</a:t>
            </a:r>
            <a:r>
              <a:rPr lang="zh-CN" altLang="en-US" sz="2600" b="1" dirty="0" smtClean="0">
                <a:latin typeface="华文新魏" pitchFamily="2" charset="-122"/>
                <a:ea typeface="华文新魏" pitchFamily="2" charset="-122"/>
              </a:rPr>
              <a:t>和</a:t>
            </a:r>
            <a:r>
              <a:rPr lang="zh-CN" altLang="en-US" sz="2600" b="1" dirty="0" smtClean="0">
                <a:solidFill>
                  <a:srgbClr val="FF0000"/>
                </a:solidFill>
                <a:latin typeface="华文新魏" pitchFamily="2" charset="-122"/>
                <a:ea typeface="华文新魏" pitchFamily="2" charset="-122"/>
              </a:rPr>
              <a:t>华兴会</a:t>
            </a:r>
            <a:r>
              <a:rPr lang="zh-CN" altLang="en-US" sz="2600" b="1" dirty="0" smtClean="0">
                <a:latin typeface="华文新魏" pitchFamily="2" charset="-122"/>
                <a:ea typeface="华文新魏" pitchFamily="2" charset="-122"/>
              </a:rPr>
              <a:t>为基础在</a:t>
            </a:r>
            <a:r>
              <a:rPr lang="zh-CN" altLang="en-US" sz="2600" b="1" dirty="0" smtClean="0">
                <a:solidFill>
                  <a:srgbClr val="000099"/>
                </a:solidFill>
                <a:latin typeface="华文新魏" pitchFamily="2" charset="-122"/>
                <a:ea typeface="华文新魏" pitchFamily="2" charset="-122"/>
              </a:rPr>
              <a:t>东京</a:t>
            </a:r>
            <a:r>
              <a:rPr lang="zh-CN" altLang="en-US" sz="2600" b="1" dirty="0" smtClean="0">
                <a:latin typeface="华文新魏" pitchFamily="2" charset="-122"/>
                <a:ea typeface="华文新魏" pitchFamily="2" charset="-122"/>
              </a:rPr>
              <a:t>成立中国同盟会。</a:t>
            </a:r>
            <a:endParaRPr lang="zh-CN" altLang="en-US" sz="2600" b="1" dirty="0">
              <a:latin typeface="华文新魏" pitchFamily="2" charset="-122"/>
              <a:ea typeface="华文新魏" pitchFamily="2" charset="-122"/>
            </a:endParaRPr>
          </a:p>
        </p:txBody>
      </p:sp>
      <p:pic>
        <p:nvPicPr>
          <p:cNvPr id="7" name="Picture 10" descr="https://timgsa.baidu.com/timg?image&amp;quality=80&amp;size=b10000_10000&amp;sec=1512372455&amp;di=87379528ecebaa85039d910ecd0983fa&amp;src=http%3A%2F%2Fnews.k618.cn%2Fhistory%2Flsqw%2F201611%2FW020161115624334408444.jpg"/>
          <p:cNvPicPr>
            <a:picLocks noChangeAspect="1" noChangeArrowheads="1"/>
          </p:cNvPicPr>
          <p:nvPr/>
        </p:nvPicPr>
        <p:blipFill>
          <a:blip r:embed="rId3" cstate="print"/>
          <a:srcRect/>
          <a:stretch>
            <a:fillRect/>
          </a:stretch>
        </p:blipFill>
        <p:spPr bwMode="auto">
          <a:xfrm>
            <a:off x="5004048" y="3717032"/>
            <a:ext cx="3446462" cy="222644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anim to="" calcmode="lin" valueType="num">
                                      <p:cBhvr>
                                        <p:cTn id="7" dur="1" fill="hold"/>
                                        <p:tgtEl>
                                          <p:spTgt spid="3993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908720"/>
            <a:ext cx="8424936" cy="576064"/>
          </a:xfrm>
        </p:spPr>
        <p:txBody>
          <a:bodyPr>
            <a:normAutofit/>
          </a:bodyPr>
          <a:lstStyle/>
          <a:p>
            <a:r>
              <a:rPr lang="zh-CN" altLang="en-US" sz="2400" b="1" dirty="0" smtClean="0">
                <a:latin typeface="华文新魏" pitchFamily="2" charset="-122"/>
                <a:ea typeface="华文新魏" pitchFamily="2" charset="-122"/>
              </a:rPr>
              <a:t>中国资产阶级民主革命进入了一个新的阶段。</a:t>
            </a:r>
            <a:endParaRPr lang="zh-CN" altLang="en-US" sz="2400" dirty="0"/>
          </a:p>
        </p:txBody>
      </p:sp>
      <p:grpSp>
        <p:nvGrpSpPr>
          <p:cNvPr id="21" name="组合 2"/>
          <p:cNvGrpSpPr>
            <a:grpSpLocks/>
          </p:cNvGrpSpPr>
          <p:nvPr/>
        </p:nvGrpSpPr>
        <p:grpSpPr bwMode="auto">
          <a:xfrm>
            <a:off x="467544" y="2204864"/>
            <a:ext cx="7776863" cy="4021311"/>
            <a:chOff x="1419693" y="2730381"/>
            <a:chExt cx="6063545" cy="3353315"/>
          </a:xfrm>
        </p:grpSpPr>
        <p:cxnSp>
          <p:nvCxnSpPr>
            <p:cNvPr id="22" name="直接连接符 16"/>
            <p:cNvCxnSpPr>
              <a:cxnSpLocks noChangeShapeType="1"/>
            </p:cNvCxnSpPr>
            <p:nvPr/>
          </p:nvCxnSpPr>
          <p:spPr bwMode="auto">
            <a:xfrm>
              <a:off x="2077327" y="3706348"/>
              <a:ext cx="4748277" cy="0"/>
            </a:xfrm>
            <a:prstGeom prst="line">
              <a:avLst/>
            </a:prstGeom>
            <a:noFill/>
            <a:ln w="12700">
              <a:solidFill>
                <a:srgbClr val="FF3300"/>
              </a:solidFill>
              <a:round/>
              <a:headEnd/>
              <a:tailEnd/>
            </a:ln>
          </p:spPr>
        </p:cxnSp>
        <p:cxnSp>
          <p:nvCxnSpPr>
            <p:cNvPr id="23" name="直接连接符 17"/>
            <p:cNvCxnSpPr>
              <a:cxnSpLocks noChangeShapeType="1"/>
            </p:cNvCxnSpPr>
            <p:nvPr/>
          </p:nvCxnSpPr>
          <p:spPr bwMode="auto">
            <a:xfrm flipV="1">
              <a:off x="2077327" y="3706348"/>
              <a:ext cx="0" cy="576064"/>
            </a:xfrm>
            <a:prstGeom prst="line">
              <a:avLst/>
            </a:prstGeom>
            <a:noFill/>
            <a:ln w="12700">
              <a:solidFill>
                <a:srgbClr val="FF3300"/>
              </a:solidFill>
              <a:round/>
              <a:headEnd/>
              <a:tailEnd/>
            </a:ln>
          </p:spPr>
        </p:cxnSp>
        <p:cxnSp>
          <p:nvCxnSpPr>
            <p:cNvPr id="24" name="直接连接符 19"/>
            <p:cNvCxnSpPr>
              <a:cxnSpLocks noChangeShapeType="1"/>
            </p:cNvCxnSpPr>
            <p:nvPr/>
          </p:nvCxnSpPr>
          <p:spPr bwMode="auto">
            <a:xfrm flipV="1">
              <a:off x="3660086" y="3706348"/>
              <a:ext cx="0" cy="576064"/>
            </a:xfrm>
            <a:prstGeom prst="line">
              <a:avLst/>
            </a:prstGeom>
            <a:noFill/>
            <a:ln w="12700">
              <a:solidFill>
                <a:srgbClr val="FF3300"/>
              </a:solidFill>
              <a:round/>
              <a:headEnd/>
              <a:tailEnd/>
            </a:ln>
          </p:spPr>
        </p:cxnSp>
        <p:cxnSp>
          <p:nvCxnSpPr>
            <p:cNvPr id="25" name="直接连接符 21"/>
            <p:cNvCxnSpPr>
              <a:cxnSpLocks noChangeShapeType="1"/>
            </p:cNvCxnSpPr>
            <p:nvPr/>
          </p:nvCxnSpPr>
          <p:spPr bwMode="auto">
            <a:xfrm flipV="1">
              <a:off x="5242845" y="3706348"/>
              <a:ext cx="0" cy="576064"/>
            </a:xfrm>
            <a:prstGeom prst="line">
              <a:avLst/>
            </a:prstGeom>
            <a:noFill/>
            <a:ln w="12700">
              <a:solidFill>
                <a:srgbClr val="FF3300"/>
              </a:solidFill>
              <a:round/>
              <a:headEnd/>
              <a:tailEnd/>
            </a:ln>
          </p:spPr>
        </p:cxnSp>
        <p:cxnSp>
          <p:nvCxnSpPr>
            <p:cNvPr id="26" name="直接连接符 22"/>
            <p:cNvCxnSpPr>
              <a:cxnSpLocks noChangeShapeType="1"/>
            </p:cNvCxnSpPr>
            <p:nvPr/>
          </p:nvCxnSpPr>
          <p:spPr bwMode="auto">
            <a:xfrm flipV="1">
              <a:off x="6825604" y="3706348"/>
              <a:ext cx="0" cy="576064"/>
            </a:xfrm>
            <a:prstGeom prst="line">
              <a:avLst/>
            </a:prstGeom>
            <a:noFill/>
            <a:ln w="12700">
              <a:solidFill>
                <a:srgbClr val="FF3300"/>
              </a:solidFill>
              <a:round/>
              <a:headEnd/>
              <a:tailEnd/>
            </a:ln>
          </p:spPr>
        </p:cxnSp>
        <p:cxnSp>
          <p:nvCxnSpPr>
            <p:cNvPr id="27" name="直接连接符 23"/>
            <p:cNvCxnSpPr>
              <a:cxnSpLocks noChangeShapeType="1"/>
            </p:cNvCxnSpPr>
            <p:nvPr/>
          </p:nvCxnSpPr>
          <p:spPr bwMode="auto">
            <a:xfrm flipV="1">
              <a:off x="4451465" y="3130284"/>
              <a:ext cx="0" cy="576064"/>
            </a:xfrm>
            <a:prstGeom prst="line">
              <a:avLst/>
            </a:prstGeom>
            <a:noFill/>
            <a:ln w="12700">
              <a:solidFill>
                <a:srgbClr val="FF3300"/>
              </a:solidFill>
              <a:round/>
              <a:headEnd/>
              <a:tailEnd/>
            </a:ln>
          </p:spPr>
        </p:cxnSp>
        <p:sp>
          <p:nvSpPr>
            <p:cNvPr id="28" name="同侧圆角矩形 27">
              <a:extLst>
                <a:ext uri="{FF2B5EF4-FFF2-40B4-BE49-F238E27FC236}">
                  <a16:creationId xmlns="" xmlns:a16="http://schemas.microsoft.com/office/drawing/2014/main" id="{89438319-9AD9-40D1-8F54-2B093E42BBB9}"/>
                </a:ext>
              </a:extLst>
            </p:cNvPr>
            <p:cNvSpPr/>
            <p:nvPr/>
          </p:nvSpPr>
          <p:spPr bwMode="auto">
            <a:xfrm>
              <a:off x="2699069" y="2730381"/>
              <a:ext cx="3504793" cy="760530"/>
            </a:xfrm>
            <a:prstGeom prst="round2SameRect">
              <a:avLst/>
            </a:prstGeom>
            <a:solidFill>
              <a:schemeClr val="accent1">
                <a:lumMod val="75000"/>
              </a:schemeClr>
            </a:solidFill>
            <a:ln w="9525" cap="flat" cmpd="sng" algn="ctr">
              <a:noFill/>
              <a:prstDash val="solid"/>
              <a:round/>
              <a:headEnd type="none" w="med" len="med"/>
              <a:tailEnd type="none" w="med" len="med"/>
            </a:ln>
            <a:effectLst/>
          </p:spPr>
          <p:txBody>
            <a:bodyPr anchor="ctr"/>
            <a:lstStyle/>
            <a:p>
              <a:pPr algn="ctr" eaLnBrk="1" hangingPunct="1">
                <a:spcBef>
                  <a:spcPts val="0"/>
                </a:spcBef>
                <a:spcAft>
                  <a:spcPts val="0"/>
                </a:spcAft>
                <a:defRPr/>
              </a:pPr>
              <a:r>
                <a:rPr lang="zh-CN" altLang="en-US" b="1" dirty="0" smtClean="0">
                  <a:solidFill>
                    <a:schemeClr val="bg1"/>
                  </a:solidFill>
                  <a:latin typeface="+mn-lt"/>
                  <a:ea typeface="+mn-ea"/>
                  <a:cs typeface="+mn-ea"/>
                  <a:sym typeface="+mn-lt"/>
                </a:rPr>
                <a:t>近代</a:t>
              </a:r>
              <a:r>
                <a:rPr lang="zh-CN" altLang="en-US" b="1" dirty="0">
                  <a:solidFill>
                    <a:schemeClr val="bg1"/>
                  </a:solidFill>
                  <a:latin typeface="+mn-lt"/>
                  <a:ea typeface="+mn-ea"/>
                  <a:cs typeface="+mn-ea"/>
                  <a:sym typeface="+mn-lt"/>
                </a:rPr>
                <a:t>中国第一个</a:t>
              </a:r>
              <a:endParaRPr lang="en-US" altLang="zh-CN" b="1" dirty="0">
                <a:solidFill>
                  <a:schemeClr val="bg1"/>
                </a:solidFill>
                <a:latin typeface="+mn-lt"/>
                <a:ea typeface="+mn-ea"/>
                <a:cs typeface="+mn-ea"/>
                <a:sym typeface="+mn-lt"/>
              </a:endParaRPr>
            </a:p>
            <a:p>
              <a:pPr algn="ctr" eaLnBrk="1" hangingPunct="1">
                <a:spcBef>
                  <a:spcPts val="0"/>
                </a:spcBef>
                <a:spcAft>
                  <a:spcPts val="0"/>
                </a:spcAft>
                <a:defRPr/>
              </a:pPr>
              <a:r>
                <a:rPr lang="zh-CN" altLang="en-US" b="1" dirty="0" smtClean="0">
                  <a:solidFill>
                    <a:schemeClr val="bg1"/>
                  </a:solidFill>
                  <a:latin typeface="+mn-lt"/>
                  <a:ea typeface="+mn-ea"/>
                  <a:cs typeface="+mn-ea"/>
                  <a:sym typeface="+mn-lt"/>
                </a:rPr>
                <a:t>领导资产阶级革命的全国性政党</a:t>
              </a:r>
              <a:endParaRPr lang="zh-CN" altLang="en-US" b="1" dirty="0">
                <a:solidFill>
                  <a:schemeClr val="bg1"/>
                </a:solidFill>
                <a:latin typeface="+mn-lt"/>
                <a:ea typeface="+mn-ea"/>
                <a:cs typeface="+mn-ea"/>
                <a:sym typeface="+mn-lt"/>
              </a:endParaRPr>
            </a:p>
          </p:txBody>
        </p:sp>
        <p:sp>
          <p:nvSpPr>
            <p:cNvPr id="29" name="矩形 26">
              <a:extLst>
                <a:ext uri="{FF2B5EF4-FFF2-40B4-BE49-F238E27FC236}">
                  <a16:creationId xmlns="" xmlns:a16="http://schemas.microsoft.com/office/drawing/2014/main" id="{3033155E-2DD2-4C39-A2C4-AFBE00C42E8D}"/>
                </a:ext>
              </a:extLst>
            </p:cNvPr>
            <p:cNvSpPr>
              <a:spLocks noChangeArrowheads="1"/>
            </p:cNvSpPr>
            <p:nvPr/>
          </p:nvSpPr>
          <p:spPr bwMode="auto">
            <a:xfrm>
              <a:off x="1419693" y="4410214"/>
              <a:ext cx="1315884" cy="1673482"/>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21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dirty="0">
                  <a:solidFill>
                    <a:schemeClr val="tx1"/>
                  </a:solidFill>
                  <a:latin typeface="+mn-lt"/>
                  <a:ea typeface="+mn-ea"/>
                  <a:cs typeface="+mn-ea"/>
                  <a:sym typeface="+mn-lt"/>
                </a:rPr>
                <a:t>有统一的革命纲领</a:t>
              </a:r>
            </a:p>
          </p:txBody>
        </p:sp>
        <p:sp>
          <p:nvSpPr>
            <p:cNvPr id="30" name="同侧圆角矩形 29">
              <a:extLst>
                <a:ext uri="{FF2B5EF4-FFF2-40B4-BE49-F238E27FC236}">
                  <a16:creationId xmlns="" xmlns:a16="http://schemas.microsoft.com/office/drawing/2014/main" id="{9B417E8A-CEE9-4257-ADEC-E66A61297857}"/>
                </a:ext>
              </a:extLst>
            </p:cNvPr>
            <p:cNvSpPr/>
            <p:nvPr/>
          </p:nvSpPr>
          <p:spPr bwMode="auto">
            <a:xfrm>
              <a:off x="1419693" y="3922777"/>
              <a:ext cx="1315884" cy="487437"/>
            </a:xfrm>
            <a:prstGeom prst="round2SameRect">
              <a:avLst/>
            </a:prstGeom>
            <a:solidFill>
              <a:schemeClr val="accent1"/>
            </a:solidFill>
            <a:ln w="9525" cap="flat" cmpd="sng" algn="ctr">
              <a:noFill/>
              <a:prstDash val="solid"/>
              <a:round/>
              <a:headEnd type="none" w="med" len="med"/>
              <a:tailEnd type="none" w="med" len="med"/>
            </a:ln>
            <a:effectLst/>
          </p:spPr>
          <p:txBody>
            <a:bodyPr lIns="180000"/>
            <a:lstStyle/>
            <a:p>
              <a:pPr algn="ctr" eaLnBrk="1" hangingPunct="1">
                <a:lnSpc>
                  <a:spcPts val="3000"/>
                </a:lnSpc>
                <a:spcBef>
                  <a:spcPts val="0"/>
                </a:spcBef>
                <a:spcAft>
                  <a:spcPts val="0"/>
                </a:spcAft>
                <a:defRPr/>
              </a:pPr>
              <a:r>
                <a:rPr lang="en-US" altLang="zh-CN" sz="1800" b="0" dirty="0">
                  <a:solidFill>
                    <a:schemeClr val="bg1"/>
                  </a:solidFill>
                  <a:latin typeface="+mn-lt"/>
                  <a:ea typeface="+mn-ea"/>
                  <a:cs typeface="+mn-ea"/>
                  <a:sym typeface="+mn-lt"/>
                </a:rPr>
                <a:t>1</a:t>
              </a:r>
              <a:endParaRPr lang="zh-CN" altLang="en-US" sz="1800" b="0" dirty="0">
                <a:solidFill>
                  <a:schemeClr val="bg1"/>
                </a:solidFill>
                <a:latin typeface="+mn-lt"/>
                <a:ea typeface="+mn-ea"/>
                <a:cs typeface="+mn-ea"/>
                <a:sym typeface="+mn-lt"/>
              </a:endParaRPr>
            </a:p>
            <a:p>
              <a:pPr algn="ctr" eaLnBrk="1" hangingPunct="1">
                <a:buFont typeface="Arial" panose="020B0604020202020204" pitchFamily="34" charset="0"/>
                <a:buNone/>
                <a:defRPr/>
              </a:pPr>
              <a:endParaRPr lang="zh-CN" altLang="en-US" sz="1800" b="0" dirty="0">
                <a:latin typeface="+mn-lt"/>
                <a:ea typeface="+mn-ea"/>
                <a:cs typeface="+mn-ea"/>
                <a:sym typeface="+mn-lt"/>
              </a:endParaRPr>
            </a:p>
          </p:txBody>
        </p:sp>
        <p:sp>
          <p:nvSpPr>
            <p:cNvPr id="31" name="矩形 28">
              <a:extLst>
                <a:ext uri="{FF2B5EF4-FFF2-40B4-BE49-F238E27FC236}">
                  <a16:creationId xmlns="" xmlns:a16="http://schemas.microsoft.com/office/drawing/2014/main" id="{C36FDE75-F5D6-470B-9A45-13CFA2B75B02}"/>
                </a:ext>
              </a:extLst>
            </p:cNvPr>
            <p:cNvSpPr>
              <a:spLocks noChangeArrowheads="1"/>
            </p:cNvSpPr>
            <p:nvPr/>
          </p:nvSpPr>
          <p:spPr bwMode="auto">
            <a:xfrm>
              <a:off x="3002246" y="4410214"/>
              <a:ext cx="1315885" cy="1673482"/>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21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dirty="0">
                  <a:solidFill>
                    <a:schemeClr val="tx1"/>
                  </a:solidFill>
                  <a:latin typeface="+mn-lt"/>
                  <a:ea typeface="+mn-ea"/>
                  <a:cs typeface="+mn-ea"/>
                  <a:sym typeface="+mn-lt"/>
                </a:rPr>
                <a:t>有自上而下的全国统一的领导</a:t>
              </a:r>
              <a:r>
                <a:rPr lang="zh-CN" altLang="en-US" sz="2400" dirty="0" smtClean="0">
                  <a:solidFill>
                    <a:schemeClr val="tx1"/>
                  </a:solidFill>
                  <a:latin typeface="+mn-lt"/>
                  <a:ea typeface="+mn-ea"/>
                  <a:cs typeface="+mn-ea"/>
                  <a:sym typeface="+mn-lt"/>
                </a:rPr>
                <a:t>机构</a:t>
              </a:r>
              <a:endParaRPr lang="zh-CN" altLang="en-US" sz="2400" dirty="0">
                <a:solidFill>
                  <a:schemeClr val="tx1"/>
                </a:solidFill>
                <a:latin typeface="+mn-lt"/>
                <a:ea typeface="+mn-ea"/>
                <a:cs typeface="+mn-ea"/>
                <a:sym typeface="+mn-lt"/>
              </a:endParaRPr>
            </a:p>
          </p:txBody>
        </p:sp>
        <p:sp>
          <p:nvSpPr>
            <p:cNvPr id="32" name="同侧圆角矩形 31">
              <a:extLst>
                <a:ext uri="{FF2B5EF4-FFF2-40B4-BE49-F238E27FC236}">
                  <a16:creationId xmlns="" xmlns:a16="http://schemas.microsoft.com/office/drawing/2014/main" id="{F14EA46D-3247-4D7D-B4B3-58259BCB8DE0}"/>
                </a:ext>
              </a:extLst>
            </p:cNvPr>
            <p:cNvSpPr/>
            <p:nvPr/>
          </p:nvSpPr>
          <p:spPr bwMode="auto">
            <a:xfrm>
              <a:off x="3002246" y="3922777"/>
              <a:ext cx="1315885" cy="487437"/>
            </a:xfrm>
            <a:prstGeom prst="round2SameRect">
              <a:avLst/>
            </a:prstGeom>
            <a:solidFill>
              <a:schemeClr val="accent1"/>
            </a:solidFill>
            <a:ln w="9525" cap="flat" cmpd="sng" algn="ctr">
              <a:noFill/>
              <a:prstDash val="solid"/>
              <a:round/>
              <a:headEnd type="none" w="med" len="med"/>
              <a:tailEnd type="none" w="med" len="med"/>
            </a:ln>
            <a:effectLst/>
          </p:spPr>
          <p:txBody>
            <a:bodyPr lIns="180000"/>
            <a:lstStyle/>
            <a:p>
              <a:pPr algn="ctr" eaLnBrk="1" hangingPunct="1">
                <a:lnSpc>
                  <a:spcPts val="3000"/>
                </a:lnSpc>
                <a:spcBef>
                  <a:spcPts val="0"/>
                </a:spcBef>
                <a:spcAft>
                  <a:spcPts val="0"/>
                </a:spcAft>
                <a:defRPr/>
              </a:pPr>
              <a:r>
                <a:rPr lang="en-US" altLang="zh-CN" sz="1800" b="0" dirty="0">
                  <a:solidFill>
                    <a:schemeClr val="bg1"/>
                  </a:solidFill>
                  <a:latin typeface="+mn-lt"/>
                  <a:ea typeface="+mn-ea"/>
                  <a:cs typeface="+mn-ea"/>
                  <a:sym typeface="+mn-lt"/>
                </a:rPr>
                <a:t>2</a:t>
              </a:r>
              <a:endParaRPr lang="zh-CN" altLang="en-US" sz="1800" b="0" dirty="0">
                <a:solidFill>
                  <a:schemeClr val="bg1"/>
                </a:solidFill>
                <a:latin typeface="+mn-lt"/>
                <a:ea typeface="+mn-ea"/>
                <a:cs typeface="+mn-ea"/>
                <a:sym typeface="+mn-lt"/>
              </a:endParaRPr>
            </a:p>
            <a:p>
              <a:pPr algn="ctr" eaLnBrk="1" hangingPunct="1">
                <a:buFont typeface="Arial" panose="020B0604020202020204" pitchFamily="34" charset="0"/>
                <a:buNone/>
                <a:defRPr/>
              </a:pPr>
              <a:endParaRPr lang="zh-CN" altLang="en-US" sz="1800" b="0" dirty="0">
                <a:latin typeface="+mn-lt"/>
                <a:ea typeface="+mn-ea"/>
                <a:cs typeface="+mn-ea"/>
                <a:sym typeface="+mn-lt"/>
              </a:endParaRPr>
            </a:p>
          </p:txBody>
        </p:sp>
        <p:sp>
          <p:nvSpPr>
            <p:cNvPr id="33" name="矩形 30">
              <a:extLst>
                <a:ext uri="{FF2B5EF4-FFF2-40B4-BE49-F238E27FC236}">
                  <a16:creationId xmlns="" xmlns:a16="http://schemas.microsoft.com/office/drawing/2014/main" id="{D6BBA37A-A96E-46FA-B870-7DD49309DA6D}"/>
                </a:ext>
              </a:extLst>
            </p:cNvPr>
            <p:cNvSpPr>
              <a:spLocks noChangeArrowheads="1"/>
            </p:cNvSpPr>
            <p:nvPr/>
          </p:nvSpPr>
          <p:spPr bwMode="auto">
            <a:xfrm>
              <a:off x="4584800" y="4410214"/>
              <a:ext cx="1315884" cy="1673482"/>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21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dirty="0">
                  <a:solidFill>
                    <a:schemeClr val="tx1"/>
                  </a:solidFill>
                  <a:latin typeface="+mn-lt"/>
                  <a:ea typeface="+mn-ea"/>
                  <a:cs typeface="+mn-ea"/>
                  <a:sym typeface="+mn-lt"/>
                </a:rPr>
                <a:t>主张采取武装斗争手段推翻封建统治</a:t>
              </a:r>
            </a:p>
            <a:p>
              <a:pPr eaLnBrk="1" hangingPunct="1">
                <a:defRPr/>
              </a:pPr>
              <a:endParaRPr lang="zh-CN" altLang="en-US" b="0" dirty="0">
                <a:solidFill>
                  <a:schemeClr val="tx1"/>
                </a:solidFill>
                <a:latin typeface="+mn-lt"/>
                <a:ea typeface="+mn-ea"/>
                <a:cs typeface="+mn-ea"/>
                <a:sym typeface="+mn-lt"/>
              </a:endParaRPr>
            </a:p>
          </p:txBody>
        </p:sp>
        <p:sp>
          <p:nvSpPr>
            <p:cNvPr id="34" name="同侧圆角矩形 33">
              <a:extLst>
                <a:ext uri="{FF2B5EF4-FFF2-40B4-BE49-F238E27FC236}">
                  <a16:creationId xmlns="" xmlns:a16="http://schemas.microsoft.com/office/drawing/2014/main" id="{EE34DEAC-D207-4BA5-BA4B-2D02C14F88C3}"/>
                </a:ext>
              </a:extLst>
            </p:cNvPr>
            <p:cNvSpPr/>
            <p:nvPr/>
          </p:nvSpPr>
          <p:spPr bwMode="auto">
            <a:xfrm>
              <a:off x="4584800" y="3922777"/>
              <a:ext cx="1315884" cy="487437"/>
            </a:xfrm>
            <a:prstGeom prst="round2SameRect">
              <a:avLst/>
            </a:prstGeom>
            <a:solidFill>
              <a:schemeClr val="accent1"/>
            </a:solidFill>
            <a:ln w="9525" cap="flat" cmpd="sng" algn="ctr">
              <a:noFill/>
              <a:prstDash val="solid"/>
              <a:round/>
              <a:headEnd type="none" w="med" len="med"/>
              <a:tailEnd type="none" w="med" len="med"/>
            </a:ln>
            <a:effectLst/>
          </p:spPr>
          <p:txBody>
            <a:bodyPr lIns="180000"/>
            <a:lstStyle/>
            <a:p>
              <a:pPr algn="ctr" eaLnBrk="1" hangingPunct="1">
                <a:lnSpc>
                  <a:spcPts val="3000"/>
                </a:lnSpc>
                <a:spcBef>
                  <a:spcPts val="0"/>
                </a:spcBef>
                <a:spcAft>
                  <a:spcPts val="0"/>
                </a:spcAft>
                <a:defRPr/>
              </a:pPr>
              <a:r>
                <a:rPr lang="en-US" altLang="zh-CN" sz="1800" b="0" dirty="0">
                  <a:solidFill>
                    <a:schemeClr val="bg1"/>
                  </a:solidFill>
                  <a:latin typeface="+mn-lt"/>
                  <a:ea typeface="+mn-ea"/>
                  <a:cs typeface="+mn-ea"/>
                  <a:sym typeface="+mn-lt"/>
                </a:rPr>
                <a:t>3</a:t>
              </a:r>
              <a:endParaRPr lang="zh-CN" altLang="en-US" sz="1800" b="0" dirty="0">
                <a:solidFill>
                  <a:schemeClr val="bg1"/>
                </a:solidFill>
                <a:latin typeface="+mn-lt"/>
                <a:ea typeface="+mn-ea"/>
                <a:cs typeface="+mn-ea"/>
                <a:sym typeface="+mn-lt"/>
              </a:endParaRPr>
            </a:p>
            <a:p>
              <a:pPr algn="ctr" eaLnBrk="1" hangingPunct="1">
                <a:buFont typeface="Arial" panose="020B0604020202020204" pitchFamily="34" charset="0"/>
                <a:buNone/>
                <a:defRPr/>
              </a:pPr>
              <a:endParaRPr lang="zh-CN" altLang="en-US" sz="1800" b="0" dirty="0">
                <a:latin typeface="+mn-lt"/>
                <a:ea typeface="+mn-ea"/>
                <a:cs typeface="+mn-ea"/>
                <a:sym typeface="+mn-lt"/>
              </a:endParaRPr>
            </a:p>
          </p:txBody>
        </p:sp>
        <p:sp>
          <p:nvSpPr>
            <p:cNvPr id="35" name="矩形 32">
              <a:extLst>
                <a:ext uri="{FF2B5EF4-FFF2-40B4-BE49-F238E27FC236}">
                  <a16:creationId xmlns="" xmlns:a16="http://schemas.microsoft.com/office/drawing/2014/main" id="{309D76E0-B5F8-49EE-8699-BF63FC340494}"/>
                </a:ext>
              </a:extLst>
            </p:cNvPr>
            <p:cNvSpPr>
              <a:spLocks noChangeArrowheads="1"/>
            </p:cNvSpPr>
            <p:nvPr/>
          </p:nvSpPr>
          <p:spPr bwMode="auto">
            <a:xfrm>
              <a:off x="6167353" y="4410214"/>
              <a:ext cx="1315885" cy="1673482"/>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21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dirty="0">
                  <a:solidFill>
                    <a:schemeClr val="tx1"/>
                  </a:solidFill>
                  <a:latin typeface="+mn-lt"/>
                  <a:ea typeface="+mn-ea"/>
                  <a:cs typeface="+mn-ea"/>
                  <a:sym typeface="+mn-lt"/>
                </a:rPr>
                <a:t>有革命党人公认的领袖</a:t>
              </a:r>
            </a:p>
            <a:p>
              <a:pPr eaLnBrk="1" hangingPunct="1">
                <a:defRPr/>
              </a:pPr>
              <a:endParaRPr lang="zh-CN" altLang="en-US" b="0" dirty="0">
                <a:solidFill>
                  <a:schemeClr val="tx1"/>
                </a:solidFill>
                <a:latin typeface="+mn-lt"/>
                <a:ea typeface="+mn-ea"/>
                <a:cs typeface="+mn-ea"/>
                <a:sym typeface="+mn-lt"/>
              </a:endParaRPr>
            </a:p>
          </p:txBody>
        </p:sp>
        <p:sp>
          <p:nvSpPr>
            <p:cNvPr id="36" name="同侧圆角矩形 35">
              <a:extLst>
                <a:ext uri="{FF2B5EF4-FFF2-40B4-BE49-F238E27FC236}">
                  <a16:creationId xmlns="" xmlns:a16="http://schemas.microsoft.com/office/drawing/2014/main" id="{657AA4D2-12D0-4404-865F-D1CE2B5A91ED}"/>
                </a:ext>
              </a:extLst>
            </p:cNvPr>
            <p:cNvSpPr/>
            <p:nvPr/>
          </p:nvSpPr>
          <p:spPr bwMode="auto">
            <a:xfrm>
              <a:off x="6167353" y="3922777"/>
              <a:ext cx="1315885" cy="487437"/>
            </a:xfrm>
            <a:prstGeom prst="round2SameRect">
              <a:avLst/>
            </a:prstGeom>
            <a:solidFill>
              <a:schemeClr val="accent1"/>
            </a:solidFill>
            <a:ln w="9525" cap="flat" cmpd="sng" algn="ctr">
              <a:noFill/>
              <a:prstDash val="solid"/>
              <a:round/>
              <a:headEnd type="none" w="med" len="med"/>
              <a:tailEnd type="none" w="med" len="med"/>
            </a:ln>
            <a:effectLst/>
          </p:spPr>
          <p:txBody>
            <a:bodyPr lIns="180000"/>
            <a:lstStyle/>
            <a:p>
              <a:pPr algn="ctr" eaLnBrk="1" hangingPunct="1">
                <a:lnSpc>
                  <a:spcPts val="3000"/>
                </a:lnSpc>
                <a:spcBef>
                  <a:spcPts val="0"/>
                </a:spcBef>
                <a:spcAft>
                  <a:spcPts val="0"/>
                </a:spcAft>
                <a:defRPr/>
              </a:pPr>
              <a:r>
                <a:rPr lang="en-US" altLang="zh-CN" sz="1800" b="0" dirty="0">
                  <a:solidFill>
                    <a:schemeClr val="bg1"/>
                  </a:solidFill>
                  <a:latin typeface="+mn-lt"/>
                  <a:ea typeface="+mn-ea"/>
                  <a:cs typeface="+mn-ea"/>
                  <a:sym typeface="+mn-lt"/>
                </a:rPr>
                <a:t>4</a:t>
              </a:r>
              <a:endParaRPr lang="zh-CN" altLang="en-US" sz="1800" b="0" dirty="0">
                <a:solidFill>
                  <a:schemeClr val="bg1"/>
                </a:solidFill>
                <a:latin typeface="+mn-lt"/>
                <a:ea typeface="+mn-ea"/>
                <a:cs typeface="+mn-ea"/>
                <a:sym typeface="+mn-lt"/>
              </a:endParaRPr>
            </a:p>
            <a:p>
              <a:pPr algn="ctr" eaLnBrk="1" hangingPunct="1">
                <a:buFont typeface="Arial" panose="020B0604020202020204" pitchFamily="34" charset="0"/>
                <a:buNone/>
                <a:defRPr/>
              </a:pPr>
              <a:endParaRPr lang="zh-CN" altLang="en-US" sz="1800" b="0" dirty="0">
                <a:latin typeface="+mn-lt"/>
                <a:ea typeface="+mn-ea"/>
                <a:cs typeface="+mn-ea"/>
                <a:sym typeface="+mn-lt"/>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hlinkClick r:id="" action="ppaction://hlinkshowjump?jump=previousslide"/>
          </p:cNvPr>
          <p:cNvSpPr>
            <a:spLocks noChangeArrowheads="1"/>
          </p:cNvSpPr>
          <p:nvPr/>
        </p:nvSpPr>
        <p:spPr bwMode="auto">
          <a:xfrm>
            <a:off x="6400800" y="6553200"/>
            <a:ext cx="687388" cy="306388"/>
          </a:xfrm>
          <a:prstGeom prst="rect">
            <a:avLst/>
          </a:prstGeom>
          <a:solidFill>
            <a:schemeClr val="accent1">
              <a:alpha val="0"/>
            </a:schemeClr>
          </a:solidFill>
          <a:ln w="9525">
            <a:noFill/>
            <a:miter lim="800000"/>
            <a:headEnd/>
            <a:tailEnd/>
          </a:ln>
          <a:effectLst/>
        </p:spPr>
        <p:txBody>
          <a:bodyPr wrap="none" anchor="ctr"/>
          <a:lstStyle/>
          <a:p>
            <a:endParaRPr lang="zh-CN" altLang="en-US"/>
          </a:p>
        </p:txBody>
      </p:sp>
      <p:sp>
        <p:nvSpPr>
          <p:cNvPr id="40963" name="Rectangle 3">
            <a:hlinkClick r:id="rId3" action="ppaction://hlinksldjump"/>
          </p:cNvPr>
          <p:cNvSpPr>
            <a:spLocks noChangeArrowheads="1"/>
          </p:cNvSpPr>
          <p:nvPr/>
        </p:nvSpPr>
        <p:spPr bwMode="auto">
          <a:xfrm>
            <a:off x="5486400" y="6553200"/>
            <a:ext cx="609600" cy="304800"/>
          </a:xfrm>
          <a:prstGeom prst="rect">
            <a:avLst/>
          </a:prstGeom>
          <a:solidFill>
            <a:schemeClr val="accent1">
              <a:alpha val="0"/>
            </a:schemeClr>
          </a:solidFill>
          <a:ln w="9525">
            <a:noFill/>
            <a:miter lim="800000"/>
            <a:headEnd/>
            <a:tailEnd/>
          </a:ln>
          <a:effectLst/>
        </p:spPr>
        <p:txBody>
          <a:bodyPr wrap="none" anchor="ctr"/>
          <a:lstStyle/>
          <a:p>
            <a:endParaRPr lang="zh-CN" altLang="en-US"/>
          </a:p>
        </p:txBody>
      </p:sp>
      <p:sp>
        <p:nvSpPr>
          <p:cNvPr id="40964" name="Rectangle 4">
            <a:hlinkClick r:id="rId3" action="ppaction://hlinksldjump"/>
          </p:cNvPr>
          <p:cNvSpPr>
            <a:spLocks noChangeArrowheads="1"/>
          </p:cNvSpPr>
          <p:nvPr/>
        </p:nvSpPr>
        <p:spPr bwMode="auto">
          <a:xfrm>
            <a:off x="6781800" y="2590800"/>
            <a:ext cx="1219200" cy="381000"/>
          </a:xfrm>
          <a:prstGeom prst="rect">
            <a:avLst/>
          </a:prstGeom>
          <a:solidFill>
            <a:schemeClr val="accent1">
              <a:alpha val="0"/>
            </a:schemeClr>
          </a:solidFill>
          <a:ln w="9525">
            <a:noFill/>
            <a:miter lim="800000"/>
            <a:headEnd/>
            <a:tailEnd/>
          </a:ln>
          <a:effectLst/>
        </p:spPr>
        <p:txBody>
          <a:bodyPr wrap="none" anchor="ctr"/>
          <a:lstStyle/>
          <a:p>
            <a:endParaRPr lang="zh-CN" altLang="en-US"/>
          </a:p>
        </p:txBody>
      </p:sp>
      <p:sp>
        <p:nvSpPr>
          <p:cNvPr id="40965" name="Rectangle 5"/>
          <p:cNvSpPr>
            <a:spLocks noGrp="1" noChangeArrowheads="1"/>
          </p:cNvSpPr>
          <p:nvPr>
            <p:ph type="title"/>
          </p:nvPr>
        </p:nvSpPr>
        <p:spPr>
          <a:xfrm>
            <a:off x="395536" y="188640"/>
            <a:ext cx="8424936" cy="1368152"/>
          </a:xfrm>
        </p:spPr>
        <p:txBody>
          <a:bodyPr>
            <a:noAutofit/>
          </a:bodyPr>
          <a:lstStyle/>
          <a:p>
            <a:r>
              <a:rPr lang="zh-CN" altLang="en-US" b="1" dirty="0">
                <a:solidFill>
                  <a:schemeClr val="tx1"/>
                </a:solidFill>
                <a:ea typeface="华文新魏" pitchFamily="2" charset="-122"/>
              </a:rPr>
              <a:t>（三）三民主义学说和资产阶级共和国方案</a:t>
            </a:r>
          </a:p>
        </p:txBody>
      </p:sp>
      <p:sp>
        <p:nvSpPr>
          <p:cNvPr id="40966" name="Rectangle 6"/>
          <p:cNvSpPr>
            <a:spLocks noChangeArrowheads="1"/>
          </p:cNvSpPr>
          <p:nvPr/>
        </p:nvSpPr>
        <p:spPr bwMode="auto">
          <a:xfrm>
            <a:off x="467544" y="2132856"/>
            <a:ext cx="2736304" cy="3888432"/>
          </a:xfrm>
          <a:prstGeom prst="rect">
            <a:avLst/>
          </a:prstGeom>
          <a:solidFill>
            <a:srgbClr val="CC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000" b="1" dirty="0">
                <a:solidFill>
                  <a:schemeClr val="tx2"/>
                </a:solidFill>
                <a:latin typeface="华文新魏" pitchFamily="2" charset="-122"/>
                <a:ea typeface="华文新魏" pitchFamily="2" charset="-122"/>
              </a:rPr>
              <a:t>1905</a:t>
            </a:r>
            <a:r>
              <a:rPr lang="zh-CN" altLang="en-US" sz="3000" b="1" dirty="0">
                <a:solidFill>
                  <a:schemeClr val="tx2"/>
                </a:solidFill>
                <a:latin typeface="华文新魏" pitchFamily="2" charset="-122"/>
                <a:ea typeface="华文新魏" pitchFamily="2" charset="-122"/>
              </a:rPr>
              <a:t>年</a:t>
            </a:r>
            <a:r>
              <a:rPr lang="en-US" altLang="zh-CN" sz="3000" b="1" dirty="0">
                <a:solidFill>
                  <a:schemeClr val="tx2"/>
                </a:solidFill>
                <a:latin typeface="华文新魏" pitchFamily="2" charset="-122"/>
                <a:ea typeface="华文新魏" pitchFamily="2" charset="-122"/>
              </a:rPr>
              <a:t>11</a:t>
            </a:r>
            <a:r>
              <a:rPr lang="zh-CN" altLang="en-US" sz="3000" b="1" dirty="0">
                <a:solidFill>
                  <a:schemeClr val="tx2"/>
                </a:solidFill>
                <a:latin typeface="华文新魏" pitchFamily="2" charset="-122"/>
                <a:ea typeface="华文新魏" pitchFamily="2" charset="-122"/>
              </a:rPr>
              <a:t>月，在同盟会机关报</a:t>
            </a:r>
            <a:r>
              <a:rPr lang="en-US" altLang="zh-CN" sz="3000" b="1" dirty="0">
                <a:solidFill>
                  <a:schemeClr val="tx2"/>
                </a:solidFill>
                <a:latin typeface="华文新魏" pitchFamily="2" charset="-122"/>
                <a:ea typeface="华文新魏" pitchFamily="2" charset="-122"/>
              </a:rPr>
              <a:t>《</a:t>
            </a:r>
            <a:r>
              <a:rPr lang="zh-CN" altLang="en-US" sz="3000" b="1" dirty="0">
                <a:solidFill>
                  <a:schemeClr val="tx2"/>
                </a:solidFill>
                <a:latin typeface="华文新魏" pitchFamily="2" charset="-122"/>
                <a:ea typeface="华文新魏" pitchFamily="2" charset="-122"/>
              </a:rPr>
              <a:t>民报</a:t>
            </a:r>
            <a:r>
              <a:rPr lang="en-US" altLang="zh-CN" sz="3000" b="1" dirty="0">
                <a:solidFill>
                  <a:schemeClr val="tx2"/>
                </a:solidFill>
                <a:latin typeface="华文新魏" pitchFamily="2" charset="-122"/>
                <a:ea typeface="华文新魏" pitchFamily="2" charset="-122"/>
              </a:rPr>
              <a:t>》</a:t>
            </a:r>
            <a:r>
              <a:rPr lang="zh-CN" altLang="en-US" sz="3000" b="1" dirty="0">
                <a:solidFill>
                  <a:schemeClr val="tx2"/>
                </a:solidFill>
                <a:latin typeface="华文新魏" pitchFamily="2" charset="-122"/>
                <a:ea typeface="华文新魏" pitchFamily="2" charset="-122"/>
              </a:rPr>
              <a:t>发刊词中，孙中山将同盟会的纲领概括为三大主义。</a:t>
            </a:r>
          </a:p>
        </p:txBody>
      </p:sp>
      <p:grpSp>
        <p:nvGrpSpPr>
          <p:cNvPr id="2" name="Group 7"/>
          <p:cNvGrpSpPr>
            <a:grpSpLocks/>
          </p:cNvGrpSpPr>
          <p:nvPr/>
        </p:nvGrpSpPr>
        <p:grpSpPr bwMode="auto">
          <a:xfrm>
            <a:off x="3851920" y="1412776"/>
            <a:ext cx="4584948" cy="2919099"/>
            <a:chOff x="0" y="-708"/>
            <a:chExt cx="5088" cy="4785"/>
          </a:xfrm>
        </p:grpSpPr>
        <p:graphicFrame>
          <p:nvGraphicFramePr>
            <p:cNvPr id="40968" name="Object 8"/>
            <p:cNvGraphicFramePr>
              <a:graphicFrameLocks noChangeAspect="1"/>
            </p:cNvGraphicFramePr>
            <p:nvPr/>
          </p:nvGraphicFramePr>
          <p:xfrm>
            <a:off x="0" y="-708"/>
            <a:ext cx="5088" cy="3517"/>
          </p:xfrm>
          <a:graphic>
            <a:graphicData uri="http://schemas.openxmlformats.org/presentationml/2006/ole">
              <p:oleObj spid="_x0000_s1026" r:id="rId4" imgW="4105848" imgH="2838846" progId="PBrush">
                <p:embed/>
              </p:oleObj>
            </a:graphicData>
          </a:graphic>
        </p:graphicFrame>
        <p:sp>
          <p:nvSpPr>
            <p:cNvPr id="40969" name="Text Box 9"/>
            <p:cNvSpPr txBox="1">
              <a:spLocks noChangeArrowheads="1"/>
            </p:cNvSpPr>
            <p:nvPr/>
          </p:nvSpPr>
          <p:spPr bwMode="auto">
            <a:xfrm>
              <a:off x="527" y="2715"/>
              <a:ext cx="4273" cy="1362"/>
            </a:xfrm>
            <a:prstGeom prst="rect">
              <a:avLst/>
            </a:prstGeom>
            <a:solidFill>
              <a:schemeClr val="bg1"/>
            </a:solidFill>
            <a:ln w="9525">
              <a:noFill/>
              <a:miter lim="800000"/>
              <a:headEnd/>
              <a:tailEnd/>
            </a:ln>
          </p:spPr>
          <p:txBody>
            <a:bodyPr wrap="square">
              <a:spAutoFit/>
            </a:bodyPr>
            <a:lstStyle/>
            <a:p>
              <a:pPr>
                <a:spcBef>
                  <a:spcPct val="50000"/>
                </a:spcBef>
              </a:pPr>
              <a:r>
                <a:rPr lang="zh-CN" altLang="en-US" sz="2400" b="1" dirty="0">
                  <a:effectLst>
                    <a:outerShdw blurRad="38100" dist="38100" dir="2700000" algn="tl">
                      <a:srgbClr val="C0C0C0"/>
                    </a:outerShdw>
                  </a:effectLst>
                  <a:latin typeface="Times New Roman" pitchFamily="18" charset="0"/>
                </a:rPr>
                <a:t>孙中山题著</a:t>
              </a:r>
              <a:r>
                <a:rPr lang="en-US" altLang="zh-CN" sz="2400" b="1" dirty="0">
                  <a:effectLst>
                    <a:outerShdw blurRad="38100" dist="38100" dir="2700000" algn="tl">
                      <a:srgbClr val="C0C0C0"/>
                    </a:outerShdw>
                  </a:effectLst>
                  <a:latin typeface="Times New Roman" pitchFamily="18" charset="0"/>
                </a:rPr>
                <a:t>《</a:t>
              </a:r>
              <a:r>
                <a:rPr lang="zh-CN" altLang="en-US" sz="2400" b="1" dirty="0">
                  <a:effectLst>
                    <a:outerShdw blurRad="38100" dist="38100" dir="2700000" algn="tl">
                      <a:srgbClr val="C0C0C0"/>
                    </a:outerShdw>
                  </a:effectLst>
                  <a:latin typeface="Times New Roman" pitchFamily="18" charset="0"/>
                </a:rPr>
                <a:t>民族主义</a:t>
              </a:r>
              <a:r>
                <a:rPr lang="en-US" altLang="zh-CN" sz="2400" b="1" dirty="0">
                  <a:effectLst>
                    <a:outerShdw blurRad="38100" dist="38100" dir="2700000" algn="tl">
                      <a:srgbClr val="C0C0C0"/>
                    </a:outerShdw>
                  </a:effectLst>
                  <a:latin typeface="Times New Roman" pitchFamily="18" charset="0"/>
                </a:rPr>
                <a:t>》《</a:t>
              </a:r>
              <a:r>
                <a:rPr lang="zh-CN" altLang="en-US" sz="2400" b="1" dirty="0">
                  <a:effectLst>
                    <a:outerShdw blurRad="38100" dist="38100" dir="2700000" algn="tl">
                      <a:srgbClr val="C0C0C0"/>
                    </a:outerShdw>
                  </a:effectLst>
                  <a:latin typeface="Times New Roman" pitchFamily="18" charset="0"/>
                </a:rPr>
                <a:t>民权主义</a:t>
              </a:r>
              <a:r>
                <a:rPr lang="en-US" altLang="zh-CN" sz="2400" b="1" dirty="0">
                  <a:effectLst>
                    <a:outerShdw blurRad="38100" dist="38100" dir="2700000" algn="tl">
                      <a:srgbClr val="C0C0C0"/>
                    </a:outerShdw>
                  </a:effectLst>
                  <a:latin typeface="Times New Roman" pitchFamily="18" charset="0"/>
                </a:rPr>
                <a:t>》《</a:t>
              </a:r>
              <a:r>
                <a:rPr lang="zh-CN" altLang="en-US" sz="2400" b="1" dirty="0">
                  <a:effectLst>
                    <a:outerShdw blurRad="38100" dist="38100" dir="2700000" algn="tl">
                      <a:srgbClr val="C0C0C0"/>
                    </a:outerShdw>
                  </a:effectLst>
                  <a:latin typeface="Times New Roman" pitchFamily="18" charset="0"/>
                </a:rPr>
                <a:t>民生主义</a:t>
              </a:r>
              <a:r>
                <a:rPr lang="en-US" altLang="zh-CN" sz="2400" dirty="0">
                  <a:effectLst>
                    <a:outerShdw blurRad="38100" dist="38100" dir="2700000" algn="tl">
                      <a:srgbClr val="C0C0C0"/>
                    </a:outerShdw>
                  </a:effectLst>
                  <a:latin typeface="Times New Roman" pitchFamily="18" charset="0"/>
                </a:rPr>
                <a:t>》</a:t>
              </a:r>
            </a:p>
          </p:txBody>
        </p:sp>
      </p:grpSp>
      <p:sp>
        <p:nvSpPr>
          <p:cNvPr id="40970" name="Rectangle 10"/>
          <p:cNvSpPr>
            <a:spLocks noChangeArrowheads="1"/>
          </p:cNvSpPr>
          <p:nvPr/>
        </p:nvSpPr>
        <p:spPr bwMode="auto">
          <a:xfrm>
            <a:off x="3419872" y="4797152"/>
            <a:ext cx="5401047" cy="1281113"/>
          </a:xfrm>
          <a:prstGeom prst="rect">
            <a:avLst/>
          </a:prstGeom>
          <a:noFill/>
          <a:ln w="9525">
            <a:noFill/>
            <a:miter lim="800000"/>
            <a:headEnd/>
            <a:tailEnd/>
          </a:ln>
          <a:effectLst/>
        </p:spPr>
        <p:txBody>
          <a:bodyPr wrap="square">
            <a:spAutoFit/>
          </a:bodyPr>
          <a:lstStyle/>
          <a:p>
            <a:pPr indent="355600" algn="just"/>
            <a:r>
              <a:rPr lang="zh-CN" altLang="en-US" sz="2400" dirty="0">
                <a:latin typeface="Times New Roman" pitchFamily="18" charset="0"/>
              </a:rPr>
              <a:t>  </a:t>
            </a:r>
            <a:r>
              <a:rPr lang="zh-CN" altLang="en-US" b="1" dirty="0">
                <a:latin typeface="华文新魏" pitchFamily="2" charset="-122"/>
                <a:ea typeface="华文新魏" pitchFamily="2" charset="-122"/>
              </a:rPr>
              <a:t>三民主义的理论基本来自美国林肯总统的</a:t>
            </a:r>
            <a:r>
              <a:rPr lang="en-US" altLang="zh-CN" b="1" dirty="0">
                <a:latin typeface="华文新魏" pitchFamily="2" charset="-122"/>
                <a:ea typeface="华文新魏" pitchFamily="2" charset="-122"/>
              </a:rPr>
              <a:t>by the people</a:t>
            </a: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of the people</a:t>
            </a: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for the people</a:t>
            </a:r>
            <a:r>
              <a:rPr lang="zh-CN" altLang="en-US" b="1" dirty="0">
                <a:latin typeface="华文新魏" pitchFamily="2" charset="-122"/>
                <a:ea typeface="华文新魏" pitchFamily="2" charset="-122"/>
              </a:rPr>
              <a:t>（民治、民有、民享），但又根据中国的国情有所创新，如民族主义。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0970"/>
                                        </p:tgtEl>
                                        <p:attrNameLst>
                                          <p:attrName>style.visibility</p:attrName>
                                        </p:attrNameLst>
                                      </p:cBhvr>
                                      <p:to>
                                        <p:strVal val="visible"/>
                                      </p:to>
                                    </p:set>
                                    <p:animEffect transition="in" filter="box(in)">
                                      <p:cBhvr>
                                        <p:cTn id="13" dur="500"/>
                                        <p:tgtEl>
                                          <p:spTgt spid="40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38303" name="Group 63">
            <a:extLst>
              <a:ext uri="{FF2B5EF4-FFF2-40B4-BE49-F238E27FC236}">
                <a16:creationId xmlns="" xmlns:a16="http://schemas.microsoft.com/office/drawing/2014/main" id="{F1668AD6-D74E-4E92-8676-EE98B544E644}"/>
              </a:ext>
            </a:extLst>
          </p:cNvPr>
          <p:cNvGraphicFramePr>
            <a:graphicFrameLocks noGrp="1"/>
          </p:cNvGraphicFramePr>
          <p:nvPr>
            <p:ph type="tbl" idx="1"/>
          </p:nvPr>
        </p:nvGraphicFramePr>
        <p:xfrm>
          <a:off x="0" y="1142984"/>
          <a:ext cx="9036497" cy="4611435"/>
        </p:xfrm>
        <a:graphic>
          <a:graphicData uri="http://schemas.openxmlformats.org/drawingml/2006/table">
            <a:tbl>
              <a:tblPr/>
              <a:tblGrid>
                <a:gridCol w="1357290">
                  <a:extLst>
                    <a:ext uri="{9D8B030D-6E8A-4147-A177-3AD203B41FA5}">
                      <a16:colId xmlns="" xmlns:a16="http://schemas.microsoft.com/office/drawing/2014/main" val="20000"/>
                    </a:ext>
                  </a:extLst>
                </a:gridCol>
                <a:gridCol w="1232753">
                  <a:extLst>
                    <a:ext uri="{9D8B030D-6E8A-4147-A177-3AD203B41FA5}">
                      <a16:colId xmlns="" xmlns:a16="http://schemas.microsoft.com/office/drawing/2014/main" val="20001"/>
                    </a:ext>
                  </a:extLst>
                </a:gridCol>
                <a:gridCol w="3885572">
                  <a:extLst>
                    <a:ext uri="{9D8B030D-6E8A-4147-A177-3AD203B41FA5}">
                      <a16:colId xmlns="" xmlns:a16="http://schemas.microsoft.com/office/drawing/2014/main" val="20002"/>
                    </a:ext>
                  </a:extLst>
                </a:gridCol>
                <a:gridCol w="2560882">
                  <a:extLst>
                    <a:ext uri="{9D8B030D-6E8A-4147-A177-3AD203B41FA5}">
                      <a16:colId xmlns="" xmlns:a16="http://schemas.microsoft.com/office/drawing/2014/main" val="20003"/>
                    </a:ext>
                  </a:extLst>
                </a:gridCol>
              </a:tblGrid>
              <a:tr h="673053">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tx1"/>
                          </a:solidFill>
                          <a:effectLst/>
                          <a:latin typeface="微软雅黑" pitchFamily="34" charset="-122"/>
                          <a:ea typeface="微软雅黑" pitchFamily="34" charset="-122"/>
                          <a:cs typeface="+mn-ea"/>
                          <a:sym typeface="+mn-lt"/>
                        </a:rPr>
                        <a:t>三民主义</a:t>
                      </a: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微软雅黑" pitchFamily="34" charset="-122"/>
                          <a:ea typeface="微软雅黑" pitchFamily="34" charset="-122"/>
                          <a:cs typeface="+mn-ea"/>
                          <a:sym typeface="+mn-lt"/>
                        </a:rPr>
                        <a:t>基本内容</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微软雅黑" pitchFamily="34" charset="-122"/>
                          <a:ea typeface="微软雅黑" pitchFamily="34" charset="-122"/>
                          <a:cs typeface="+mn-ea"/>
                          <a:sym typeface="+mn-lt"/>
                        </a:rPr>
                        <a:t>基本任务</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200" b="1" i="0" u="none" strike="noStrike" cap="none" normalizeH="0" baseline="0" dirty="0">
                          <a:ln>
                            <a:noFill/>
                          </a:ln>
                          <a:solidFill>
                            <a:schemeClr val="tx1"/>
                          </a:solidFill>
                          <a:effectLst/>
                          <a:latin typeface="微软雅黑" pitchFamily="34" charset="-122"/>
                          <a:ea typeface="微软雅黑" pitchFamily="34" charset="-122"/>
                          <a:cs typeface="+mn-ea"/>
                          <a:sym typeface="+mn-lt"/>
                        </a:rPr>
                        <a:t>缺陷</a:t>
                      </a: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0"/>
                  </a:ext>
                </a:extLst>
              </a:tr>
              <a:tr h="911360">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lt"/>
                          <a:ea typeface="+mn-ea"/>
                          <a:cs typeface="+mn-ea"/>
                          <a:sym typeface="+mn-lt"/>
                        </a:rPr>
                        <a:t>民族主义</a:t>
                      </a:r>
                      <a:endParaRPr kumimoji="0" lang="en-US" altLang="zh-CN" sz="2000" b="1" i="0" u="none" strike="noStrike" kern="1200" cap="none" normalizeH="0" baseline="0" dirty="0" smtClean="0">
                        <a:ln>
                          <a:noFill/>
                        </a:ln>
                        <a:solidFill>
                          <a:schemeClr val="tx1"/>
                        </a:solidFill>
                        <a:effectLst/>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2" pitchFamily="18" charset="2"/>
                        <a:buNone/>
                        <a:tabLst/>
                        <a:defRPr/>
                      </a:pPr>
                      <a:r>
                        <a:rPr lang="zh-CN" altLang="en-US" sz="1800" b="1" dirty="0" smtClean="0">
                          <a:solidFill>
                            <a:srgbClr val="FF0000"/>
                          </a:solidFill>
                          <a:latin typeface="+mn-ea"/>
                          <a:ea typeface="+mn-ea"/>
                        </a:rPr>
                        <a:t>（民族）</a:t>
                      </a:r>
                      <a:endParaRPr kumimoji="0" lang="zh-CN" altLang="en-US" sz="1800" b="1" i="0" u="none" strike="noStrike" kern="1200" cap="none" normalizeH="0" baseline="0" dirty="0">
                        <a:ln>
                          <a:noFill/>
                        </a:ln>
                        <a:solidFill>
                          <a:srgbClr val="FF0000"/>
                        </a:solidFill>
                        <a:effectLst/>
                        <a:latin typeface="+mn-ea"/>
                        <a:ea typeface="+mn-ea"/>
                        <a:cs typeface="+mn-ea"/>
                        <a:sym typeface="+mn-lt"/>
                      </a:endParaRP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ctr" latinLnBrk="0" hangingPunct="1">
                        <a:spcBef>
                          <a:spcPct val="5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驱除鞑虏恢复中华</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lt"/>
                          <a:ea typeface="+mn-ea"/>
                          <a:cs typeface="+mn-ea"/>
                          <a:sym typeface="+mn-lt"/>
                        </a:rPr>
                        <a:t>一是以</a:t>
                      </a:r>
                      <a:r>
                        <a:rPr kumimoji="0" lang="zh-CN" altLang="en-US" sz="2000" b="1" i="0" u="none" strike="noStrike" kern="1200" cap="none" normalizeH="0" baseline="0" dirty="0">
                          <a:ln>
                            <a:noFill/>
                          </a:ln>
                          <a:solidFill>
                            <a:schemeClr val="tx1"/>
                          </a:solidFill>
                          <a:effectLst/>
                          <a:latin typeface="+mn-lt"/>
                          <a:ea typeface="+mn-ea"/>
                          <a:cs typeface="+mn-ea"/>
                          <a:sym typeface="+mn-lt"/>
                        </a:rPr>
                        <a:t>革命手段推翻</a:t>
                      </a:r>
                      <a:r>
                        <a:rPr kumimoji="0" lang="zh-CN" altLang="en-US" sz="2000" b="1" i="0" u="none" strike="noStrike" kern="1200" cap="none" normalizeH="0" baseline="0" dirty="0" smtClean="0">
                          <a:ln>
                            <a:noFill/>
                          </a:ln>
                          <a:solidFill>
                            <a:schemeClr val="tx1"/>
                          </a:solidFill>
                          <a:effectLst/>
                          <a:latin typeface="+mn-lt"/>
                          <a:ea typeface="+mn-ea"/>
                          <a:cs typeface="+mn-ea"/>
                          <a:sym typeface="+mn-lt"/>
                        </a:rPr>
                        <a:t>清政府；二是建立中华民族“独立的国家”。</a:t>
                      </a:r>
                      <a:endParaRPr kumimoji="0" lang="zh-CN" altLang="en-US" sz="2000" b="1" i="0" u="none" strike="noStrike" kern="1200" cap="none" normalizeH="0" baseline="0" dirty="0">
                        <a:ln>
                          <a:noFill/>
                        </a:ln>
                        <a:solidFill>
                          <a:schemeClr val="tx1"/>
                        </a:solidFill>
                        <a:effectLst/>
                        <a:latin typeface="+mn-lt"/>
                        <a:ea typeface="+mn-ea"/>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没有从正面提出反对帝国主义的</a:t>
                      </a:r>
                      <a:r>
                        <a:rPr kumimoji="0" lang="zh-CN" altLang="en-US" sz="2000" b="1" i="0" u="none" strike="noStrike" kern="1200" cap="none" normalizeH="0" baseline="0" dirty="0" smtClean="0">
                          <a:ln>
                            <a:noFill/>
                          </a:ln>
                          <a:solidFill>
                            <a:schemeClr val="tx1"/>
                          </a:solidFill>
                          <a:effectLst/>
                          <a:latin typeface="+mn-lt"/>
                          <a:ea typeface="+mn-ea"/>
                          <a:cs typeface="+mn-ea"/>
                          <a:sym typeface="+mn-lt"/>
                        </a:rPr>
                        <a:t>主张，也没有把汉族军阀、官僚、地主作为革命对象。</a:t>
                      </a:r>
                      <a:endParaRPr kumimoji="0" lang="zh-CN" altLang="en-US" sz="2000" b="1" i="0" u="none" strike="noStrike" kern="1200" cap="none" normalizeH="0" baseline="0" dirty="0">
                        <a:ln>
                          <a:noFill/>
                        </a:ln>
                        <a:solidFill>
                          <a:schemeClr val="tx1"/>
                        </a:solidFill>
                        <a:effectLst/>
                        <a:latin typeface="+mn-lt"/>
                        <a:ea typeface="+mn-ea"/>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792033">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lt"/>
                          <a:ea typeface="+mn-ea"/>
                          <a:cs typeface="+mn-ea"/>
                          <a:sym typeface="+mn-lt"/>
                        </a:rPr>
                        <a:t>民权主义</a:t>
                      </a:r>
                      <a:endParaRPr kumimoji="0" lang="en-US" altLang="zh-CN" sz="2000" b="1" i="0" u="none" strike="noStrike" kern="1200" cap="none" normalizeH="0" baseline="0" dirty="0" smtClean="0">
                        <a:ln>
                          <a:noFill/>
                        </a:ln>
                        <a:solidFill>
                          <a:schemeClr val="tx1"/>
                        </a:solidFill>
                        <a:effectLst/>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2" pitchFamily="18" charset="2"/>
                        <a:buNone/>
                        <a:tabLst/>
                        <a:defRPr/>
                      </a:pPr>
                      <a:r>
                        <a:rPr kumimoji="0" lang="zh-CN" altLang="en-US" sz="1800" b="1" kern="1200" dirty="0" smtClean="0">
                          <a:solidFill>
                            <a:srgbClr val="FF0000"/>
                          </a:solidFill>
                          <a:latin typeface="+mn-ea"/>
                          <a:ea typeface="+mn-ea"/>
                          <a:cs typeface="+mn-cs"/>
                        </a:rPr>
                        <a:t>（政治）</a:t>
                      </a:r>
                      <a:endParaRPr kumimoji="0" lang="zh-CN" altLang="en-US" sz="1800" b="1" kern="1200" dirty="0">
                        <a:solidFill>
                          <a:srgbClr val="FF0000"/>
                        </a:solidFill>
                        <a:latin typeface="+mn-ea"/>
                        <a:ea typeface="+mn-ea"/>
                        <a:cs typeface="+mn-cs"/>
                        <a:sym typeface="+mn-lt"/>
                      </a:endParaRP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创立民国</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lt"/>
                          <a:ea typeface="+mn-ea"/>
                          <a:cs typeface="+mn-ea"/>
                          <a:sym typeface="+mn-lt"/>
                        </a:rPr>
                        <a:t>推翻君主专制制度，建立资产阶级共和国。</a:t>
                      </a:r>
                      <a:endParaRPr kumimoji="0" lang="zh-CN" altLang="en-US" sz="2000" b="1" i="0" u="none" strike="noStrike" kern="1200" cap="none" normalizeH="0" baseline="0" dirty="0">
                        <a:ln>
                          <a:noFill/>
                        </a:ln>
                        <a:solidFill>
                          <a:schemeClr val="tx1"/>
                        </a:solidFill>
                        <a:effectLst/>
                        <a:latin typeface="+mn-lt"/>
                        <a:ea typeface="+mn-ea"/>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lt"/>
                          <a:ea typeface="+mn-ea"/>
                          <a:cs typeface="+mn-ea"/>
                          <a:sym typeface="+mn-lt"/>
                        </a:rPr>
                        <a:t>虽然强调要建立民主共和国，却忽略了广大劳动群众在国家中的地位。</a:t>
                      </a:r>
                      <a:endParaRPr kumimoji="0" lang="zh-CN" altLang="en-US" sz="2000" b="1" i="0" u="none" strike="noStrike" kern="1200" cap="none" normalizeH="0" baseline="0" dirty="0">
                        <a:ln>
                          <a:noFill/>
                        </a:ln>
                        <a:solidFill>
                          <a:schemeClr val="tx1"/>
                        </a:solidFill>
                        <a:effectLst/>
                        <a:latin typeface="+mn-lt"/>
                        <a:ea typeface="+mn-ea"/>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 xmlns:a16="http://schemas.microsoft.com/office/drawing/2014/main" val="10002"/>
                  </a:ext>
                </a:extLst>
              </a:tr>
              <a:tr h="831891">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lt"/>
                          <a:ea typeface="+mn-ea"/>
                          <a:cs typeface="+mn-ea"/>
                          <a:sym typeface="+mn-lt"/>
                        </a:rPr>
                        <a:t>民生主义</a:t>
                      </a:r>
                      <a:endParaRPr kumimoji="0" lang="en-US" altLang="zh-CN" sz="2000" b="1" i="0" u="none" strike="noStrike" kern="1200" cap="none" normalizeH="0" baseline="0" dirty="0" smtClean="0">
                        <a:ln>
                          <a:noFill/>
                        </a:ln>
                        <a:solidFill>
                          <a:schemeClr val="tx1"/>
                        </a:solidFill>
                        <a:effectLst/>
                        <a:latin typeface="+mn-lt"/>
                        <a:ea typeface="+mn-ea"/>
                        <a:cs typeface="+mn-ea"/>
                        <a:sym typeface="+mn-lt"/>
                      </a:endParaRPr>
                    </a:p>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1800" b="1" kern="1200" dirty="0" smtClean="0">
                          <a:solidFill>
                            <a:srgbClr val="FF0000"/>
                          </a:solidFill>
                          <a:latin typeface="+mn-ea"/>
                          <a:ea typeface="+mn-ea"/>
                          <a:cs typeface="+mn-cs"/>
                        </a:rPr>
                        <a:t>（社会）</a:t>
                      </a:r>
                      <a:endParaRPr kumimoji="0" lang="zh-CN" altLang="en-US" sz="1800" b="1" kern="1200" dirty="0">
                        <a:solidFill>
                          <a:srgbClr val="FF0000"/>
                        </a:solidFill>
                        <a:latin typeface="+mn-ea"/>
                        <a:ea typeface="+mn-ea"/>
                        <a:cs typeface="+mn-cs"/>
                        <a:sym typeface="+mn-lt"/>
                      </a:endParaRP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平均地权</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r>
                        <a:rPr kumimoji="0" lang="zh-CN" altLang="en-US" sz="2000" b="1" i="0" u="none" strike="noStrike" kern="1200" cap="none" normalizeH="0" baseline="0" dirty="0" smtClean="0">
                          <a:ln>
                            <a:noFill/>
                          </a:ln>
                          <a:solidFill>
                            <a:schemeClr val="tx1"/>
                          </a:solidFill>
                          <a:effectLst/>
                          <a:latin typeface="+mn-lt"/>
                          <a:ea typeface="+mn-ea"/>
                          <a:cs typeface="+mn-ea"/>
                          <a:sym typeface="+mn-lt"/>
                        </a:rPr>
                        <a:t>核定全国地价，由国家收买地主土地，避免社会贫富分化</a:t>
                      </a:r>
                      <a:endParaRPr kumimoji="0" lang="zh-CN" altLang="en-US" sz="2000" b="1" i="0" u="none" strike="noStrike" kern="1200" cap="none" normalizeH="0" baseline="0" dirty="0">
                        <a:ln>
                          <a:noFill/>
                        </a:ln>
                        <a:solidFill>
                          <a:schemeClr val="tx1"/>
                        </a:solidFill>
                        <a:effectLst/>
                        <a:latin typeface="+mn-lt"/>
                        <a:ea typeface="+mn-ea"/>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lt"/>
                          <a:ea typeface="+mn-ea"/>
                          <a:cs typeface="+mn-ea"/>
                          <a:sym typeface="+mn-lt"/>
                        </a:rPr>
                        <a:t>没有正面触及封建地主土地所有制，不能满足农民的土地要求。</a:t>
                      </a:r>
                      <a:endParaRPr kumimoji="0" lang="zh-CN" altLang="en-US" sz="2000" b="1" i="0" u="none" strike="noStrike" kern="1200" cap="none" normalizeH="0" baseline="0" dirty="0">
                        <a:ln>
                          <a:noFill/>
                        </a:ln>
                        <a:solidFill>
                          <a:schemeClr val="tx1"/>
                        </a:solidFill>
                        <a:effectLst/>
                        <a:latin typeface="+mn-lt"/>
                        <a:ea typeface="+mn-ea"/>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7" name="AutoShape 24"/>
          <p:cNvSpPr>
            <a:spLocks noChangeArrowheads="1"/>
          </p:cNvSpPr>
          <p:nvPr/>
        </p:nvSpPr>
        <p:spPr bwMode="auto">
          <a:xfrm>
            <a:off x="4500562" y="4286256"/>
            <a:ext cx="928694" cy="428628"/>
          </a:xfrm>
          <a:prstGeom prst="wedgeRoundRectCallout">
            <a:avLst>
              <a:gd name="adj1" fmla="val -4245"/>
              <a:gd name="adj2" fmla="val -123204"/>
              <a:gd name="adj3" fmla="val 16667"/>
            </a:avLst>
          </a:prstGeom>
          <a:solidFill>
            <a:schemeClr val="accent1"/>
          </a:solidFill>
          <a:ln w="9525">
            <a:solidFill>
              <a:schemeClr val="tx1"/>
            </a:solidFill>
            <a:miter lim="800000"/>
            <a:headEnd/>
            <a:tailEnd/>
          </a:ln>
        </p:spPr>
        <p:txBody>
          <a:bodyPr/>
          <a:lstStyle/>
          <a:p>
            <a:pPr algn="ctr"/>
            <a:r>
              <a:rPr lang="zh-CN" altLang="en-US" sz="2400" b="1" dirty="0">
                <a:solidFill>
                  <a:srgbClr val="FFFFCC"/>
                </a:solidFill>
                <a:latin typeface="华文新魏" pitchFamily="2" charset="-122"/>
                <a:ea typeface="华文新魏" pitchFamily="2" charset="-122"/>
              </a:rPr>
              <a:t>核心</a:t>
            </a:r>
          </a:p>
        </p:txBody>
      </p:sp>
      <p:sp>
        <p:nvSpPr>
          <p:cNvPr id="8" name="AutoShape 23"/>
          <p:cNvSpPr>
            <a:spLocks noChangeArrowheads="1"/>
          </p:cNvSpPr>
          <p:nvPr/>
        </p:nvSpPr>
        <p:spPr bwMode="auto">
          <a:xfrm>
            <a:off x="3357554" y="3000373"/>
            <a:ext cx="1296987" cy="428628"/>
          </a:xfrm>
          <a:prstGeom prst="wedgeRoundRectCallout">
            <a:avLst>
              <a:gd name="adj1" fmla="val -5079"/>
              <a:gd name="adj2" fmla="val -87741"/>
              <a:gd name="adj3" fmla="val 16667"/>
            </a:avLst>
          </a:prstGeom>
          <a:solidFill>
            <a:schemeClr val="accent1"/>
          </a:solidFill>
          <a:ln w="9525">
            <a:solidFill>
              <a:schemeClr val="tx1"/>
            </a:solidFill>
            <a:miter lim="800000"/>
            <a:headEnd/>
            <a:tailEnd/>
          </a:ln>
        </p:spPr>
        <p:txBody>
          <a:bodyPr/>
          <a:lstStyle/>
          <a:p>
            <a:pPr algn="ctr"/>
            <a:r>
              <a:rPr lang="zh-CN" altLang="en-US" sz="2400" b="1" dirty="0">
                <a:solidFill>
                  <a:srgbClr val="FFFFCC"/>
                </a:solidFill>
                <a:latin typeface="华文新魏" pitchFamily="2" charset="-122"/>
                <a:ea typeface="华文新魏" pitchFamily="2" charset="-122"/>
              </a:rPr>
              <a:t>前提</a:t>
            </a:r>
          </a:p>
        </p:txBody>
      </p:sp>
      <p:sp>
        <p:nvSpPr>
          <p:cNvPr id="10" name="AutoShape 25"/>
          <p:cNvSpPr>
            <a:spLocks noChangeArrowheads="1"/>
          </p:cNvSpPr>
          <p:nvPr/>
        </p:nvSpPr>
        <p:spPr bwMode="auto">
          <a:xfrm>
            <a:off x="3214679" y="5715017"/>
            <a:ext cx="1143008" cy="428628"/>
          </a:xfrm>
          <a:prstGeom prst="wedgeRoundRectCallout">
            <a:avLst>
              <a:gd name="adj1" fmla="val -3565"/>
              <a:gd name="adj2" fmla="val -71384"/>
              <a:gd name="adj3" fmla="val 16667"/>
            </a:avLst>
          </a:prstGeom>
          <a:solidFill>
            <a:schemeClr val="accent1"/>
          </a:solidFill>
          <a:ln w="9525">
            <a:solidFill>
              <a:schemeClr val="tx1"/>
            </a:solidFill>
            <a:miter lim="800000"/>
            <a:headEnd/>
            <a:tailEnd/>
          </a:ln>
        </p:spPr>
        <p:txBody>
          <a:bodyPr/>
          <a:lstStyle/>
          <a:p>
            <a:pPr algn="ctr"/>
            <a:r>
              <a:rPr lang="zh-CN" altLang="en-US" sz="2400" b="1" dirty="0">
                <a:solidFill>
                  <a:srgbClr val="FFFFCC"/>
                </a:solidFill>
                <a:latin typeface="华文新魏" pitchFamily="2" charset="-122"/>
                <a:ea typeface="华文新魏" pitchFamily="2" charset="-122"/>
              </a:rPr>
              <a:t>补充</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357158" y="285728"/>
            <a:ext cx="7772400" cy="785818"/>
          </a:xfrm>
        </p:spPr>
        <p:txBody>
          <a:bodyPr>
            <a:normAutofit fontScale="90000"/>
          </a:bodyPr>
          <a:lstStyle/>
          <a:p>
            <a:r>
              <a:rPr lang="en-US" altLang="zh-CN" sz="4400" b="1" dirty="0" smtClean="0">
                <a:solidFill>
                  <a:schemeClr val="tx1"/>
                </a:solidFill>
                <a:latin typeface="华文新魏" pitchFamily="2" charset="-122"/>
                <a:ea typeface="华文新魏" pitchFamily="2" charset="-122"/>
              </a:rPr>
              <a:t>《</a:t>
            </a:r>
            <a:r>
              <a:rPr lang="zh-CN" altLang="en-US" sz="4400" b="1" dirty="0" smtClean="0">
                <a:solidFill>
                  <a:schemeClr val="tx1"/>
                </a:solidFill>
                <a:latin typeface="华文新魏" pitchFamily="2" charset="-122"/>
                <a:ea typeface="华文新魏" pitchFamily="2" charset="-122"/>
              </a:rPr>
              <a:t>辛丑条约</a:t>
            </a:r>
            <a:r>
              <a:rPr lang="en-US" altLang="zh-CN" sz="4400" b="1" dirty="0" smtClean="0">
                <a:solidFill>
                  <a:schemeClr val="tx1"/>
                </a:solidFill>
                <a:latin typeface="华文新魏" pitchFamily="2" charset="-122"/>
                <a:ea typeface="华文新魏" pitchFamily="2" charset="-122"/>
              </a:rPr>
              <a:t>》</a:t>
            </a:r>
            <a:endParaRPr lang="zh-CN" altLang="en-US" sz="4400" b="1" dirty="0" smtClean="0">
              <a:solidFill>
                <a:schemeClr val="tx1"/>
              </a:solidFill>
              <a:latin typeface="华文新魏" pitchFamily="2" charset="-122"/>
              <a:ea typeface="华文新魏" pitchFamily="2" charset="-122"/>
            </a:endParaRPr>
          </a:p>
        </p:txBody>
      </p:sp>
      <p:pic>
        <p:nvPicPr>
          <p:cNvPr id="28676" name="Picture 2"/>
          <p:cNvPicPr>
            <a:picLocks noChangeAspect="1" noChangeArrowheads="1"/>
          </p:cNvPicPr>
          <p:nvPr/>
        </p:nvPicPr>
        <p:blipFill>
          <a:blip r:embed="rId2"/>
          <a:srcRect/>
          <a:stretch>
            <a:fillRect/>
          </a:stretch>
        </p:blipFill>
        <p:spPr bwMode="auto">
          <a:xfrm>
            <a:off x="357158" y="1285860"/>
            <a:ext cx="8572559" cy="4943497"/>
          </a:xfrm>
          <a:prstGeom prst="rect">
            <a:avLst/>
          </a:prstGeom>
          <a:noFill/>
          <a:ln w="9525" algn="ctr">
            <a:noFill/>
            <a:miter lim="800000"/>
            <a:headEnd/>
            <a:tailEnd/>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ChangeArrowheads="1"/>
          </p:cNvSpPr>
          <p:nvPr/>
        </p:nvSpPr>
        <p:spPr bwMode="auto">
          <a:xfrm>
            <a:off x="395536" y="277813"/>
            <a:ext cx="8291264" cy="919162"/>
          </a:xfrm>
          <a:prstGeom prst="rect">
            <a:avLst/>
          </a:prstGeom>
          <a:noFill/>
          <a:ln w="9525">
            <a:noFill/>
            <a:miter lim="800000"/>
            <a:headEnd/>
            <a:tailEnd/>
          </a:ln>
          <a:effectLst/>
        </p:spPr>
        <p:txBody>
          <a:bodyPr/>
          <a:lstStyle/>
          <a:p>
            <a:pPr>
              <a:buFontTx/>
              <a:buNone/>
            </a:pPr>
            <a:r>
              <a:rPr lang="en-US" altLang="zh-CN" sz="4200" b="1" dirty="0">
                <a:solidFill>
                  <a:schemeClr val="tx2"/>
                </a:solidFill>
                <a:latin typeface="华文新魏" pitchFamily="2" charset="-122"/>
                <a:ea typeface="华文新魏" pitchFamily="2" charset="-122"/>
              </a:rPr>
              <a:t>2</a:t>
            </a:r>
            <a:r>
              <a:rPr lang="zh-CN" altLang="en-US" sz="4200" b="1" dirty="0">
                <a:solidFill>
                  <a:schemeClr val="tx2"/>
                </a:solidFill>
                <a:latin typeface="华文新魏" pitchFamily="2" charset="-122"/>
                <a:ea typeface="华文新魏" pitchFamily="2" charset="-122"/>
              </a:rPr>
              <a:t>、对孙中山旧三民主义的评价</a:t>
            </a:r>
          </a:p>
        </p:txBody>
      </p:sp>
      <p:sp>
        <p:nvSpPr>
          <p:cNvPr id="45062" name="Rectangle 6"/>
          <p:cNvSpPr>
            <a:spLocks noChangeArrowheads="1"/>
          </p:cNvSpPr>
          <p:nvPr/>
        </p:nvSpPr>
        <p:spPr bwMode="auto">
          <a:xfrm>
            <a:off x="467544" y="2060848"/>
            <a:ext cx="2808238" cy="3939920"/>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t>孙中山的三民主义学说，初步描绘</a:t>
            </a:r>
            <a:r>
              <a:rPr lang="zh-CN" altLang="en-US" sz="2400" b="1" dirty="0" smtClean="0"/>
              <a:t>出资产阶级</a:t>
            </a:r>
            <a:r>
              <a:rPr lang="zh-CN" altLang="en-US" sz="2400" b="1" dirty="0"/>
              <a:t>共和国方案，是一个</a:t>
            </a:r>
            <a:r>
              <a:rPr lang="zh-CN" altLang="en-US" sz="2400" b="1" dirty="0">
                <a:solidFill>
                  <a:srgbClr val="FF0000"/>
                </a:solidFill>
              </a:rPr>
              <a:t>比较完整而明确的资产阶级民主革命</a:t>
            </a:r>
            <a:r>
              <a:rPr lang="zh-CN" altLang="en-US" sz="2400" b="1" dirty="0" smtClean="0">
                <a:solidFill>
                  <a:srgbClr val="FF0000"/>
                </a:solidFill>
              </a:rPr>
              <a:t>纲领，</a:t>
            </a:r>
            <a:r>
              <a:rPr lang="zh-CN" altLang="en-US" sz="2400" b="1" dirty="0" smtClean="0"/>
              <a:t>对</a:t>
            </a:r>
            <a:r>
              <a:rPr lang="zh-CN" altLang="en-US" sz="2400" b="1" dirty="0"/>
              <a:t>推动革命的发展产生了重大而积极的影响</a:t>
            </a:r>
            <a:r>
              <a:rPr lang="zh-CN" altLang="en-US" sz="3000" b="1" dirty="0"/>
              <a:t>。 </a:t>
            </a:r>
          </a:p>
        </p:txBody>
      </p:sp>
      <p:grpSp>
        <p:nvGrpSpPr>
          <p:cNvPr id="2" name="Group 7"/>
          <p:cNvGrpSpPr>
            <a:grpSpLocks/>
          </p:cNvGrpSpPr>
          <p:nvPr/>
        </p:nvGrpSpPr>
        <p:grpSpPr bwMode="auto">
          <a:xfrm>
            <a:off x="3491880" y="2420888"/>
            <a:ext cx="2232025" cy="3213100"/>
            <a:chOff x="0" y="0"/>
            <a:chExt cx="2130" cy="2546"/>
          </a:xfrm>
        </p:grpSpPr>
        <p:pic>
          <p:nvPicPr>
            <p:cNvPr id="45064" name="Picture 8" descr="民族主义"/>
            <p:cNvPicPr>
              <a:picLocks noChangeAspect="1" noChangeArrowheads="1"/>
            </p:cNvPicPr>
            <p:nvPr/>
          </p:nvPicPr>
          <p:blipFill>
            <a:blip r:embed="rId2" cstate="print"/>
            <a:srcRect/>
            <a:stretch>
              <a:fillRect/>
            </a:stretch>
          </p:blipFill>
          <p:spPr bwMode="auto">
            <a:xfrm>
              <a:off x="0" y="0"/>
              <a:ext cx="2130" cy="2359"/>
            </a:xfrm>
            <a:prstGeom prst="rect">
              <a:avLst/>
            </a:prstGeom>
            <a:noFill/>
            <a:ln w="9525">
              <a:noFill/>
              <a:miter lim="800000"/>
              <a:headEnd/>
              <a:tailEnd/>
            </a:ln>
          </p:spPr>
        </p:pic>
        <p:sp>
          <p:nvSpPr>
            <p:cNvPr id="45065" name="Text Box 9"/>
            <p:cNvSpPr txBox="1">
              <a:spLocks noChangeArrowheads="1"/>
            </p:cNvSpPr>
            <p:nvPr/>
          </p:nvSpPr>
          <p:spPr bwMode="auto">
            <a:xfrm>
              <a:off x="279" y="2086"/>
              <a:ext cx="1769" cy="460"/>
            </a:xfrm>
            <a:prstGeom prst="rect">
              <a:avLst/>
            </a:prstGeom>
            <a:noFill/>
            <a:ln w="9525">
              <a:noFill/>
              <a:miter lim="800000"/>
              <a:headEnd/>
              <a:tailEnd/>
            </a:ln>
            <a:effectLst/>
          </p:spPr>
          <p:txBody>
            <a:bodyPr>
              <a:spAutoFit/>
            </a:bodyPr>
            <a:lstStyle/>
            <a:p>
              <a:pPr>
                <a:spcBef>
                  <a:spcPct val="50000"/>
                </a:spcBef>
              </a:pPr>
              <a:r>
                <a:rPr lang="zh-CN" altLang="en-US" sz="1600" b="1" dirty="0">
                  <a:solidFill>
                    <a:schemeClr val="tx2"/>
                  </a:solidFill>
                  <a:latin typeface="华文新魏" pitchFamily="2" charset="-122"/>
                  <a:ea typeface="华文新魏" pitchFamily="2" charset="-122"/>
                </a:rPr>
                <a:t>孙中山手书的</a:t>
              </a:r>
              <a:r>
                <a:rPr lang="en-US" altLang="zh-CN" sz="1600" b="1" dirty="0">
                  <a:solidFill>
                    <a:schemeClr val="tx2"/>
                  </a:solidFill>
                  <a:latin typeface="华文新魏" pitchFamily="2" charset="-122"/>
                  <a:ea typeface="华文新魏" pitchFamily="2" charset="-122"/>
                </a:rPr>
                <a:t>《</a:t>
              </a:r>
              <a:r>
                <a:rPr lang="zh-CN" altLang="en-US" sz="1600" b="1" dirty="0">
                  <a:solidFill>
                    <a:schemeClr val="tx2"/>
                  </a:solidFill>
                  <a:latin typeface="华文新魏" pitchFamily="2" charset="-122"/>
                  <a:ea typeface="华文新魏" pitchFamily="2" charset="-122"/>
                </a:rPr>
                <a:t>民族主义</a:t>
              </a:r>
              <a:r>
                <a:rPr lang="en-US" altLang="zh-CN" sz="1600" b="1" dirty="0">
                  <a:solidFill>
                    <a:schemeClr val="tx2"/>
                  </a:solidFill>
                  <a:latin typeface="华文新魏" pitchFamily="2" charset="-122"/>
                  <a:ea typeface="华文新魏" pitchFamily="2" charset="-122"/>
                </a:rPr>
                <a:t>》 </a:t>
              </a:r>
            </a:p>
          </p:txBody>
        </p:sp>
      </p:grpSp>
      <p:grpSp>
        <p:nvGrpSpPr>
          <p:cNvPr id="3" name="Group 10"/>
          <p:cNvGrpSpPr>
            <a:grpSpLocks/>
          </p:cNvGrpSpPr>
          <p:nvPr/>
        </p:nvGrpSpPr>
        <p:grpSpPr bwMode="auto">
          <a:xfrm>
            <a:off x="6156176" y="3861048"/>
            <a:ext cx="2233613" cy="2566163"/>
            <a:chOff x="0" y="0"/>
            <a:chExt cx="1996" cy="2409"/>
          </a:xfrm>
        </p:grpSpPr>
        <p:pic>
          <p:nvPicPr>
            <p:cNvPr id="45067" name="Picture 11">
              <a:hlinkClick r:id="rId3"/>
            </p:cNvPr>
            <p:cNvPicPr>
              <a:picLocks noChangeAspect="1" noChangeArrowheads="1"/>
            </p:cNvPicPr>
            <p:nvPr/>
          </p:nvPicPr>
          <p:blipFill>
            <a:blip r:embed="rId4" cstate="print"/>
            <a:srcRect/>
            <a:stretch>
              <a:fillRect/>
            </a:stretch>
          </p:blipFill>
          <p:spPr bwMode="auto">
            <a:xfrm>
              <a:off x="0" y="0"/>
              <a:ext cx="1996" cy="1996"/>
            </a:xfrm>
            <a:prstGeom prst="rect">
              <a:avLst/>
            </a:prstGeom>
            <a:noFill/>
            <a:ln w="9525">
              <a:noFill/>
              <a:miter lim="800000"/>
              <a:headEnd/>
              <a:tailEnd/>
            </a:ln>
          </p:spPr>
        </p:pic>
        <p:sp>
          <p:nvSpPr>
            <p:cNvPr id="45068" name="Text Box 12"/>
            <p:cNvSpPr txBox="1">
              <a:spLocks noChangeArrowheads="1"/>
            </p:cNvSpPr>
            <p:nvPr/>
          </p:nvSpPr>
          <p:spPr bwMode="auto">
            <a:xfrm>
              <a:off x="227" y="1860"/>
              <a:ext cx="1496" cy="549"/>
            </a:xfrm>
            <a:prstGeom prst="rect">
              <a:avLst/>
            </a:prstGeom>
            <a:solidFill>
              <a:schemeClr val="bg1"/>
            </a:solidFill>
            <a:ln w="9525">
              <a:noFill/>
              <a:miter lim="800000"/>
              <a:headEnd/>
              <a:tailEnd/>
            </a:ln>
            <a:effectLst/>
          </p:spPr>
          <p:txBody>
            <a:bodyPr>
              <a:spAutoFit/>
            </a:bodyPr>
            <a:lstStyle/>
            <a:p>
              <a:pPr>
                <a:spcBef>
                  <a:spcPct val="50000"/>
                </a:spcBef>
              </a:pPr>
              <a:r>
                <a:rPr lang="zh-CN" altLang="en-US" sz="1600" b="1" dirty="0">
                  <a:solidFill>
                    <a:schemeClr val="tx2"/>
                  </a:solidFill>
                  <a:latin typeface="华文新魏" pitchFamily="2" charset="-122"/>
                  <a:ea typeface="华文新魏" pitchFamily="2" charset="-122"/>
                </a:rPr>
                <a:t>孙中山手绘三民主义 </a:t>
              </a:r>
            </a:p>
          </p:txBody>
        </p:sp>
      </p:grpSp>
      <p:grpSp>
        <p:nvGrpSpPr>
          <p:cNvPr id="4" name="Group 13"/>
          <p:cNvGrpSpPr>
            <a:grpSpLocks/>
          </p:cNvGrpSpPr>
          <p:nvPr/>
        </p:nvGrpSpPr>
        <p:grpSpPr bwMode="auto">
          <a:xfrm>
            <a:off x="6084168" y="908720"/>
            <a:ext cx="2266950" cy="3032695"/>
            <a:chOff x="0" y="0"/>
            <a:chExt cx="1951" cy="2370"/>
          </a:xfrm>
        </p:grpSpPr>
        <p:pic>
          <p:nvPicPr>
            <p:cNvPr id="45070" name="Picture 14" descr="民权主义"/>
            <p:cNvPicPr>
              <a:picLocks noChangeAspect="1" noChangeArrowheads="1"/>
            </p:cNvPicPr>
            <p:nvPr/>
          </p:nvPicPr>
          <p:blipFill>
            <a:blip r:embed="rId5" cstate="print"/>
            <a:srcRect/>
            <a:stretch>
              <a:fillRect/>
            </a:stretch>
          </p:blipFill>
          <p:spPr bwMode="auto">
            <a:xfrm>
              <a:off x="0" y="0"/>
              <a:ext cx="1906" cy="2132"/>
            </a:xfrm>
            <a:prstGeom prst="rect">
              <a:avLst/>
            </a:prstGeom>
            <a:noFill/>
            <a:ln w="9525">
              <a:noFill/>
              <a:miter lim="800000"/>
              <a:headEnd/>
              <a:tailEnd/>
            </a:ln>
          </p:spPr>
        </p:pic>
        <p:sp>
          <p:nvSpPr>
            <p:cNvPr id="45071" name="Text Box 15"/>
            <p:cNvSpPr txBox="1">
              <a:spLocks noChangeArrowheads="1"/>
            </p:cNvSpPr>
            <p:nvPr/>
          </p:nvSpPr>
          <p:spPr bwMode="auto">
            <a:xfrm>
              <a:off x="136" y="1905"/>
              <a:ext cx="1815" cy="465"/>
            </a:xfrm>
            <a:prstGeom prst="rect">
              <a:avLst/>
            </a:prstGeom>
            <a:noFill/>
            <a:ln w="9525">
              <a:noFill/>
              <a:miter lim="800000"/>
              <a:headEnd/>
              <a:tailEnd/>
            </a:ln>
            <a:effectLst/>
          </p:spPr>
          <p:txBody>
            <a:bodyPr>
              <a:spAutoFit/>
            </a:bodyPr>
            <a:lstStyle/>
            <a:p>
              <a:pPr>
                <a:spcBef>
                  <a:spcPct val="50000"/>
                </a:spcBef>
              </a:pPr>
              <a:r>
                <a:rPr lang="zh-CN" altLang="en-US" sz="1600" b="1" dirty="0">
                  <a:solidFill>
                    <a:schemeClr val="tx2"/>
                  </a:solidFill>
                  <a:latin typeface="华文新魏" pitchFamily="2" charset="-122"/>
                  <a:ea typeface="华文新魏" pitchFamily="2" charset="-122"/>
                </a:rPr>
                <a:t>  孙中山手书的</a:t>
              </a:r>
              <a:r>
                <a:rPr lang="en-US" altLang="zh-CN" sz="1600" b="1" dirty="0">
                  <a:solidFill>
                    <a:schemeClr val="tx2"/>
                  </a:solidFill>
                  <a:latin typeface="华文新魏" pitchFamily="2" charset="-122"/>
                  <a:ea typeface="华文新魏" pitchFamily="2" charset="-122"/>
                </a:rPr>
                <a:t>《</a:t>
              </a:r>
              <a:r>
                <a:rPr lang="zh-CN" altLang="en-US" sz="1600" b="1" dirty="0">
                  <a:solidFill>
                    <a:schemeClr val="tx2"/>
                  </a:solidFill>
                  <a:latin typeface="华文新魏" pitchFamily="2" charset="-122"/>
                  <a:ea typeface="华文新魏" pitchFamily="2" charset="-122"/>
                </a:rPr>
                <a:t>民权主义</a:t>
              </a:r>
              <a:r>
                <a:rPr lang="en-US" altLang="zh-CN" sz="1600" b="1" dirty="0">
                  <a:solidFill>
                    <a:schemeClr val="tx2"/>
                  </a:solidFill>
                  <a:latin typeface="华文新魏" pitchFamily="2" charset="-122"/>
                  <a:ea typeface="华文新魏" pitchFamily="2" charset="-122"/>
                </a:rPr>
                <a:t>》</a:t>
              </a:r>
            </a:p>
          </p:txBody>
        </p:sp>
      </p:gr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5867400" y="4479925"/>
            <a:ext cx="2667000" cy="366713"/>
          </a:xfrm>
          <a:prstGeom prst="rect">
            <a:avLst/>
          </a:prstGeom>
          <a:solidFill>
            <a:srgbClr val="FFFFCC"/>
          </a:solidFill>
          <a:ln w="9525">
            <a:noFill/>
            <a:miter lim="800000"/>
            <a:headEnd/>
            <a:tailEnd/>
          </a:ln>
          <a:effectLst/>
        </p:spPr>
        <p:txBody>
          <a:bodyPr anchor="ctr">
            <a:spAutoFit/>
          </a:bodyPr>
          <a:lstStyle/>
          <a:p>
            <a:r>
              <a:rPr lang="zh-CN" altLang="en-US"/>
              <a:t>列宁</a:t>
            </a:r>
            <a:r>
              <a:rPr lang="en-US" altLang="zh-CN"/>
              <a:t>(1870</a:t>
            </a:r>
            <a:r>
              <a:rPr lang="zh-CN" altLang="en-US"/>
              <a:t>－</a:t>
            </a:r>
            <a:r>
              <a:rPr lang="en-US" altLang="zh-CN"/>
              <a:t>1924</a:t>
            </a:r>
            <a:r>
              <a:rPr lang="zh-CN" altLang="en-US"/>
              <a:t>年</a:t>
            </a:r>
            <a:r>
              <a:rPr lang="en-US" altLang="zh-CN"/>
              <a:t>)</a:t>
            </a:r>
          </a:p>
        </p:txBody>
      </p:sp>
      <p:pic>
        <p:nvPicPr>
          <p:cNvPr id="47107" name="Picture 3" descr="2643650_133706061_2"/>
          <p:cNvPicPr>
            <a:picLocks noChangeAspect="1" noChangeArrowheads="1"/>
          </p:cNvPicPr>
          <p:nvPr/>
        </p:nvPicPr>
        <p:blipFill>
          <a:blip r:embed="rId2" cstate="print"/>
          <a:srcRect/>
          <a:stretch>
            <a:fillRect/>
          </a:stretch>
        </p:blipFill>
        <p:spPr bwMode="auto">
          <a:xfrm>
            <a:off x="5715000" y="152400"/>
            <a:ext cx="3209925" cy="4876800"/>
          </a:xfrm>
          <a:prstGeom prst="rect">
            <a:avLst/>
          </a:prstGeom>
          <a:noFill/>
          <a:ln w="9525">
            <a:noFill/>
            <a:miter lim="800000"/>
            <a:headEnd/>
            <a:tailEnd/>
          </a:ln>
        </p:spPr>
      </p:pic>
      <p:sp>
        <p:nvSpPr>
          <p:cNvPr id="47108" name="AutoShape 4"/>
          <p:cNvSpPr>
            <a:spLocks noChangeArrowheads="1"/>
          </p:cNvSpPr>
          <p:nvPr/>
        </p:nvSpPr>
        <p:spPr bwMode="auto">
          <a:xfrm>
            <a:off x="611188" y="1557338"/>
            <a:ext cx="3657600" cy="4191000"/>
          </a:xfrm>
          <a:prstGeom prst="cloudCallout">
            <a:avLst>
              <a:gd name="adj1" fmla="val 124264"/>
              <a:gd name="adj2" fmla="val -39130"/>
            </a:avLst>
          </a:prstGeom>
          <a:solidFill>
            <a:schemeClr val="bg1"/>
          </a:solidFill>
          <a:ln w="9525">
            <a:solidFill>
              <a:schemeClr val="tx1"/>
            </a:solidFill>
            <a:round/>
            <a:headEnd/>
            <a:tailEnd/>
          </a:ln>
          <a:effectLst/>
        </p:spPr>
        <p:txBody>
          <a:bodyPr/>
          <a:lstStyle/>
          <a:p>
            <a:pPr>
              <a:spcBef>
                <a:spcPct val="20000"/>
              </a:spcBef>
              <a:buClr>
                <a:schemeClr val="accent1"/>
              </a:buClr>
              <a:buSzPct val="65000"/>
              <a:buFont typeface="Wingdings" pitchFamily="2" charset="2"/>
              <a:buChar char="n"/>
            </a:pPr>
            <a:r>
              <a:rPr lang="zh-CN" altLang="en-US" sz="2400" dirty="0">
                <a:solidFill>
                  <a:srgbClr val="760000"/>
                </a:solidFill>
              </a:rPr>
              <a:t>“</a:t>
            </a:r>
            <a:r>
              <a:rPr lang="zh-CN" altLang="en-US" sz="2400" b="1" dirty="0">
                <a:solidFill>
                  <a:srgbClr val="760000"/>
                </a:solidFill>
              </a:rPr>
              <a:t>孙中山纲领的每一行，都渗透了战斗的真诚的民主主义。这是带有建立共和国制度要求的完整的民主主义。</a:t>
            </a:r>
            <a:r>
              <a:rPr lang="zh-CN" altLang="en-US" sz="2400" dirty="0">
                <a:solidFill>
                  <a:srgbClr val="760000"/>
                </a:solidFill>
              </a:rPr>
              <a:t>”</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未标题-1"/>
          <p:cNvPicPr>
            <a:picLocks noChangeAspect="1" noChangeArrowheads="1"/>
          </p:cNvPicPr>
          <p:nvPr/>
        </p:nvPicPr>
        <p:blipFill>
          <a:blip r:embed="rId2" cstate="print"/>
          <a:srcRect/>
          <a:stretch>
            <a:fillRect/>
          </a:stretch>
        </p:blipFill>
        <p:spPr bwMode="auto">
          <a:xfrm>
            <a:off x="1043608" y="3284984"/>
            <a:ext cx="3889375" cy="2376487"/>
          </a:xfrm>
          <a:prstGeom prst="rect">
            <a:avLst/>
          </a:prstGeom>
          <a:noFill/>
          <a:ln w="9525">
            <a:noFill/>
            <a:miter lim="800000"/>
            <a:headEnd/>
            <a:tailEnd/>
          </a:ln>
          <a:effectLst>
            <a:outerShdw dist="89803" dir="2700000" algn="ctr" rotWithShape="0">
              <a:schemeClr val="tx1"/>
            </a:outerShdw>
          </a:effectLst>
        </p:spPr>
      </p:pic>
      <p:pic>
        <p:nvPicPr>
          <p:cNvPr id="48131" name="Picture 3" descr="未标题-2"/>
          <p:cNvPicPr>
            <a:picLocks noChangeAspect="1" noChangeArrowheads="1"/>
          </p:cNvPicPr>
          <p:nvPr/>
        </p:nvPicPr>
        <p:blipFill>
          <a:blip r:embed="rId3" cstate="print"/>
          <a:srcRect/>
          <a:stretch>
            <a:fillRect/>
          </a:stretch>
        </p:blipFill>
        <p:spPr bwMode="auto">
          <a:xfrm>
            <a:off x="4932040" y="3356992"/>
            <a:ext cx="4032250" cy="2447925"/>
          </a:xfrm>
          <a:prstGeom prst="rect">
            <a:avLst/>
          </a:prstGeom>
          <a:noFill/>
          <a:ln w="9525">
            <a:noFill/>
            <a:miter lim="800000"/>
            <a:headEnd/>
            <a:tailEnd/>
          </a:ln>
          <a:effectLst>
            <a:outerShdw dist="81320" dir="2319588" algn="ctr" rotWithShape="0">
              <a:schemeClr val="tx1"/>
            </a:outerShdw>
          </a:effectLst>
        </p:spPr>
      </p:pic>
      <p:sp>
        <p:nvSpPr>
          <p:cNvPr id="48132" name="Rectangle 4"/>
          <p:cNvSpPr>
            <a:spLocks noChangeArrowheads="1"/>
          </p:cNvSpPr>
          <p:nvPr/>
        </p:nvSpPr>
        <p:spPr bwMode="auto">
          <a:xfrm>
            <a:off x="395536" y="1557338"/>
            <a:ext cx="8280152" cy="1077218"/>
          </a:xfrm>
          <a:prstGeom prst="rect">
            <a:avLst/>
          </a:prstGeom>
          <a:noFill/>
          <a:ln w="9525">
            <a:noFill/>
            <a:miter lim="800000"/>
            <a:headEnd/>
            <a:tailEnd/>
          </a:ln>
          <a:effectLst/>
        </p:spPr>
        <p:txBody>
          <a:bodyPr wrap="square">
            <a:spAutoFit/>
          </a:bodyPr>
          <a:lstStyle/>
          <a:p>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、辩论的阵地     </a:t>
            </a:r>
          </a:p>
          <a:p>
            <a:r>
              <a:rPr lang="zh-CN" altLang="en-US" sz="3200" b="1" dirty="0">
                <a:latin typeface="华文新魏" pitchFamily="2" charset="-122"/>
                <a:ea typeface="华文新魏" pitchFamily="2" charset="-122"/>
              </a:rPr>
              <a:t>革命派：</a:t>
            </a:r>
            <a:r>
              <a:rPr lang="zh-CN" altLang="en-US" sz="3200" b="1" dirty="0">
                <a:solidFill>
                  <a:srgbClr val="FFFF00"/>
                </a:solidFill>
                <a:latin typeface="华文新魏" pitchFamily="2" charset="-122"/>
                <a:ea typeface="华文新魏" pitchFamily="2" charset="-122"/>
              </a:rPr>
              <a:t>  </a:t>
            </a:r>
            <a:r>
              <a:rPr lang="en-US" altLang="zh-CN" sz="3200" b="1" dirty="0">
                <a:solidFill>
                  <a:schemeClr val="tx2"/>
                </a:solidFill>
                <a:latin typeface="华文新魏" pitchFamily="2" charset="-122"/>
                <a:ea typeface="华文新魏" pitchFamily="2" charset="-122"/>
              </a:rPr>
              <a:t>《</a:t>
            </a:r>
            <a:r>
              <a:rPr lang="zh-CN" altLang="en-US" sz="3200" b="1" dirty="0">
                <a:solidFill>
                  <a:schemeClr val="tx2"/>
                </a:solidFill>
                <a:latin typeface="华文新魏" pitchFamily="2" charset="-122"/>
                <a:ea typeface="华文新魏" pitchFamily="2" charset="-122"/>
              </a:rPr>
              <a:t>民报</a:t>
            </a:r>
            <a:r>
              <a:rPr lang="en-US" altLang="zh-CN" sz="3200" b="1" dirty="0">
                <a:solidFill>
                  <a:schemeClr val="tx2"/>
                </a:solidFill>
                <a:latin typeface="华文新魏" pitchFamily="2" charset="-122"/>
                <a:ea typeface="华文新魏" pitchFamily="2" charset="-122"/>
              </a:rPr>
              <a:t>》</a:t>
            </a:r>
            <a:r>
              <a:rPr lang="zh-CN" altLang="en-US" sz="3200" b="1" dirty="0">
                <a:solidFill>
                  <a:schemeClr val="tx2"/>
                </a:solidFill>
                <a:latin typeface="华文新魏" pitchFamily="2" charset="-122"/>
                <a:ea typeface="华文新魏" pitchFamily="2" charset="-122"/>
              </a:rPr>
              <a:t>；</a:t>
            </a:r>
            <a:r>
              <a:rPr lang="zh-CN" altLang="en-US" sz="3200" b="1" dirty="0">
                <a:latin typeface="华文新魏" pitchFamily="2" charset="-122"/>
                <a:ea typeface="华文新魏" pitchFamily="2" charset="-122"/>
              </a:rPr>
              <a:t>改良派：</a:t>
            </a:r>
            <a:r>
              <a:rPr lang="en-US" altLang="zh-CN" sz="3200" b="1" dirty="0">
                <a:solidFill>
                  <a:schemeClr val="tx2"/>
                </a:solidFill>
                <a:latin typeface="华文新魏" pitchFamily="2" charset="-122"/>
                <a:ea typeface="华文新魏" pitchFamily="2" charset="-122"/>
              </a:rPr>
              <a:t>《</a:t>
            </a:r>
            <a:r>
              <a:rPr lang="zh-CN" altLang="en-US" sz="3200" b="1" dirty="0">
                <a:solidFill>
                  <a:schemeClr val="tx2"/>
                </a:solidFill>
                <a:latin typeface="华文新魏" pitchFamily="2" charset="-122"/>
                <a:ea typeface="华文新魏" pitchFamily="2" charset="-122"/>
              </a:rPr>
              <a:t>新民丛报</a:t>
            </a:r>
            <a:r>
              <a:rPr lang="en-US" altLang="zh-CN" sz="3200" b="1" dirty="0">
                <a:solidFill>
                  <a:schemeClr val="tx2"/>
                </a:solidFill>
                <a:latin typeface="华文新魏" pitchFamily="2" charset="-122"/>
                <a:ea typeface="华文新魏" pitchFamily="2" charset="-122"/>
              </a:rPr>
              <a:t>》</a:t>
            </a:r>
          </a:p>
        </p:txBody>
      </p:sp>
      <p:sp>
        <p:nvSpPr>
          <p:cNvPr id="48133" name="Rectangle 5"/>
          <p:cNvSpPr>
            <a:spLocks noGrp="1" noChangeArrowheads="1"/>
          </p:cNvSpPr>
          <p:nvPr>
            <p:ph type="title"/>
          </p:nvPr>
        </p:nvSpPr>
        <p:spPr>
          <a:xfrm>
            <a:off x="179512" y="116632"/>
            <a:ext cx="8229600" cy="1139825"/>
          </a:xfrm>
          <a:noFill/>
          <a:ln/>
        </p:spPr>
        <p:txBody>
          <a:bodyPr/>
          <a:lstStyle/>
          <a:p>
            <a:r>
              <a:rPr lang="zh-CN" altLang="en-US" b="1" dirty="0">
                <a:ea typeface="华文新魏" pitchFamily="2" charset="-122"/>
              </a:rPr>
              <a:t>（四）关于革命与改良的辩论</a:t>
            </a:r>
            <a:r>
              <a:rPr lang="zh-CN" altLang="en-US" dirty="0"/>
              <a:t> </a:t>
            </a:r>
          </a:p>
        </p:txBody>
      </p:sp>
      <p:pic>
        <p:nvPicPr>
          <p:cNvPr id="48134" name="Picture 10"/>
          <p:cNvPicPr>
            <a:picLocks noChangeAspect="1" noChangeArrowheads="1"/>
          </p:cNvPicPr>
          <p:nvPr/>
        </p:nvPicPr>
        <p:blipFill>
          <a:blip r:embed="rId4" cstate="print"/>
          <a:srcRect/>
          <a:stretch>
            <a:fillRect/>
          </a:stretch>
        </p:blipFill>
        <p:spPr bwMode="auto">
          <a:xfrm rot="566391">
            <a:off x="3563938" y="3284538"/>
            <a:ext cx="2182812" cy="24987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 calcmode="lin" valueType="num">
                                      <p:cBhvr additive="base">
                                        <p:cTn id="7" dur="500" fill="hold"/>
                                        <p:tgtEl>
                                          <p:spTgt spid="48130"/>
                                        </p:tgtEl>
                                        <p:attrNameLst>
                                          <p:attrName>ppt_x</p:attrName>
                                        </p:attrNameLst>
                                      </p:cBhvr>
                                      <p:tavLst>
                                        <p:tav tm="0">
                                          <p:val>
                                            <p:strVal val="0-#ppt_w/2"/>
                                          </p:val>
                                        </p:tav>
                                        <p:tav tm="100000">
                                          <p:val>
                                            <p:strVal val="#ppt_x"/>
                                          </p:val>
                                        </p:tav>
                                      </p:tavLst>
                                    </p:anim>
                                    <p:anim calcmode="lin" valueType="num">
                                      <p:cBhvr additive="base">
                                        <p:cTn id="8" dur="500" fill="hold"/>
                                        <p:tgtEl>
                                          <p:spTgt spid="481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8131"/>
                                        </p:tgtEl>
                                        <p:attrNameLst>
                                          <p:attrName>style.visibility</p:attrName>
                                        </p:attrNameLst>
                                      </p:cBhvr>
                                      <p:to>
                                        <p:strVal val="visible"/>
                                      </p:to>
                                    </p:set>
                                    <p:anim calcmode="lin" valueType="num">
                                      <p:cBhvr additive="base">
                                        <p:cTn id="13" dur="500" fill="hold"/>
                                        <p:tgtEl>
                                          <p:spTgt spid="48131"/>
                                        </p:tgtEl>
                                        <p:attrNameLst>
                                          <p:attrName>ppt_x</p:attrName>
                                        </p:attrNameLst>
                                      </p:cBhvr>
                                      <p:tavLst>
                                        <p:tav tm="0">
                                          <p:val>
                                            <p:strVal val="1+#ppt_w/2"/>
                                          </p:val>
                                        </p:tav>
                                        <p:tav tm="100000">
                                          <p:val>
                                            <p:strVal val="#ppt_x"/>
                                          </p:val>
                                        </p:tav>
                                      </p:tavLst>
                                    </p:anim>
                                    <p:anim calcmode="lin" valueType="num">
                                      <p:cBhvr additive="base">
                                        <p:cTn id="14" dur="500" fill="hold"/>
                                        <p:tgtEl>
                                          <p:spTgt spid="48131"/>
                                        </p:tgtEl>
                                        <p:attrNameLst>
                                          <p:attrName>ppt_y</p:attrName>
                                        </p:attrNameLst>
                                      </p:cBhvr>
                                      <p:tavLst>
                                        <p:tav tm="0">
                                          <p:val>
                                            <p:strVal val="#ppt_y"/>
                                          </p:val>
                                        </p:tav>
                                        <p:tav tm="100000">
                                          <p:val>
                                            <p:strVal val="#ppt_y"/>
                                          </p:val>
                                        </p:tav>
                                      </p:tavLst>
                                    </p:anim>
                                  </p:childTnLst>
                                </p:cTn>
                              </p:par>
                              <p:par>
                                <p:cTn id="15" presetID="35" presetClass="entr" presetSubtype="0" fill="hold" nodeType="withEffect">
                                  <p:stCondLst>
                                    <p:cond delay="0"/>
                                  </p:stCondLst>
                                  <p:childTnLst>
                                    <p:set>
                                      <p:cBhvr>
                                        <p:cTn id="16" dur="1" fill="hold">
                                          <p:stCondLst>
                                            <p:cond delay="0"/>
                                          </p:stCondLst>
                                        </p:cTn>
                                        <p:tgtEl>
                                          <p:spTgt spid="48134"/>
                                        </p:tgtEl>
                                        <p:attrNameLst>
                                          <p:attrName>style.visibility</p:attrName>
                                        </p:attrNameLst>
                                      </p:cBhvr>
                                      <p:to>
                                        <p:strVal val="visible"/>
                                      </p:to>
                                    </p:set>
                                    <p:animEffect transition="in" filter="fade">
                                      <p:cBhvr>
                                        <p:cTn id="17" dur="1000"/>
                                        <p:tgtEl>
                                          <p:spTgt spid="48134"/>
                                        </p:tgtEl>
                                      </p:cBhvr>
                                    </p:animEffect>
                                    <p:anim calcmode="lin" valueType="num">
                                      <p:cBhvr>
                                        <p:cTn id="18" dur="1000" fill="hold"/>
                                        <p:tgtEl>
                                          <p:spTgt spid="48134"/>
                                        </p:tgtEl>
                                        <p:attrNameLst>
                                          <p:attrName>style.rotation</p:attrName>
                                        </p:attrNameLst>
                                      </p:cBhvr>
                                      <p:tavLst>
                                        <p:tav tm="0">
                                          <p:val>
                                            <p:fltVal val="720"/>
                                          </p:val>
                                        </p:tav>
                                        <p:tav tm="100000">
                                          <p:val>
                                            <p:fltVal val="0"/>
                                          </p:val>
                                        </p:tav>
                                      </p:tavLst>
                                    </p:anim>
                                    <p:anim calcmode="lin" valueType="num">
                                      <p:cBhvr>
                                        <p:cTn id="19" dur="1000" fill="hold"/>
                                        <p:tgtEl>
                                          <p:spTgt spid="48134"/>
                                        </p:tgtEl>
                                        <p:attrNameLst>
                                          <p:attrName>ppt_h</p:attrName>
                                        </p:attrNameLst>
                                      </p:cBhvr>
                                      <p:tavLst>
                                        <p:tav tm="0">
                                          <p:val>
                                            <p:fltVal val="0"/>
                                          </p:val>
                                        </p:tav>
                                        <p:tav tm="100000">
                                          <p:val>
                                            <p:strVal val="#ppt_h"/>
                                          </p:val>
                                        </p:tav>
                                      </p:tavLst>
                                    </p:anim>
                                    <p:anim calcmode="lin" valueType="num">
                                      <p:cBhvr>
                                        <p:cTn id="20" dur="1000" fill="hold"/>
                                        <p:tgtEl>
                                          <p:spTgt spid="4813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112">
            <a:extLst>
              <a:ext uri="{FF2B5EF4-FFF2-40B4-BE49-F238E27FC236}">
                <a16:creationId xmlns="" xmlns:a16="http://schemas.microsoft.com/office/drawing/2014/main" id="{C0A8BBF8-87D4-4D90-AE6A-DF271111A19D}"/>
              </a:ext>
            </a:extLst>
          </p:cNvPr>
          <p:cNvGraphicFramePr>
            <a:graphicFrameLocks noGrp="1"/>
          </p:cNvGraphicFramePr>
          <p:nvPr/>
        </p:nvGraphicFramePr>
        <p:xfrm>
          <a:off x="395536" y="1556792"/>
          <a:ext cx="8323263" cy="3756343"/>
        </p:xfrm>
        <a:graphic>
          <a:graphicData uri="http://schemas.openxmlformats.org/drawingml/2006/table">
            <a:tbl>
              <a:tblPr/>
              <a:tblGrid>
                <a:gridCol w="2044023">
                  <a:extLst>
                    <a:ext uri="{9D8B030D-6E8A-4147-A177-3AD203B41FA5}">
                      <a16:colId xmlns="" xmlns:a16="http://schemas.microsoft.com/office/drawing/2014/main" val="20000"/>
                    </a:ext>
                  </a:extLst>
                </a:gridCol>
                <a:gridCol w="2846821">
                  <a:extLst>
                    <a:ext uri="{9D8B030D-6E8A-4147-A177-3AD203B41FA5}">
                      <a16:colId xmlns="" xmlns:a16="http://schemas.microsoft.com/office/drawing/2014/main" val="20001"/>
                    </a:ext>
                  </a:extLst>
                </a:gridCol>
                <a:gridCol w="3432419">
                  <a:extLst>
                    <a:ext uri="{9D8B030D-6E8A-4147-A177-3AD203B41FA5}">
                      <a16:colId xmlns="" xmlns:a16="http://schemas.microsoft.com/office/drawing/2014/main" val="20002"/>
                    </a:ext>
                  </a:extLst>
                </a:gridCol>
              </a:tblGrid>
              <a:tr h="698500">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辩 </a:t>
                      </a: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sym typeface="+mn-lt"/>
                        </a:rPr>
                        <a:t>    题</a:t>
                      </a:r>
                      <a:endPar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改良派</a:t>
                      </a: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革命派</a:t>
                      </a: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741363">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要不要以革命</a:t>
                      </a:r>
                      <a:endParaRPr kumimoji="0" lang="en-US" altLang="zh-CN"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手段推翻清王朝</a:t>
                      </a: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rPr>
                        <a:t>革命会引发下层社会暴乱，招致外国的干涉</a:t>
                      </a:r>
                      <a:endParaRPr kumimoji="0" lang="en-US" altLang="zh-CN"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只有革命才能获得民族独立和</a:t>
                      </a: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sym typeface="+mn-lt"/>
                        </a:rPr>
                        <a:t>社会进步</a:t>
                      </a:r>
                      <a:endPar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792162">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要不要推翻</a:t>
                      </a:r>
                      <a:endParaRPr kumimoji="0" lang="en-US" altLang="zh-CN"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帝制实行共和</a:t>
                      </a: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没有民主共和</a:t>
                      </a: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sym typeface="+mn-lt"/>
                        </a:rPr>
                        <a:t>能力，</a:t>
                      </a: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rPr>
                        <a:t>实行君主立宪才是中国政治的现实出路</a:t>
                      </a:r>
                      <a:endPar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民主共和是大势所趋，中国有建立民主共和的能力</a:t>
                      </a: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 xmlns:a16="http://schemas.microsoft.com/office/drawing/2014/main" val="10002"/>
                  </a:ext>
                </a:extLst>
              </a:tr>
              <a:tr h="830262">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要不要社会革命</a:t>
                      </a: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rPr>
                        <a:t>反对土地国有，平均地权。认为社会革命会导致天下大乱，土地国有是危害国本。</a:t>
                      </a: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只有实现社会革命，才能避免贫富不均等社会问题</a:t>
                      </a: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5" name="Text Box 19"/>
          <p:cNvSpPr txBox="1">
            <a:spLocks noChangeArrowheads="1"/>
          </p:cNvSpPr>
          <p:nvPr/>
        </p:nvSpPr>
        <p:spPr bwMode="auto">
          <a:xfrm>
            <a:off x="395536" y="548680"/>
            <a:ext cx="8064896" cy="584775"/>
          </a:xfrm>
          <a:prstGeom prst="rect">
            <a:avLst/>
          </a:prstGeom>
          <a:noFill/>
          <a:ln w="9525">
            <a:noFill/>
            <a:miter lim="800000"/>
            <a:headEnd/>
            <a:tailEnd/>
          </a:ln>
          <a:effectLst/>
        </p:spPr>
        <p:txBody>
          <a:bodyPr wrap="square">
            <a:spAutoFit/>
          </a:bodyPr>
          <a:lstStyle/>
          <a:p>
            <a:r>
              <a:rPr lang="en-US" altLang="zh-CN" sz="3200" b="1" dirty="0" smtClean="0">
                <a:ea typeface="华文新魏" pitchFamily="2" charset="-122"/>
              </a:rPr>
              <a:t>2</a:t>
            </a:r>
            <a:r>
              <a:rPr lang="zh-CN" altLang="en-US" sz="3200" b="1" dirty="0" smtClean="0">
                <a:ea typeface="华文新魏" pitchFamily="2" charset="-122"/>
              </a:rPr>
              <a:t>、论战</a:t>
            </a:r>
            <a:r>
              <a:rPr lang="zh-CN" altLang="en-US" sz="3200" b="1" dirty="0">
                <a:ea typeface="华文新魏" pitchFamily="2" charset="-122"/>
              </a:rPr>
              <a:t>双方的</a:t>
            </a:r>
            <a:r>
              <a:rPr lang="zh-CN" altLang="en-US" sz="3200" b="1" dirty="0" smtClean="0">
                <a:ea typeface="华文新魏" pitchFamily="2" charset="-122"/>
              </a:rPr>
              <a:t>分歧</a:t>
            </a:r>
            <a:endParaRPr lang="zh-CN" altLang="en-US" sz="3200" b="1" dirty="0">
              <a:ea typeface="华文新魏"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a:grpSpLocks/>
          </p:cNvGrpSpPr>
          <p:nvPr/>
        </p:nvGrpSpPr>
        <p:grpSpPr bwMode="auto">
          <a:xfrm>
            <a:off x="683568" y="1124744"/>
            <a:ext cx="7650732" cy="2525712"/>
            <a:chOff x="1601788" y="1268413"/>
            <a:chExt cx="5940425" cy="2525712"/>
          </a:xfrm>
        </p:grpSpPr>
        <p:cxnSp>
          <p:nvCxnSpPr>
            <p:cNvPr id="35842" name="直接连接符 33">
              <a:extLst>
                <a:ext uri="{FF2B5EF4-FFF2-40B4-BE49-F238E27FC236}">
                  <a16:creationId xmlns="" xmlns:a16="http://schemas.microsoft.com/office/drawing/2014/main" id="{600963DC-D1D4-4D37-890A-BA8909A3CECD}"/>
                </a:ext>
              </a:extLst>
            </p:cNvPr>
            <p:cNvCxnSpPr>
              <a:cxnSpLocks noChangeShapeType="1"/>
            </p:cNvCxnSpPr>
            <p:nvPr/>
          </p:nvCxnSpPr>
          <p:spPr bwMode="auto">
            <a:xfrm>
              <a:off x="4572000" y="1628775"/>
              <a:ext cx="0" cy="801688"/>
            </a:xfrm>
            <a:prstGeom prst="line">
              <a:avLst/>
            </a:prstGeom>
            <a:noFill/>
            <a:ln w="12700">
              <a:solidFill>
                <a:schemeClr val="bg1">
                  <a:lumMod val="50000"/>
                </a:schemeClr>
              </a:solidFill>
              <a:round/>
              <a:headEnd/>
              <a:tailEnd/>
            </a:ln>
            <a:extLst>
              <a:ext uri="{909E8E84-426E-40DD-AFC4-6F175D3DCCD1}">
                <a14:hiddenFill xmlns="" xmlns:a14="http://schemas.microsoft.com/office/drawing/2010/main">
                  <a:noFill/>
                </a14:hiddenFill>
              </a:ext>
            </a:extLst>
          </p:spPr>
        </p:cxnSp>
        <p:cxnSp>
          <p:nvCxnSpPr>
            <p:cNvPr id="35843" name="直接连接符 35">
              <a:extLst>
                <a:ext uri="{FF2B5EF4-FFF2-40B4-BE49-F238E27FC236}">
                  <a16:creationId xmlns="" xmlns:a16="http://schemas.microsoft.com/office/drawing/2014/main" id="{9EF13901-7D75-4EAD-AD8A-63B305A1682A}"/>
                </a:ext>
              </a:extLst>
            </p:cNvPr>
            <p:cNvCxnSpPr>
              <a:cxnSpLocks noChangeShapeType="1"/>
            </p:cNvCxnSpPr>
            <p:nvPr/>
          </p:nvCxnSpPr>
          <p:spPr bwMode="auto">
            <a:xfrm flipV="1">
              <a:off x="2490788" y="2143125"/>
              <a:ext cx="0" cy="287338"/>
            </a:xfrm>
            <a:prstGeom prst="line">
              <a:avLst/>
            </a:prstGeom>
            <a:noFill/>
            <a:ln w="12700">
              <a:solidFill>
                <a:schemeClr val="bg1">
                  <a:lumMod val="50000"/>
                </a:schemeClr>
              </a:solidFill>
              <a:round/>
              <a:headEnd/>
              <a:tailEnd/>
            </a:ln>
            <a:extLst>
              <a:ext uri="{909E8E84-426E-40DD-AFC4-6F175D3DCCD1}">
                <a14:hiddenFill xmlns="" xmlns:a14="http://schemas.microsoft.com/office/drawing/2010/main">
                  <a:noFill/>
                </a14:hiddenFill>
              </a:ext>
            </a:extLst>
          </p:spPr>
        </p:cxnSp>
        <p:cxnSp>
          <p:nvCxnSpPr>
            <p:cNvPr id="35844" name="直接连接符 36">
              <a:extLst>
                <a:ext uri="{FF2B5EF4-FFF2-40B4-BE49-F238E27FC236}">
                  <a16:creationId xmlns="" xmlns:a16="http://schemas.microsoft.com/office/drawing/2014/main" id="{D0A4FD8E-074F-45D0-9F84-3329D475270C}"/>
                </a:ext>
              </a:extLst>
            </p:cNvPr>
            <p:cNvCxnSpPr>
              <a:cxnSpLocks noChangeShapeType="1"/>
            </p:cNvCxnSpPr>
            <p:nvPr/>
          </p:nvCxnSpPr>
          <p:spPr bwMode="auto">
            <a:xfrm flipV="1">
              <a:off x="6653213" y="2143125"/>
              <a:ext cx="0" cy="287338"/>
            </a:xfrm>
            <a:prstGeom prst="line">
              <a:avLst/>
            </a:prstGeom>
            <a:noFill/>
            <a:ln w="12700">
              <a:solidFill>
                <a:schemeClr val="bg1">
                  <a:lumMod val="50000"/>
                </a:schemeClr>
              </a:solidFill>
              <a:round/>
              <a:headEnd/>
              <a:tailEnd/>
            </a:ln>
            <a:extLst>
              <a:ext uri="{909E8E84-426E-40DD-AFC4-6F175D3DCCD1}">
                <a14:hiddenFill xmlns="" xmlns:a14="http://schemas.microsoft.com/office/drawing/2010/main">
                  <a:noFill/>
                </a14:hiddenFill>
              </a:ext>
            </a:extLst>
          </p:spPr>
        </p:cxnSp>
        <p:cxnSp>
          <p:nvCxnSpPr>
            <p:cNvPr id="35845" name="直接连接符 37">
              <a:extLst>
                <a:ext uri="{FF2B5EF4-FFF2-40B4-BE49-F238E27FC236}">
                  <a16:creationId xmlns="" xmlns:a16="http://schemas.microsoft.com/office/drawing/2014/main" id="{87711DA1-0F02-4A8A-851A-F34FE163B2F9}"/>
                </a:ext>
              </a:extLst>
            </p:cNvPr>
            <p:cNvCxnSpPr>
              <a:cxnSpLocks noChangeShapeType="1"/>
            </p:cNvCxnSpPr>
            <p:nvPr/>
          </p:nvCxnSpPr>
          <p:spPr bwMode="auto">
            <a:xfrm>
              <a:off x="2490788" y="2143125"/>
              <a:ext cx="4162425" cy="0"/>
            </a:xfrm>
            <a:prstGeom prst="line">
              <a:avLst/>
            </a:prstGeom>
            <a:noFill/>
            <a:ln w="12700">
              <a:solidFill>
                <a:schemeClr val="bg1">
                  <a:lumMod val="50000"/>
                </a:schemeClr>
              </a:solidFill>
              <a:round/>
              <a:headEnd/>
              <a:tailEnd/>
            </a:ln>
            <a:extLst>
              <a:ext uri="{909E8E84-426E-40DD-AFC4-6F175D3DCCD1}">
                <a14:hiddenFill xmlns="" xmlns:a14="http://schemas.microsoft.com/office/drawing/2010/main">
                  <a:noFill/>
                </a14:hiddenFill>
              </a:ext>
            </a:extLst>
          </p:spPr>
        </p:cxnSp>
        <p:sp>
          <p:nvSpPr>
            <p:cNvPr id="22" name="任意多边形 21">
              <a:extLst>
                <a:ext uri="{FF2B5EF4-FFF2-40B4-BE49-F238E27FC236}">
                  <a16:creationId xmlns="" xmlns:a16="http://schemas.microsoft.com/office/drawing/2014/main" id="{7DB33E59-DC5F-49CE-8C54-8D9FD24052CD}"/>
                </a:ext>
              </a:extLst>
            </p:cNvPr>
            <p:cNvSpPr/>
            <p:nvPr/>
          </p:nvSpPr>
          <p:spPr>
            <a:xfrm>
              <a:off x="1601788" y="2465388"/>
              <a:ext cx="1779587" cy="1328737"/>
            </a:xfrm>
            <a:custGeom>
              <a:avLst/>
              <a:gdLst>
                <a:gd name="connsiteX0" fmla="*/ 106271 w 1779546"/>
                <a:gd name="connsiteY0" fmla="*/ 0 h 1328393"/>
                <a:gd name="connsiteX1" fmla="*/ 1673275 w 1779546"/>
                <a:gd name="connsiteY1" fmla="*/ 0 h 1328393"/>
                <a:gd name="connsiteX2" fmla="*/ 1779546 w 1779546"/>
                <a:gd name="connsiteY2" fmla="*/ 106271 h 1328393"/>
                <a:gd name="connsiteX3" fmla="*/ 1779546 w 1779546"/>
                <a:gd name="connsiteY3" fmla="*/ 1328393 h 1328393"/>
                <a:gd name="connsiteX4" fmla="*/ 1779546 w 1779546"/>
                <a:gd name="connsiteY4" fmla="*/ 1328393 h 1328393"/>
                <a:gd name="connsiteX5" fmla="*/ 0 w 1779546"/>
                <a:gd name="connsiteY5" fmla="*/ 1328393 h 1328393"/>
                <a:gd name="connsiteX6" fmla="*/ 0 w 1779546"/>
                <a:gd name="connsiteY6" fmla="*/ 1328393 h 1328393"/>
                <a:gd name="connsiteX7" fmla="*/ 0 w 1779546"/>
                <a:gd name="connsiteY7" fmla="*/ 106271 h 1328393"/>
                <a:gd name="connsiteX8" fmla="*/ 106271 w 1779546"/>
                <a:gd name="connsiteY8" fmla="*/ 0 h 132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546" h="1328393">
                  <a:moveTo>
                    <a:pt x="106271" y="0"/>
                  </a:moveTo>
                  <a:lnTo>
                    <a:pt x="1673275" y="0"/>
                  </a:lnTo>
                  <a:cubicBezTo>
                    <a:pt x="1731967" y="0"/>
                    <a:pt x="1779546" y="47579"/>
                    <a:pt x="1779546" y="106271"/>
                  </a:cubicBezTo>
                  <a:lnTo>
                    <a:pt x="1779546" y="1328393"/>
                  </a:lnTo>
                  <a:lnTo>
                    <a:pt x="1779546" y="1328393"/>
                  </a:lnTo>
                  <a:lnTo>
                    <a:pt x="0" y="1328393"/>
                  </a:lnTo>
                  <a:lnTo>
                    <a:pt x="0" y="1328393"/>
                  </a:lnTo>
                  <a:lnTo>
                    <a:pt x="0" y="106271"/>
                  </a:lnTo>
                  <a:cubicBezTo>
                    <a:pt x="0" y="47579"/>
                    <a:pt x="47579" y="0"/>
                    <a:pt x="106271" y="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4146" tIns="108000" rIns="64146" bIns="33020" anchor="ctr"/>
            <a:lstStyle/>
            <a:p>
              <a:pPr marL="0" lvl="1" defTabSz="1155700" eaLnBrk="1" hangingPunct="1">
                <a:lnSpc>
                  <a:spcPct val="90000"/>
                </a:lnSpc>
                <a:spcAft>
                  <a:spcPct val="15000"/>
                </a:spcAft>
                <a:buFont typeface="Arial" panose="020B0604020202020204" pitchFamily="34" charset="0"/>
                <a:buNone/>
                <a:defRPr/>
              </a:pPr>
              <a:r>
                <a:rPr lang="zh-CN" altLang="en-US" sz="2400" b="1" dirty="0">
                  <a:solidFill>
                    <a:schemeClr val="tx1"/>
                  </a:solidFill>
                  <a:cs typeface="+mn-ea"/>
                  <a:sym typeface="+mn-lt"/>
                </a:rPr>
                <a:t>划清了革命与改良间的界限</a:t>
              </a:r>
              <a:endParaRPr lang="zh-CN" altLang="en-US" sz="2400" b="1" dirty="0">
                <a:solidFill>
                  <a:srgbClr val="000000"/>
                </a:solidFill>
                <a:cs typeface="+mn-ea"/>
                <a:sym typeface="+mn-lt"/>
              </a:endParaRPr>
            </a:p>
          </p:txBody>
        </p:sp>
        <p:sp>
          <p:nvSpPr>
            <p:cNvPr id="25" name="任意多边形 24">
              <a:extLst>
                <a:ext uri="{FF2B5EF4-FFF2-40B4-BE49-F238E27FC236}">
                  <a16:creationId xmlns="" xmlns:a16="http://schemas.microsoft.com/office/drawing/2014/main" id="{DBB810D2-DF5E-454A-B2B1-A80E5A926CA3}"/>
                </a:ext>
              </a:extLst>
            </p:cNvPr>
            <p:cNvSpPr/>
            <p:nvPr/>
          </p:nvSpPr>
          <p:spPr>
            <a:xfrm>
              <a:off x="3683000" y="2465388"/>
              <a:ext cx="1778000" cy="1328737"/>
            </a:xfrm>
            <a:custGeom>
              <a:avLst/>
              <a:gdLst>
                <a:gd name="connsiteX0" fmla="*/ 106271 w 1779546"/>
                <a:gd name="connsiteY0" fmla="*/ 0 h 1328393"/>
                <a:gd name="connsiteX1" fmla="*/ 1673275 w 1779546"/>
                <a:gd name="connsiteY1" fmla="*/ 0 h 1328393"/>
                <a:gd name="connsiteX2" fmla="*/ 1779546 w 1779546"/>
                <a:gd name="connsiteY2" fmla="*/ 106271 h 1328393"/>
                <a:gd name="connsiteX3" fmla="*/ 1779546 w 1779546"/>
                <a:gd name="connsiteY3" fmla="*/ 1328393 h 1328393"/>
                <a:gd name="connsiteX4" fmla="*/ 1779546 w 1779546"/>
                <a:gd name="connsiteY4" fmla="*/ 1328393 h 1328393"/>
                <a:gd name="connsiteX5" fmla="*/ 0 w 1779546"/>
                <a:gd name="connsiteY5" fmla="*/ 1328393 h 1328393"/>
                <a:gd name="connsiteX6" fmla="*/ 0 w 1779546"/>
                <a:gd name="connsiteY6" fmla="*/ 1328393 h 1328393"/>
                <a:gd name="connsiteX7" fmla="*/ 0 w 1779546"/>
                <a:gd name="connsiteY7" fmla="*/ 106271 h 1328393"/>
                <a:gd name="connsiteX8" fmla="*/ 106271 w 1779546"/>
                <a:gd name="connsiteY8" fmla="*/ 0 h 132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546" h="1328393">
                  <a:moveTo>
                    <a:pt x="106271" y="0"/>
                  </a:moveTo>
                  <a:lnTo>
                    <a:pt x="1673275" y="0"/>
                  </a:lnTo>
                  <a:cubicBezTo>
                    <a:pt x="1731967" y="0"/>
                    <a:pt x="1779546" y="47579"/>
                    <a:pt x="1779546" y="106271"/>
                  </a:cubicBezTo>
                  <a:lnTo>
                    <a:pt x="1779546" y="1328393"/>
                  </a:lnTo>
                  <a:lnTo>
                    <a:pt x="1779546" y="1328393"/>
                  </a:lnTo>
                  <a:lnTo>
                    <a:pt x="0" y="1328393"/>
                  </a:lnTo>
                  <a:lnTo>
                    <a:pt x="0" y="1328393"/>
                  </a:lnTo>
                  <a:lnTo>
                    <a:pt x="0" y="106271"/>
                  </a:lnTo>
                  <a:cubicBezTo>
                    <a:pt x="0" y="47579"/>
                    <a:pt x="47579" y="0"/>
                    <a:pt x="106271" y="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4146" tIns="108000" rIns="64146" bIns="33020" anchor="ctr"/>
            <a:lstStyle/>
            <a:p>
              <a:pPr marL="0" lvl="1" algn="ctr" defTabSz="1155700" eaLnBrk="1" hangingPunct="1">
                <a:lnSpc>
                  <a:spcPct val="90000"/>
                </a:lnSpc>
                <a:spcAft>
                  <a:spcPct val="15000"/>
                </a:spcAft>
                <a:buFont typeface="Arial" panose="020B0604020202020204" pitchFamily="34" charset="0"/>
                <a:buNone/>
                <a:defRPr/>
              </a:pPr>
              <a:r>
                <a:rPr lang="zh-CN" altLang="en-US" sz="2400" b="1" dirty="0">
                  <a:solidFill>
                    <a:schemeClr val="tx1"/>
                  </a:solidFill>
                  <a:cs typeface="+mn-ea"/>
                  <a:sym typeface="+mn-lt"/>
                </a:rPr>
                <a:t>传播了民主</a:t>
              </a:r>
              <a:endParaRPr lang="en-US" altLang="zh-CN" sz="2400" b="1" dirty="0">
                <a:solidFill>
                  <a:schemeClr val="tx1"/>
                </a:solidFill>
                <a:cs typeface="+mn-ea"/>
                <a:sym typeface="+mn-lt"/>
              </a:endParaRPr>
            </a:p>
            <a:p>
              <a:pPr marL="0" lvl="1" algn="ctr" defTabSz="1155700" eaLnBrk="1" hangingPunct="1">
                <a:lnSpc>
                  <a:spcPct val="90000"/>
                </a:lnSpc>
                <a:spcAft>
                  <a:spcPct val="15000"/>
                </a:spcAft>
                <a:buFont typeface="Arial" panose="020B0604020202020204" pitchFamily="34" charset="0"/>
                <a:buNone/>
                <a:defRPr/>
              </a:pPr>
              <a:r>
                <a:rPr lang="zh-CN" altLang="en-US" sz="2400" b="1" dirty="0">
                  <a:solidFill>
                    <a:schemeClr val="tx1"/>
                  </a:solidFill>
                  <a:cs typeface="+mn-ea"/>
                  <a:sym typeface="+mn-lt"/>
                </a:rPr>
                <a:t>革命的思想</a:t>
              </a:r>
            </a:p>
          </p:txBody>
        </p:sp>
        <p:sp>
          <p:nvSpPr>
            <p:cNvPr id="28" name="任意多边形 27">
              <a:extLst>
                <a:ext uri="{FF2B5EF4-FFF2-40B4-BE49-F238E27FC236}">
                  <a16:creationId xmlns="" xmlns:a16="http://schemas.microsoft.com/office/drawing/2014/main" id="{7CFA8873-CB18-40E1-AB79-3E15310DF89F}"/>
                </a:ext>
              </a:extLst>
            </p:cNvPr>
            <p:cNvSpPr/>
            <p:nvPr/>
          </p:nvSpPr>
          <p:spPr>
            <a:xfrm>
              <a:off x="5762625" y="2465388"/>
              <a:ext cx="1779588" cy="1328737"/>
            </a:xfrm>
            <a:custGeom>
              <a:avLst/>
              <a:gdLst>
                <a:gd name="connsiteX0" fmla="*/ 106271 w 1779546"/>
                <a:gd name="connsiteY0" fmla="*/ 0 h 1328393"/>
                <a:gd name="connsiteX1" fmla="*/ 1673275 w 1779546"/>
                <a:gd name="connsiteY1" fmla="*/ 0 h 1328393"/>
                <a:gd name="connsiteX2" fmla="*/ 1779546 w 1779546"/>
                <a:gd name="connsiteY2" fmla="*/ 106271 h 1328393"/>
                <a:gd name="connsiteX3" fmla="*/ 1779546 w 1779546"/>
                <a:gd name="connsiteY3" fmla="*/ 1328393 h 1328393"/>
                <a:gd name="connsiteX4" fmla="*/ 1779546 w 1779546"/>
                <a:gd name="connsiteY4" fmla="*/ 1328393 h 1328393"/>
                <a:gd name="connsiteX5" fmla="*/ 0 w 1779546"/>
                <a:gd name="connsiteY5" fmla="*/ 1328393 h 1328393"/>
                <a:gd name="connsiteX6" fmla="*/ 0 w 1779546"/>
                <a:gd name="connsiteY6" fmla="*/ 1328393 h 1328393"/>
                <a:gd name="connsiteX7" fmla="*/ 0 w 1779546"/>
                <a:gd name="connsiteY7" fmla="*/ 106271 h 1328393"/>
                <a:gd name="connsiteX8" fmla="*/ 106271 w 1779546"/>
                <a:gd name="connsiteY8" fmla="*/ 0 h 132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546" h="1328393">
                  <a:moveTo>
                    <a:pt x="106271" y="0"/>
                  </a:moveTo>
                  <a:lnTo>
                    <a:pt x="1673275" y="0"/>
                  </a:lnTo>
                  <a:cubicBezTo>
                    <a:pt x="1731967" y="0"/>
                    <a:pt x="1779546" y="47579"/>
                    <a:pt x="1779546" y="106271"/>
                  </a:cubicBezTo>
                  <a:lnTo>
                    <a:pt x="1779546" y="1328393"/>
                  </a:lnTo>
                  <a:lnTo>
                    <a:pt x="1779546" y="1328393"/>
                  </a:lnTo>
                  <a:lnTo>
                    <a:pt x="0" y="1328393"/>
                  </a:lnTo>
                  <a:lnTo>
                    <a:pt x="0" y="1328393"/>
                  </a:lnTo>
                  <a:lnTo>
                    <a:pt x="0" y="106271"/>
                  </a:lnTo>
                  <a:cubicBezTo>
                    <a:pt x="0" y="47579"/>
                    <a:pt x="47579" y="0"/>
                    <a:pt x="106271" y="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4146" tIns="108000" rIns="64146" bIns="33020" anchor="ctr"/>
            <a:lstStyle/>
            <a:p>
              <a:pPr marL="0" lvl="1" algn="ctr" defTabSz="1155700">
                <a:lnSpc>
                  <a:spcPct val="90000"/>
                </a:lnSpc>
                <a:spcAft>
                  <a:spcPct val="15000"/>
                </a:spcAft>
                <a:defRPr/>
              </a:pPr>
              <a:r>
                <a:rPr lang="zh-CN" altLang="en-US" sz="2400" b="1" dirty="0">
                  <a:solidFill>
                    <a:schemeClr val="tx1"/>
                  </a:solidFill>
                  <a:cs typeface="+mn-ea"/>
                  <a:sym typeface="+mn-lt"/>
                </a:rPr>
                <a:t>促进了革命</a:t>
              </a:r>
              <a:endParaRPr lang="en-US" altLang="zh-CN" sz="2400" b="1" dirty="0">
                <a:solidFill>
                  <a:schemeClr val="tx1"/>
                </a:solidFill>
                <a:cs typeface="+mn-ea"/>
                <a:sym typeface="+mn-lt"/>
              </a:endParaRPr>
            </a:p>
            <a:p>
              <a:pPr marL="0" lvl="1" algn="ctr" defTabSz="1155700">
                <a:lnSpc>
                  <a:spcPct val="90000"/>
                </a:lnSpc>
                <a:spcAft>
                  <a:spcPct val="15000"/>
                </a:spcAft>
                <a:defRPr/>
              </a:pPr>
              <a:r>
                <a:rPr lang="zh-CN" altLang="en-US" sz="2400" b="1" dirty="0">
                  <a:solidFill>
                    <a:schemeClr val="tx1"/>
                  </a:solidFill>
                  <a:cs typeface="+mn-ea"/>
                  <a:sym typeface="+mn-lt"/>
                </a:rPr>
                <a:t>形势的发展</a:t>
              </a:r>
            </a:p>
          </p:txBody>
        </p:sp>
        <p:sp>
          <p:nvSpPr>
            <p:cNvPr id="31" name="同侧圆角矩形 30">
              <a:extLst>
                <a:ext uri="{FF2B5EF4-FFF2-40B4-BE49-F238E27FC236}">
                  <a16:creationId xmlns="" xmlns:a16="http://schemas.microsoft.com/office/drawing/2014/main" id="{DF8C1B8E-2231-4AD0-BCD5-0CF097A34E8F}"/>
                </a:ext>
              </a:extLst>
            </p:cNvPr>
            <p:cNvSpPr/>
            <p:nvPr/>
          </p:nvSpPr>
          <p:spPr bwMode="auto">
            <a:xfrm>
              <a:off x="2290763" y="1268413"/>
              <a:ext cx="4562475" cy="576262"/>
            </a:xfrm>
            <a:prstGeom prst="round2SameRect">
              <a:avLst/>
            </a:prstGeom>
            <a:solidFill>
              <a:schemeClr val="accent1"/>
            </a:solidFill>
            <a:ln w="19050" cap="flat" cmpd="sng" algn="ctr">
              <a:noFill/>
              <a:prstDash val="sysDot"/>
              <a:round/>
              <a:headEnd type="none" w="med" len="med"/>
              <a:tailEnd type="none" w="med" len="med"/>
            </a:ln>
            <a:effectLst/>
          </p:spPr>
          <p:txBody>
            <a:bodyPr lIns="251968" tIns="179959" rIns="251968" bIns="179959" anchor="ctr"/>
            <a:lstStyle/>
            <a:p>
              <a:pPr algn="ctr" eaLnBrk="1" hangingPunct="1">
                <a:lnSpc>
                  <a:spcPts val="3000"/>
                </a:lnSpc>
                <a:spcBef>
                  <a:spcPct val="20000"/>
                </a:spcBef>
                <a:defRPr/>
              </a:pPr>
              <a:r>
                <a:rPr lang="zh-CN" altLang="en-US" sz="2400" b="1" dirty="0" smtClean="0">
                  <a:latin typeface="+mn-ea"/>
                  <a:cs typeface="+mn-ea"/>
                  <a:sym typeface="+mn-lt"/>
                </a:rPr>
                <a:t>（</a:t>
              </a:r>
              <a:r>
                <a:rPr lang="en-US" altLang="zh-CN" sz="2400" b="1" dirty="0" smtClean="0">
                  <a:latin typeface="+mn-ea"/>
                  <a:cs typeface="+mn-ea"/>
                  <a:sym typeface="+mn-lt"/>
                </a:rPr>
                <a:t>1</a:t>
              </a:r>
              <a:r>
                <a:rPr lang="zh-CN" altLang="en-US" sz="2400" b="1" dirty="0" smtClean="0">
                  <a:latin typeface="+mn-ea"/>
                  <a:cs typeface="+mn-ea"/>
                  <a:sym typeface="+mn-lt"/>
                </a:rPr>
                <a:t>）关于</a:t>
              </a:r>
              <a:r>
                <a:rPr lang="zh-CN" altLang="en-US" sz="2400" b="1" dirty="0">
                  <a:latin typeface="+mn-ea"/>
                  <a:cs typeface="+mn-ea"/>
                  <a:sym typeface="+mn-lt"/>
                </a:rPr>
                <a:t>革命与改良的辩论的意义</a:t>
              </a:r>
            </a:p>
          </p:txBody>
        </p:sp>
      </p:grpSp>
      <p:sp>
        <p:nvSpPr>
          <p:cNvPr id="5" name="矩形 4">
            <a:extLst>
              <a:ext uri="{FF2B5EF4-FFF2-40B4-BE49-F238E27FC236}">
                <a16:creationId xmlns="" xmlns:a16="http://schemas.microsoft.com/office/drawing/2014/main" id="{701C1737-8926-4EE1-A28F-8AF22D994253}"/>
              </a:ext>
            </a:extLst>
          </p:cNvPr>
          <p:cNvSpPr/>
          <p:nvPr/>
        </p:nvSpPr>
        <p:spPr>
          <a:xfrm>
            <a:off x="414338" y="4509120"/>
            <a:ext cx="8315325" cy="1733808"/>
          </a:xfrm>
          <a:prstGeom prst="rect">
            <a:avLst/>
          </a:prstGeom>
        </p:spPr>
        <p:txBody>
          <a:bodyPr wrap="square">
            <a:spAutoFit/>
          </a:bodyPr>
          <a:lstStyle/>
          <a:p>
            <a:pPr algn="just">
              <a:lnSpc>
                <a:spcPts val="3000"/>
              </a:lnSpc>
              <a:spcBef>
                <a:spcPts val="800"/>
              </a:spcBef>
              <a:defRPr/>
            </a:pPr>
            <a:r>
              <a:rPr lang="zh-CN" altLang="en-US" sz="2400" b="1" dirty="0">
                <a:latin typeface="+mn-ea"/>
                <a:ea typeface="+mn-ea"/>
                <a:cs typeface="+mn-ea"/>
                <a:sym typeface="+mn-lt"/>
              </a:rPr>
              <a:t>“数年以来，革命论盛行于国中，今则得法理论、政治论以为之羽翼，其旗帜益鲜明，其壁垒益森严，其势力益磅礴而郁积，下至贩夫走卒，莫不口谈革命，而身行破坏。</a:t>
            </a:r>
            <a:r>
              <a:rPr lang="en-US" altLang="zh-CN" sz="2400" b="1" dirty="0">
                <a:latin typeface="+mn-ea"/>
                <a:ea typeface="+mn-ea"/>
                <a:cs typeface="+mn-ea"/>
                <a:sym typeface="+mn-lt"/>
              </a:rPr>
              <a:t>”</a:t>
            </a:r>
          </a:p>
          <a:p>
            <a:pPr algn="r">
              <a:lnSpc>
                <a:spcPts val="3000"/>
              </a:lnSpc>
              <a:spcBef>
                <a:spcPts val="800"/>
              </a:spcBef>
              <a:defRPr/>
            </a:pPr>
            <a:r>
              <a:rPr lang="zh-CN" altLang="en-US" sz="2400" b="1" dirty="0">
                <a:latin typeface="+mn-ea"/>
                <a:ea typeface="+mn-ea"/>
                <a:cs typeface="+mn-ea"/>
                <a:sym typeface="+mn-lt"/>
              </a:rPr>
              <a:t>　　</a:t>
            </a:r>
            <a:r>
              <a:rPr lang="en-US" altLang="zh-CN" sz="2400" b="1" dirty="0">
                <a:latin typeface="+mn-ea"/>
                <a:ea typeface="+mn-ea"/>
                <a:cs typeface="+mn-ea"/>
                <a:sym typeface="+mn-lt"/>
              </a:rPr>
              <a:t>——《</a:t>
            </a:r>
            <a:r>
              <a:rPr lang="zh-CN" altLang="en-US" sz="2400" b="1" dirty="0">
                <a:latin typeface="+mn-ea"/>
                <a:ea typeface="+mn-ea"/>
                <a:cs typeface="+mn-ea"/>
                <a:sym typeface="+mn-lt"/>
              </a:rPr>
              <a:t>新民丛报</a:t>
            </a:r>
            <a:r>
              <a:rPr lang="en-US" altLang="zh-CN" sz="2400" b="1" dirty="0">
                <a:latin typeface="+mn-ea"/>
                <a:ea typeface="+mn-ea"/>
                <a:cs typeface="+mn-ea"/>
                <a:sym typeface="+mn-lt"/>
              </a:rPr>
              <a:t>》</a:t>
            </a:r>
          </a:p>
        </p:txBody>
      </p:sp>
      <p:sp>
        <p:nvSpPr>
          <p:cNvPr id="13" name="Rectangle 2"/>
          <p:cNvSpPr txBox="1">
            <a:spLocks noChangeArrowheads="1"/>
          </p:cNvSpPr>
          <p:nvPr/>
        </p:nvSpPr>
        <p:spPr>
          <a:xfrm>
            <a:off x="395536" y="260350"/>
            <a:ext cx="8208714" cy="720725"/>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smtClean="0">
                <a:ln>
                  <a:noFill/>
                </a:ln>
                <a:solidFill>
                  <a:schemeClr val="tx2"/>
                </a:solidFill>
                <a:effectLst/>
                <a:uLnTx/>
                <a:uFillTx/>
                <a:latin typeface="+mj-lt"/>
                <a:ea typeface="华文新魏" pitchFamily="2" charset="-122"/>
                <a:cs typeface="+mj-cs"/>
              </a:rPr>
              <a:t>3</a:t>
            </a:r>
            <a:r>
              <a:rPr kumimoji="0" lang="zh-CN" altLang="en-US" sz="4000" b="1" i="0" u="none" strike="noStrike" kern="1200" cap="none" spc="0" normalizeH="0" baseline="0" noProof="0" smtClean="0">
                <a:ln>
                  <a:noFill/>
                </a:ln>
                <a:solidFill>
                  <a:schemeClr val="tx2"/>
                </a:solidFill>
                <a:effectLst/>
                <a:uLnTx/>
                <a:uFillTx/>
                <a:latin typeface="+mj-lt"/>
                <a:ea typeface="华文新魏" pitchFamily="2" charset="-122"/>
                <a:cs typeface="+mj-cs"/>
              </a:rPr>
              <a:t>、</a:t>
            </a:r>
            <a:r>
              <a:rPr kumimoji="0" lang="zh-CN" altLang="en-US" sz="4000" b="1" i="0" u="none" strike="noStrike" kern="1200" cap="none" spc="0" normalizeH="0" baseline="0" noProof="0" smtClean="0">
                <a:ln>
                  <a:noFill/>
                </a:ln>
                <a:solidFill>
                  <a:schemeClr val="tx2"/>
                </a:solidFill>
                <a:effectLst/>
                <a:uLnTx/>
                <a:uFillTx/>
                <a:latin typeface="+mj-lt"/>
                <a:ea typeface="+mj-ea"/>
                <a:cs typeface="+mj-cs"/>
              </a:rPr>
              <a:t>论战的影响</a:t>
            </a:r>
            <a:endParaRPr kumimoji="0" lang="zh-CN" altLang="en-US" sz="4000" b="1" i="0" u="none" strike="noStrike" kern="1200" cap="none" spc="0" normalizeH="0" baseline="0" noProof="0" dirty="0">
              <a:ln>
                <a:noFill/>
              </a:ln>
              <a:solidFill>
                <a:schemeClr val="tx2"/>
              </a:solidFill>
              <a:effectLst/>
              <a:uLnTx/>
              <a:uFillTx/>
              <a:latin typeface="+mj-lt"/>
              <a:ea typeface="华文新魏" pitchFamily="2" charset="-122"/>
              <a:cs typeface="+mj-cs"/>
            </a:endParaRPr>
          </a:p>
        </p:txBody>
      </p:sp>
      <p:sp>
        <p:nvSpPr>
          <p:cNvPr id="14" name="Rectangle 3"/>
          <p:cNvSpPr txBox="1">
            <a:spLocks noChangeArrowheads="1"/>
          </p:cNvSpPr>
          <p:nvPr/>
        </p:nvSpPr>
        <p:spPr>
          <a:xfrm>
            <a:off x="467544" y="3717032"/>
            <a:ext cx="8517830" cy="792733"/>
          </a:xfrm>
          <a:prstGeom prst="rect">
            <a:avLst/>
          </a:prstGeom>
          <a:solidFill>
            <a:srgbClr val="FFFFFF"/>
          </a:solidFill>
        </p:spPr>
        <p:txBody>
          <a:bodyPr>
            <a:normAutofit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）这场论战也暴露了革命派在思想理论方面的弱点，这些缺陷不可避免地影响到革命进程。</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sz="quarter" idx="1"/>
          </p:nvPr>
        </p:nvSpPr>
        <p:spPr>
          <a:xfrm>
            <a:off x="539552" y="1916113"/>
            <a:ext cx="8280920" cy="3240087"/>
          </a:xfrm>
          <a:solidFill>
            <a:srgbClr val="FFFFFF"/>
          </a:solidFill>
        </p:spPr>
        <p:txBody>
          <a:bodyPr/>
          <a:lstStyle/>
          <a:p>
            <a:r>
              <a:rPr lang="zh-CN" altLang="en-US" sz="2400" b="1" dirty="0">
                <a:solidFill>
                  <a:schemeClr val="tx2"/>
                </a:solidFill>
                <a:latin typeface="黑体" pitchFamily="2" charset="-122"/>
                <a:ea typeface="黑体" pitchFamily="2" charset="-122"/>
              </a:rPr>
              <a:t>不同之处：</a:t>
            </a:r>
            <a:br>
              <a:rPr lang="zh-CN" altLang="en-US" sz="2400" b="1" dirty="0">
                <a:solidFill>
                  <a:schemeClr val="tx2"/>
                </a:solidFill>
                <a:latin typeface="黑体" pitchFamily="2" charset="-122"/>
                <a:ea typeface="黑体" pitchFamily="2" charset="-122"/>
              </a:rPr>
            </a:br>
            <a:r>
              <a:rPr lang="zh-CN" altLang="en-US" sz="2400" b="1" dirty="0">
                <a:solidFill>
                  <a:schemeClr val="tx2"/>
                </a:solidFill>
                <a:latin typeface="宋体" charset="-122"/>
              </a:rPr>
              <a:t>改造社会手段与方法、体制模式。</a:t>
            </a:r>
            <a:endParaRPr lang="zh-CN" altLang="en-US" sz="2400" b="1" dirty="0">
              <a:solidFill>
                <a:schemeClr val="tx2"/>
              </a:solidFill>
              <a:ea typeface="黑体" pitchFamily="2" charset="-122"/>
            </a:endParaRPr>
          </a:p>
          <a:p>
            <a:r>
              <a:rPr lang="zh-CN" altLang="en-US" sz="2400" b="1" dirty="0">
                <a:solidFill>
                  <a:schemeClr val="tx2"/>
                </a:solidFill>
                <a:ea typeface="黑体" pitchFamily="2" charset="-122"/>
              </a:rPr>
              <a:t>相同之处：</a:t>
            </a:r>
          </a:p>
          <a:p>
            <a:pPr>
              <a:buFont typeface="Wingdings" pitchFamily="2" charset="2"/>
              <a:buNone/>
            </a:pPr>
            <a:r>
              <a:rPr lang="zh-CN" altLang="en-US" sz="2400" b="1" dirty="0"/>
              <a:t>   </a:t>
            </a:r>
            <a:r>
              <a:rPr lang="en-US" altLang="zh-CN" sz="2400" b="1" dirty="0"/>
              <a:t>1</a:t>
            </a:r>
            <a:r>
              <a:rPr lang="zh-CN" altLang="en-US" sz="2400" b="1" dirty="0"/>
              <a:t>、经济基础相同，代表的阶级相同</a:t>
            </a:r>
          </a:p>
          <a:p>
            <a:pPr>
              <a:buFont typeface="Wingdings" pitchFamily="2" charset="2"/>
              <a:buNone/>
            </a:pPr>
            <a:r>
              <a:rPr lang="zh-CN" altLang="en-US" sz="2400" b="1" dirty="0"/>
              <a:t>   </a:t>
            </a:r>
            <a:r>
              <a:rPr lang="en-US" altLang="zh-CN" sz="2400" b="1" dirty="0"/>
              <a:t>2</a:t>
            </a:r>
            <a:r>
              <a:rPr lang="zh-CN" altLang="en-US" sz="2400" b="1" dirty="0"/>
              <a:t>、历史起点相同：救亡图存，反帝爱国</a:t>
            </a:r>
          </a:p>
          <a:p>
            <a:pPr>
              <a:buFont typeface="Wingdings" pitchFamily="2" charset="2"/>
              <a:buNone/>
            </a:pPr>
            <a:r>
              <a:rPr lang="zh-CN" altLang="en-US" sz="2400" b="1" dirty="0"/>
              <a:t>   </a:t>
            </a:r>
            <a:r>
              <a:rPr lang="en-US" altLang="zh-CN" sz="2400" b="1" dirty="0"/>
              <a:t>3</a:t>
            </a:r>
            <a:r>
              <a:rPr lang="zh-CN" altLang="en-US" sz="2400" b="1" dirty="0"/>
              <a:t>、理论来源相同：都取法于西方</a:t>
            </a:r>
          </a:p>
          <a:p>
            <a:pPr>
              <a:buFont typeface="Wingdings" pitchFamily="2" charset="2"/>
              <a:buNone/>
            </a:pPr>
            <a:r>
              <a:rPr lang="zh-CN" altLang="en-US" sz="2400" b="1" dirty="0"/>
              <a:t>   </a:t>
            </a:r>
            <a:r>
              <a:rPr lang="en-US" altLang="zh-CN" sz="2400" b="1" dirty="0"/>
              <a:t>4</a:t>
            </a:r>
            <a:r>
              <a:rPr lang="zh-CN" altLang="en-US" sz="2400" b="1" dirty="0"/>
              <a:t>、奋斗目标相同：反封建，走资本主义道路         　</a:t>
            </a:r>
          </a:p>
        </p:txBody>
      </p:sp>
      <p:sp>
        <p:nvSpPr>
          <p:cNvPr id="52229" name="AutoShape 5"/>
          <p:cNvSpPr>
            <a:spLocks noChangeArrowheads="1"/>
          </p:cNvSpPr>
          <p:nvPr/>
        </p:nvSpPr>
        <p:spPr bwMode="auto">
          <a:xfrm>
            <a:off x="827584" y="404664"/>
            <a:ext cx="6732587" cy="1152525"/>
          </a:xfrm>
          <a:prstGeom prst="irregularSeal1">
            <a:avLst/>
          </a:prstGeom>
          <a:solidFill>
            <a:schemeClr val="tx2">
              <a:lumMod val="10000"/>
              <a:lumOff val="90000"/>
            </a:schemeClr>
          </a:solidFill>
          <a:ln w="9525">
            <a:noFill/>
            <a:miter lim="800000"/>
            <a:headEnd/>
            <a:tailEnd/>
          </a:ln>
          <a:effectLst/>
        </p:spPr>
        <p:txBody>
          <a:bodyPr wrap="none" anchor="ctr"/>
          <a:lstStyle/>
          <a:p>
            <a:pPr algn="ctr">
              <a:buFontTx/>
              <a:buNone/>
            </a:pPr>
            <a:r>
              <a:rPr lang="zh-CN" altLang="en-US" sz="3600" b="1" dirty="0">
                <a:solidFill>
                  <a:srgbClr val="FF0000"/>
                </a:solidFill>
              </a:rPr>
              <a:t>革命派与改良派的关系</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mapqy"/>
          <p:cNvPicPr>
            <a:picLocks noChangeAspect="1" noChangeArrowheads="1"/>
          </p:cNvPicPr>
          <p:nvPr/>
        </p:nvPicPr>
        <p:blipFill>
          <a:blip r:embed="rId2" cstate="print">
            <a:lum bright="-12000" contrast="48000"/>
          </a:blip>
          <a:srcRect/>
          <a:stretch>
            <a:fillRect/>
          </a:stretch>
        </p:blipFill>
        <p:spPr bwMode="auto">
          <a:xfrm>
            <a:off x="251520" y="2564904"/>
            <a:ext cx="4824536" cy="3528392"/>
          </a:xfrm>
          <a:prstGeom prst="rect">
            <a:avLst/>
          </a:prstGeom>
          <a:noFill/>
          <a:ln w="9525">
            <a:noFill/>
            <a:miter lim="800000"/>
            <a:headEnd/>
            <a:tailEnd/>
          </a:ln>
        </p:spPr>
      </p:pic>
      <p:sp>
        <p:nvSpPr>
          <p:cNvPr id="53259" name="Rectangle 11"/>
          <p:cNvSpPr>
            <a:spLocks noChangeArrowheads="1"/>
          </p:cNvSpPr>
          <p:nvPr/>
        </p:nvSpPr>
        <p:spPr bwMode="auto">
          <a:xfrm>
            <a:off x="179388" y="1412875"/>
            <a:ext cx="4284662" cy="720725"/>
          </a:xfrm>
          <a:prstGeom prst="rect">
            <a:avLst/>
          </a:prstGeom>
          <a:noFill/>
          <a:ln w="9525">
            <a:noFill/>
            <a:miter lim="800000"/>
            <a:headEnd/>
            <a:tailEnd/>
          </a:ln>
          <a:effectLst/>
        </p:spPr>
        <p:txBody>
          <a:bodyPr/>
          <a:lstStyle/>
          <a:p>
            <a:pPr>
              <a:buFontTx/>
              <a:buNone/>
            </a:pPr>
            <a:r>
              <a:rPr lang="zh-CN" altLang="en-US" sz="3200" b="1" dirty="0">
                <a:solidFill>
                  <a:schemeClr val="tx2"/>
                </a:solidFill>
                <a:latin typeface="Garamond" pitchFamily="18" charset="0"/>
              </a:rPr>
              <a:t>（一）封建帝制的覆灭</a:t>
            </a:r>
          </a:p>
        </p:txBody>
      </p:sp>
      <p:sp>
        <p:nvSpPr>
          <p:cNvPr id="53260" name="Rectangle 12"/>
          <p:cNvSpPr>
            <a:spLocks noChangeArrowheads="1"/>
          </p:cNvSpPr>
          <p:nvPr/>
        </p:nvSpPr>
        <p:spPr bwMode="auto">
          <a:xfrm>
            <a:off x="4499992" y="1268760"/>
            <a:ext cx="4535487" cy="830997"/>
          </a:xfrm>
          <a:prstGeom prst="rect">
            <a:avLst/>
          </a:prstGeom>
          <a:noFill/>
          <a:ln w="9525">
            <a:noFill/>
            <a:miter lim="800000"/>
            <a:headEnd/>
            <a:tailEnd/>
          </a:ln>
          <a:effectLst/>
        </p:spPr>
        <p:txBody>
          <a:bodyPr wrap="square">
            <a:spAutoFit/>
          </a:bodyPr>
          <a:lstStyle/>
          <a:p>
            <a:pPr marL="342900" indent="-342900">
              <a:lnSpc>
                <a:spcPct val="150000"/>
              </a:lnSpc>
              <a:spcBef>
                <a:spcPct val="20000"/>
              </a:spcBef>
              <a:buClr>
                <a:schemeClr val="hlink"/>
              </a:buClr>
              <a:buSzPct val="70000"/>
              <a:buFont typeface="Wingdings" pitchFamily="2" charset="2"/>
              <a:buNone/>
            </a:pPr>
            <a:r>
              <a:rPr lang="en-US" altLang="zh-CN" sz="3200" b="1" dirty="0">
                <a:solidFill>
                  <a:schemeClr val="tx2"/>
                </a:solidFill>
                <a:latin typeface="华文新魏" pitchFamily="2" charset="-122"/>
                <a:ea typeface="华文新魏" pitchFamily="2" charset="-122"/>
              </a:rPr>
              <a:t>1</a:t>
            </a:r>
            <a:r>
              <a:rPr lang="zh-CN" altLang="en-US" sz="3200" b="1" dirty="0">
                <a:solidFill>
                  <a:schemeClr val="tx2"/>
                </a:solidFill>
                <a:latin typeface="华文新魏" pitchFamily="2" charset="-122"/>
                <a:ea typeface="华文新魏" pitchFamily="2" charset="-122"/>
              </a:rPr>
              <a:t>、武装起义与保</a:t>
            </a:r>
            <a:r>
              <a:rPr lang="zh-CN" altLang="en-US" sz="3200" b="1" dirty="0" smtClean="0">
                <a:solidFill>
                  <a:schemeClr val="tx2"/>
                </a:solidFill>
                <a:latin typeface="华文新魏" pitchFamily="2" charset="-122"/>
                <a:ea typeface="华文新魏" pitchFamily="2" charset="-122"/>
              </a:rPr>
              <a:t>路风潮</a:t>
            </a:r>
            <a:endParaRPr lang="zh-CN" altLang="en-US" sz="3200" b="1" dirty="0">
              <a:solidFill>
                <a:schemeClr val="tx2"/>
              </a:solidFill>
              <a:latin typeface="华文新魏" pitchFamily="2" charset="-122"/>
              <a:ea typeface="华文新魏" pitchFamily="2" charset="-122"/>
            </a:endParaRPr>
          </a:p>
        </p:txBody>
      </p:sp>
      <p:sp>
        <p:nvSpPr>
          <p:cNvPr id="14" name="标题 3"/>
          <p:cNvSpPr txBox="1">
            <a:spLocks/>
          </p:cNvSpPr>
          <p:nvPr/>
        </p:nvSpPr>
        <p:spPr>
          <a:xfrm>
            <a:off x="251520" y="274638"/>
            <a:ext cx="8640960" cy="106613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smtClean="0">
                <a:ln>
                  <a:noFill/>
                </a:ln>
                <a:solidFill>
                  <a:schemeClr val="tx2"/>
                </a:solidFill>
                <a:effectLst/>
                <a:uLnTx/>
                <a:uFillTx/>
                <a:latin typeface="+mj-lt"/>
                <a:ea typeface="+mj-ea"/>
                <a:cs typeface="+mj-cs"/>
              </a:rPr>
              <a:t>二、辛亥革命与建立民国</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15" name="表格 14">
            <a:extLst>
              <a:ext uri="{FF2B5EF4-FFF2-40B4-BE49-F238E27FC236}">
                <a16:creationId xmlns="" xmlns:a16="http://schemas.microsoft.com/office/drawing/2014/main" id="{CBF0904D-03C2-49A3-9D67-0195764EB969}"/>
              </a:ext>
            </a:extLst>
          </p:cNvPr>
          <p:cNvGraphicFramePr>
            <a:graphicFrameLocks noGrp="1"/>
          </p:cNvGraphicFramePr>
          <p:nvPr/>
        </p:nvGraphicFramePr>
        <p:xfrm>
          <a:off x="5292080" y="2204864"/>
          <a:ext cx="3209010" cy="4023657"/>
        </p:xfrm>
        <a:graphic>
          <a:graphicData uri="http://schemas.openxmlformats.org/drawingml/2006/table">
            <a:tbl>
              <a:tblPr firstRow="1" bandRow="1">
                <a:tableStyleId>{5C22544A-7EE6-4342-B048-85BDC9FD1C3A}</a:tableStyleId>
              </a:tblPr>
              <a:tblGrid>
                <a:gridCol w="976655">
                  <a:extLst>
                    <a:ext uri="{9D8B030D-6E8A-4147-A177-3AD203B41FA5}">
                      <a16:colId xmlns="" xmlns:a16="http://schemas.microsoft.com/office/drawing/2014/main" val="20001"/>
                    </a:ext>
                  </a:extLst>
                </a:gridCol>
                <a:gridCol w="2232355">
                  <a:extLst>
                    <a:ext uri="{9D8B030D-6E8A-4147-A177-3AD203B41FA5}">
                      <a16:colId xmlns="" xmlns:a16="http://schemas.microsoft.com/office/drawing/2014/main" val="20002"/>
                    </a:ext>
                  </a:extLst>
                </a:gridCol>
              </a:tblGrid>
              <a:tr h="365787">
                <a:tc>
                  <a:txBody>
                    <a:bodyPr/>
                    <a:lstStyle/>
                    <a:p>
                      <a:pPr algn="ctr"/>
                      <a:r>
                        <a:rPr lang="zh-CN" altLang="en-US" sz="1800" dirty="0">
                          <a:latin typeface="+mn-lt"/>
                          <a:ea typeface="+mn-ea"/>
                          <a:cs typeface="+mn-ea"/>
                          <a:sym typeface="+mn-lt"/>
                        </a:rPr>
                        <a:t>时间</a:t>
                      </a:r>
                    </a:p>
                  </a:txBody>
                  <a:tcPr marL="91418" marR="91418" marT="45724" marB="4572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75000"/>
                      </a:schemeClr>
                    </a:solidFill>
                  </a:tcPr>
                </a:tc>
                <a:tc>
                  <a:txBody>
                    <a:bodyPr/>
                    <a:lstStyle/>
                    <a:p>
                      <a:pPr algn="ctr"/>
                      <a:r>
                        <a:rPr lang="zh-CN" altLang="en-US" sz="1800" dirty="0">
                          <a:latin typeface="+mn-lt"/>
                          <a:ea typeface="+mn-ea"/>
                          <a:cs typeface="+mn-ea"/>
                          <a:sym typeface="+mn-lt"/>
                        </a:rPr>
                        <a:t>起义名称</a:t>
                      </a:r>
                    </a:p>
                  </a:txBody>
                  <a:tcPr marL="91418" marR="91418" marT="45724" marB="45724" anchor="ctr">
                    <a:lnL w="6350" cap="flat" cmpd="sng" algn="ctr">
                      <a:solidFill>
                        <a:schemeClr val="bg1">
                          <a:lumMod val="65000"/>
                        </a:schemeClr>
                      </a:solidFill>
                      <a:prstDash val="solid"/>
                      <a:round/>
                      <a:headEnd type="none" w="med" len="med"/>
                      <a:tailEnd type="none" w="med" len="med"/>
                    </a:lnL>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75000"/>
                      </a:schemeClr>
                    </a:solidFill>
                  </a:tcPr>
                </a:tc>
                <a:extLst>
                  <a:ext uri="{0D108BD9-81ED-4DB2-BD59-A6C34878D82A}">
                    <a16:rowId xmlns="" xmlns:a16="http://schemas.microsoft.com/office/drawing/2014/main" val="10000"/>
                  </a:ext>
                </a:extLst>
              </a:tr>
              <a:tr h="365787">
                <a:tc>
                  <a:txBody>
                    <a:bodyPr/>
                    <a:lstStyle/>
                    <a:p>
                      <a:pPr algn="ctr"/>
                      <a:r>
                        <a:rPr lang="en-US" altLang="zh-CN" sz="1800" b="1" dirty="0">
                          <a:latin typeface="+mn-lt"/>
                          <a:ea typeface="+mn-ea"/>
                          <a:cs typeface="+mn-ea"/>
                          <a:sym typeface="+mn-lt"/>
                        </a:rPr>
                        <a:t>1895</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zh-CN" altLang="en-US" sz="1800" b="1" dirty="0">
                          <a:latin typeface="+mn-lt"/>
                          <a:ea typeface="+mn-ea"/>
                          <a:cs typeface="+mn-ea"/>
                          <a:sym typeface="+mn-lt"/>
                        </a:rPr>
                        <a:t>广州起义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65787">
                <a:tc>
                  <a:txBody>
                    <a:bodyPr/>
                    <a:lstStyle/>
                    <a:p>
                      <a:pPr algn="ctr"/>
                      <a:r>
                        <a:rPr lang="en-US" altLang="zh-CN" sz="1800" b="1" dirty="0">
                          <a:latin typeface="+mn-lt"/>
                          <a:ea typeface="+mn-ea"/>
                          <a:cs typeface="+mn-ea"/>
                          <a:sym typeface="+mn-lt"/>
                        </a:rPr>
                        <a:t>1900</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zh-CN" altLang="en-US" sz="1800" b="1" dirty="0">
                          <a:latin typeface="+mn-lt"/>
                          <a:ea typeface="+mn-ea"/>
                          <a:cs typeface="+mn-ea"/>
                          <a:sym typeface="+mn-lt"/>
                        </a:rPr>
                        <a:t>惠州起义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2"/>
                  </a:ext>
                </a:extLst>
              </a:tr>
              <a:tr h="365787">
                <a:tc>
                  <a:txBody>
                    <a:bodyPr/>
                    <a:lstStyle/>
                    <a:p>
                      <a:pPr algn="ctr"/>
                      <a:r>
                        <a:rPr lang="en-US" altLang="zh-CN" sz="1800" b="1" dirty="0">
                          <a:latin typeface="+mn-lt"/>
                          <a:ea typeface="+mn-ea"/>
                          <a:cs typeface="+mn-ea"/>
                          <a:sym typeface="+mn-lt"/>
                        </a:rPr>
                        <a:t>1906</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zh-CN" altLang="en-US" sz="1800" b="1" dirty="0">
                          <a:latin typeface="+mn-lt"/>
                          <a:ea typeface="+mn-ea"/>
                          <a:cs typeface="+mn-ea"/>
                          <a:sym typeface="+mn-lt"/>
                        </a:rPr>
                        <a:t>萍浏醴</a:t>
                      </a:r>
                      <a:r>
                        <a:rPr lang="zh-CN" altLang="en-US" sz="1800" b="1" i="0" kern="1200" dirty="0">
                          <a:solidFill>
                            <a:schemeClr val="dk1"/>
                          </a:solidFill>
                          <a:effectLst/>
                          <a:latin typeface="+mn-lt"/>
                          <a:ea typeface="+mn-ea"/>
                          <a:cs typeface="+mn-ea"/>
                          <a:sym typeface="+mn-lt"/>
                        </a:rPr>
                        <a:t>起义</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65787">
                <a:tc>
                  <a:txBody>
                    <a:bodyPr/>
                    <a:lstStyle/>
                    <a:p>
                      <a:pPr algn="ctr"/>
                      <a:r>
                        <a:rPr lang="en-US" altLang="zh-CN" sz="1800" b="1" dirty="0">
                          <a:latin typeface="+mn-lt"/>
                          <a:ea typeface="+mn-ea"/>
                          <a:cs typeface="+mn-ea"/>
                          <a:sym typeface="+mn-lt"/>
                        </a:rPr>
                        <a:t>1907</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zh-CN" altLang="en-US" sz="1800" b="1" i="0" kern="1200" dirty="0">
                          <a:solidFill>
                            <a:schemeClr val="dk1"/>
                          </a:solidFill>
                          <a:effectLst/>
                          <a:latin typeface="+mn-lt"/>
                          <a:ea typeface="+mn-ea"/>
                          <a:cs typeface="+mn-ea"/>
                          <a:sym typeface="+mn-lt"/>
                        </a:rPr>
                        <a:t>潮州黄冈起义</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4"/>
                  </a:ext>
                </a:extLst>
              </a:tr>
              <a:tr h="365787">
                <a:tc>
                  <a:txBody>
                    <a:bodyPr/>
                    <a:lstStyle/>
                    <a:p>
                      <a:pPr algn="ctr"/>
                      <a:r>
                        <a:rPr lang="en-US" altLang="zh-CN" sz="1800" b="1" dirty="0">
                          <a:solidFill>
                            <a:srgbClr val="FF0000"/>
                          </a:solidFill>
                          <a:latin typeface="+mn-lt"/>
                          <a:ea typeface="+mn-ea"/>
                          <a:cs typeface="+mn-ea"/>
                          <a:sym typeface="+mn-lt"/>
                        </a:rPr>
                        <a:t>1907</a:t>
                      </a:r>
                      <a:endParaRPr lang="zh-CN" altLang="en-US" sz="1800" b="1" dirty="0">
                        <a:solidFill>
                          <a:srgbClr val="FF0000"/>
                        </a:solidFill>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zh-CN" altLang="en-US" sz="1800" b="1" dirty="0">
                          <a:solidFill>
                            <a:srgbClr val="FF0000"/>
                          </a:solidFill>
                          <a:latin typeface="+mn-lt"/>
                          <a:ea typeface="+mn-ea"/>
                          <a:cs typeface="+mn-ea"/>
                          <a:sym typeface="+mn-lt"/>
                        </a:rPr>
                        <a:t>安庆起义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65787">
                <a:tc>
                  <a:txBody>
                    <a:bodyPr/>
                    <a:lstStyle/>
                    <a:p>
                      <a:pPr algn="ctr"/>
                      <a:r>
                        <a:rPr lang="en-US" altLang="zh-CN" sz="1800" b="1" dirty="0">
                          <a:latin typeface="+mn-lt"/>
                          <a:ea typeface="+mn-ea"/>
                          <a:cs typeface="+mn-ea"/>
                          <a:sym typeface="+mn-lt"/>
                        </a:rPr>
                        <a:t>1907</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zh-CN" altLang="en-US" sz="1800" b="1" dirty="0">
                          <a:latin typeface="+mn-lt"/>
                          <a:ea typeface="+mn-ea"/>
                          <a:cs typeface="+mn-ea"/>
                          <a:sym typeface="+mn-lt"/>
                        </a:rPr>
                        <a:t>惠州七女湖起义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6"/>
                  </a:ext>
                </a:extLst>
              </a:tr>
              <a:tr h="365787">
                <a:tc>
                  <a:txBody>
                    <a:bodyPr/>
                    <a:lstStyle/>
                    <a:p>
                      <a:pPr algn="ctr"/>
                      <a:r>
                        <a:rPr lang="en-US" altLang="zh-CN" sz="1800" b="1" dirty="0">
                          <a:latin typeface="+mn-lt"/>
                          <a:ea typeface="+mn-ea"/>
                          <a:cs typeface="+mn-ea"/>
                          <a:sym typeface="+mn-lt"/>
                        </a:rPr>
                        <a:t>1907</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b="1" dirty="0">
                          <a:latin typeface="+mn-lt"/>
                          <a:ea typeface="+mn-ea"/>
                          <a:cs typeface="+mn-ea"/>
                          <a:sym typeface="+mn-lt"/>
                        </a:rPr>
                        <a:t>钦廉</a:t>
                      </a:r>
                      <a:r>
                        <a:rPr lang="zh-CN" altLang="en-US" sz="1800" b="1" dirty="0" smtClean="0">
                          <a:latin typeface="+mn-lt"/>
                          <a:ea typeface="+mn-ea"/>
                          <a:cs typeface="+mn-ea"/>
                          <a:sym typeface="+mn-lt"/>
                        </a:rPr>
                        <a:t>起义</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8"/>
                  </a:ext>
                </a:extLst>
              </a:tr>
              <a:tr h="365787">
                <a:tc>
                  <a:txBody>
                    <a:bodyPr/>
                    <a:lstStyle/>
                    <a:p>
                      <a:pPr algn="ctr"/>
                      <a:r>
                        <a:rPr lang="en-US" altLang="zh-CN" sz="1800" b="1" dirty="0">
                          <a:latin typeface="+mn-lt"/>
                          <a:ea typeface="+mn-ea"/>
                          <a:cs typeface="+mn-ea"/>
                          <a:sym typeface="+mn-lt"/>
                        </a:rPr>
                        <a:t>1908</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b="1" dirty="0">
                          <a:latin typeface="+mn-lt"/>
                          <a:ea typeface="+mn-ea"/>
                          <a:cs typeface="+mn-ea"/>
                          <a:sym typeface="+mn-lt"/>
                        </a:rPr>
                        <a:t>云南河口起义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9"/>
                  </a:ext>
                </a:extLst>
              </a:tr>
              <a:tr h="365787">
                <a:tc>
                  <a:txBody>
                    <a:bodyPr/>
                    <a:lstStyle/>
                    <a:p>
                      <a:pPr algn="ctr"/>
                      <a:r>
                        <a:rPr lang="en-US" altLang="zh-CN" sz="1800" b="1" dirty="0">
                          <a:latin typeface="+mn-lt"/>
                          <a:ea typeface="+mn-ea"/>
                          <a:cs typeface="+mn-ea"/>
                          <a:sym typeface="+mn-lt"/>
                        </a:rPr>
                        <a:t>1910</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b="1" dirty="0">
                          <a:latin typeface="+mn-lt"/>
                          <a:ea typeface="+mn-ea"/>
                          <a:cs typeface="+mn-ea"/>
                          <a:sym typeface="+mn-lt"/>
                        </a:rPr>
                        <a:t>广州新军起义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10"/>
                  </a:ext>
                </a:extLst>
              </a:tr>
              <a:tr h="365787">
                <a:tc>
                  <a:txBody>
                    <a:bodyPr/>
                    <a:lstStyle/>
                    <a:p>
                      <a:pPr algn="ctr"/>
                      <a:r>
                        <a:rPr lang="en-US" altLang="zh-CN" sz="1800" b="1" dirty="0">
                          <a:latin typeface="+mn-lt"/>
                          <a:ea typeface="+mn-ea"/>
                          <a:cs typeface="+mn-ea"/>
                          <a:sym typeface="+mn-lt"/>
                        </a:rPr>
                        <a:t>1911</a:t>
                      </a:r>
                      <a:endParaRPr lang="zh-CN" altLang="en-US" sz="1800" b="1"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b="1" dirty="0">
                          <a:latin typeface="+mn-lt"/>
                          <a:ea typeface="+mn-ea"/>
                          <a:cs typeface="+mn-ea"/>
                          <a:sym typeface="+mn-lt"/>
                        </a:rPr>
                        <a:t>黄花岗起义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extLst>
                  <a:ext uri="{0D108BD9-81ED-4DB2-BD59-A6C34878D82A}">
                    <a16:rowId xmlns="" xmlns:a16="http://schemas.microsoft.com/office/drawing/2014/main" val="10011"/>
                  </a:ext>
                </a:extLst>
              </a:tr>
            </a:tbl>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checkerboard(across)">
                                      <p:cBhvr>
                                        <p:cTn id="7" dur="5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7554" y="4786322"/>
            <a:ext cx="5429288" cy="923330"/>
          </a:xfrm>
          <a:prstGeom prst="rect">
            <a:avLst/>
          </a:prstGeom>
        </p:spPr>
        <p:txBody>
          <a:bodyPr wrap="square">
            <a:spAutoFit/>
          </a:bodyPr>
          <a:lstStyle/>
          <a:p>
            <a:r>
              <a:rPr lang="en-US" altLang="zh-CN" b="1" dirty="0" smtClean="0"/>
              <a:t>1907</a:t>
            </a:r>
            <a:r>
              <a:rPr lang="zh-CN" altLang="en-US" b="1" dirty="0" smtClean="0"/>
              <a:t>年</a:t>
            </a:r>
            <a:r>
              <a:rPr lang="en-US" altLang="zh-CN" b="1" dirty="0" smtClean="0"/>
              <a:t>7</a:t>
            </a:r>
            <a:r>
              <a:rPr lang="zh-CN" altLang="en-US" b="1" dirty="0" smtClean="0"/>
              <a:t>月</a:t>
            </a:r>
            <a:r>
              <a:rPr lang="en-US" altLang="zh-CN" b="1" dirty="0" smtClean="0"/>
              <a:t>6</a:t>
            </a:r>
            <a:r>
              <a:rPr lang="zh-CN" altLang="en-US" b="1" dirty="0" smtClean="0"/>
              <a:t>日，徐锡麟在安庆刺杀安徽巡抚</a:t>
            </a:r>
            <a:r>
              <a:rPr lang="zh-CN" altLang="en-US" b="1" dirty="0" smtClean="0">
                <a:solidFill>
                  <a:srgbClr val="FF0000"/>
                </a:solidFill>
              </a:rPr>
              <a:t>恩铭</a:t>
            </a:r>
            <a:r>
              <a:rPr lang="zh-CN" altLang="en-US" b="1" dirty="0" smtClean="0"/>
              <a:t>，率领学生军起义，攻占军械所，激战</a:t>
            </a:r>
            <a:r>
              <a:rPr lang="en-US" altLang="zh-CN" b="1" dirty="0" smtClean="0"/>
              <a:t>4</a:t>
            </a:r>
            <a:r>
              <a:rPr lang="zh-CN" altLang="en-US" b="1" dirty="0" smtClean="0"/>
              <a:t>小时，失败被捕，次日慷慨就义</a:t>
            </a:r>
            <a:r>
              <a:rPr lang="zh-CN" altLang="en-US" dirty="0" smtClean="0"/>
              <a:t>。</a:t>
            </a:r>
            <a:endParaRPr lang="zh-CN" altLang="en-US" dirty="0"/>
          </a:p>
        </p:txBody>
      </p:sp>
      <p:grpSp>
        <p:nvGrpSpPr>
          <p:cNvPr id="5" name="组合 4"/>
          <p:cNvGrpSpPr/>
          <p:nvPr/>
        </p:nvGrpSpPr>
        <p:grpSpPr>
          <a:xfrm>
            <a:off x="500034" y="1928802"/>
            <a:ext cx="2571750" cy="4134651"/>
            <a:chOff x="500034" y="1928802"/>
            <a:chExt cx="2571750" cy="4134651"/>
          </a:xfrm>
        </p:grpSpPr>
        <p:pic>
          <p:nvPicPr>
            <p:cNvPr id="260098" name="Picture 2" descr="https://p1.ssl.qhmsg.com/dr/270_500_/t018170ae34525dd7f4.jpg?size=1161x2000"/>
            <p:cNvPicPr>
              <a:picLocks noChangeAspect="1" noChangeArrowheads="1"/>
            </p:cNvPicPr>
            <p:nvPr/>
          </p:nvPicPr>
          <p:blipFill>
            <a:blip r:embed="rId2"/>
            <a:srcRect/>
            <a:stretch>
              <a:fillRect/>
            </a:stretch>
          </p:blipFill>
          <p:spPr bwMode="auto">
            <a:xfrm>
              <a:off x="500034" y="1928802"/>
              <a:ext cx="2571750" cy="3786214"/>
            </a:xfrm>
            <a:prstGeom prst="rect">
              <a:avLst/>
            </a:prstGeom>
            <a:noFill/>
          </p:spPr>
        </p:pic>
        <p:sp>
          <p:nvSpPr>
            <p:cNvPr id="4" name="矩形 3"/>
            <p:cNvSpPr/>
            <p:nvPr/>
          </p:nvSpPr>
          <p:spPr>
            <a:xfrm>
              <a:off x="928662" y="5786454"/>
              <a:ext cx="1604927" cy="276999"/>
            </a:xfrm>
            <a:prstGeom prst="rect">
              <a:avLst/>
            </a:prstGeom>
          </p:spPr>
          <p:txBody>
            <a:bodyPr wrap="none">
              <a:spAutoFit/>
            </a:bodyPr>
            <a:lstStyle/>
            <a:p>
              <a:r>
                <a:rPr lang="zh-CN" altLang="en-US" sz="1200" b="1" dirty="0" smtClean="0">
                  <a:latin typeface="+mn-ea"/>
                </a:rPr>
                <a:t>徐锡麟</a:t>
              </a:r>
              <a:r>
                <a:rPr lang="en-US" altLang="zh-CN" sz="1200" b="1" dirty="0" smtClean="0">
                  <a:latin typeface="+mn-ea"/>
                </a:rPr>
                <a:t>(1873--1907</a:t>
              </a:r>
              <a:r>
                <a:rPr lang="zh-CN" altLang="en-US" sz="1200" b="1" dirty="0" smtClean="0">
                  <a:latin typeface="+mn-ea"/>
                </a:rPr>
                <a:t>）</a:t>
              </a:r>
              <a:endParaRPr lang="zh-CN" altLang="en-US" sz="1200" b="1" dirty="0">
                <a:latin typeface="+mn-ea"/>
              </a:endParaRPr>
            </a:p>
          </p:txBody>
        </p:sp>
      </p:grpSp>
      <p:pic>
        <p:nvPicPr>
          <p:cNvPr id="6" name="Picture 2" descr="mapqy"/>
          <p:cNvPicPr>
            <a:picLocks noChangeAspect="1" noChangeArrowheads="1"/>
          </p:cNvPicPr>
          <p:nvPr/>
        </p:nvPicPr>
        <p:blipFill>
          <a:blip r:embed="rId3" cstate="print">
            <a:lum bright="-12000" contrast="48000"/>
          </a:blip>
          <a:srcRect/>
          <a:stretch>
            <a:fillRect/>
          </a:stretch>
        </p:blipFill>
        <p:spPr bwMode="auto">
          <a:xfrm>
            <a:off x="3786182" y="928670"/>
            <a:ext cx="4824536" cy="3528392"/>
          </a:xfrm>
          <a:prstGeom prst="rect">
            <a:avLst/>
          </a:prstGeom>
          <a:noFill/>
          <a:ln w="9525">
            <a:noFill/>
            <a:miter lim="800000"/>
            <a:headEnd/>
            <a:tailEnd/>
          </a:ln>
        </p:spPr>
      </p:pic>
      <p:sp>
        <p:nvSpPr>
          <p:cNvPr id="7" name="矩形 6"/>
          <p:cNvSpPr/>
          <p:nvPr/>
        </p:nvSpPr>
        <p:spPr>
          <a:xfrm>
            <a:off x="285720" y="642918"/>
            <a:ext cx="2665138" cy="707886"/>
          </a:xfrm>
          <a:prstGeom prst="rect">
            <a:avLst/>
          </a:prstGeom>
        </p:spPr>
        <p:txBody>
          <a:bodyPr wrap="square">
            <a:spAutoFit/>
          </a:bodyPr>
          <a:lstStyle/>
          <a:p>
            <a:pPr algn="ctr"/>
            <a:r>
              <a:rPr lang="zh-CN" altLang="en-US" sz="4000" b="1" dirty="0" smtClean="0">
                <a:cs typeface="+mn-ea"/>
                <a:sym typeface="+mn-lt"/>
              </a:rPr>
              <a:t>安庆起义</a:t>
            </a:r>
            <a:endParaRPr lang="zh-CN" altLang="en-US" sz="4000" b="1" dirty="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0081">
            <a:hlinkClick r:id="rId2" action="ppaction://hlinksldjump"/>
          </p:cNvPr>
          <p:cNvPicPr>
            <a:picLocks noChangeAspect="1" noChangeArrowheads="1"/>
          </p:cNvPicPr>
          <p:nvPr/>
        </p:nvPicPr>
        <p:blipFill>
          <a:blip r:embed="rId3"/>
          <a:srcRect/>
          <a:stretch>
            <a:fillRect/>
          </a:stretch>
        </p:blipFill>
        <p:spPr bwMode="auto">
          <a:xfrm>
            <a:off x="142844" y="666896"/>
            <a:ext cx="9001156" cy="6012533"/>
          </a:xfrm>
          <a:prstGeom prst="rect">
            <a:avLst/>
          </a:prstGeom>
          <a:noFill/>
          <a:ln w="9525">
            <a:noFill/>
            <a:miter lim="800000"/>
            <a:headEnd/>
            <a:tailEnd/>
          </a:ln>
        </p:spPr>
      </p:pic>
      <p:sp>
        <p:nvSpPr>
          <p:cNvPr id="31747" name="Text Box 3"/>
          <p:cNvSpPr txBox="1">
            <a:spLocks noChangeArrowheads="1"/>
          </p:cNvSpPr>
          <p:nvPr/>
        </p:nvSpPr>
        <p:spPr bwMode="auto">
          <a:xfrm>
            <a:off x="3643306" y="500042"/>
            <a:ext cx="5256213" cy="1569660"/>
          </a:xfrm>
          <a:prstGeom prst="rect">
            <a:avLst/>
          </a:prstGeom>
          <a:noFill/>
          <a:ln w="9525" algn="ctr">
            <a:noFill/>
            <a:miter lim="800000"/>
            <a:headEnd/>
            <a:tailEnd/>
          </a:ln>
        </p:spPr>
        <p:txBody>
          <a:bodyPr>
            <a:spAutoFit/>
          </a:bodyPr>
          <a:lstStyle/>
          <a:p>
            <a:pPr algn="ctr"/>
            <a:r>
              <a:rPr lang="en-US" altLang="zh-CN" sz="4800" b="1" dirty="0">
                <a:solidFill>
                  <a:srgbClr val="FF0000"/>
                </a:solidFill>
                <a:latin typeface="+mn-ea"/>
              </a:rPr>
              <a:t>“</a:t>
            </a:r>
            <a:r>
              <a:rPr lang="zh-CN" altLang="en-US" sz="4800" b="1" dirty="0">
                <a:solidFill>
                  <a:srgbClr val="FF0000"/>
                </a:solidFill>
                <a:latin typeface="+mn-ea"/>
              </a:rPr>
              <a:t>鉴湖女侠”</a:t>
            </a:r>
          </a:p>
          <a:p>
            <a:pPr algn="ctr"/>
            <a:r>
              <a:rPr lang="en-US" altLang="zh-CN" sz="4800" b="1" dirty="0" smtClean="0">
                <a:solidFill>
                  <a:srgbClr val="FF0000"/>
                </a:solidFill>
                <a:latin typeface="+mn-ea"/>
              </a:rPr>
              <a:t>----</a:t>
            </a:r>
            <a:r>
              <a:rPr lang="zh-CN" altLang="en-US" sz="4800" b="1" dirty="0" smtClean="0">
                <a:solidFill>
                  <a:srgbClr val="FF0000"/>
                </a:solidFill>
                <a:latin typeface="+mn-ea"/>
              </a:rPr>
              <a:t>秋</a:t>
            </a:r>
            <a:r>
              <a:rPr lang="zh-CN" altLang="en-US" sz="4800" b="1" dirty="0">
                <a:solidFill>
                  <a:srgbClr val="FF0000"/>
                </a:solidFill>
                <a:latin typeface="+mn-ea"/>
              </a:rPr>
              <a:t>瑾</a:t>
            </a:r>
          </a:p>
        </p:txBody>
      </p:sp>
      <p:sp>
        <p:nvSpPr>
          <p:cNvPr id="31748" name="Text Box 4"/>
          <p:cNvSpPr txBox="1">
            <a:spLocks noChangeArrowheads="1"/>
          </p:cNvSpPr>
          <p:nvPr/>
        </p:nvSpPr>
        <p:spPr bwMode="auto">
          <a:xfrm>
            <a:off x="5357818" y="2071678"/>
            <a:ext cx="1908215" cy="3000396"/>
          </a:xfrm>
          <a:prstGeom prst="rect">
            <a:avLst/>
          </a:prstGeom>
          <a:noFill/>
          <a:ln w="9525">
            <a:noFill/>
            <a:miter lim="800000"/>
            <a:headEnd/>
            <a:tailEnd/>
          </a:ln>
        </p:spPr>
        <p:txBody>
          <a:bodyPr vert="eaVert" wrap="square">
            <a:spAutoFit/>
          </a:bodyPr>
          <a:lstStyle/>
          <a:p>
            <a:r>
              <a:rPr lang="zh-CN" altLang="en-US" sz="2800" b="1" dirty="0">
                <a:solidFill>
                  <a:srgbClr val="0000FF"/>
                </a:solidFill>
                <a:latin typeface="+mn-ea"/>
              </a:rPr>
              <a:t>不惜千金买宝刀，    貂裘换酒也堪豪。一腔热血勤珍重，  洒去犹能化碧涛。 </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539552" y="1125538"/>
            <a:ext cx="8064698" cy="1416050"/>
          </a:xfrm>
          <a:prstGeom prst="rect">
            <a:avLst/>
          </a:prstGeom>
          <a:solidFill>
            <a:schemeClr val="bg1"/>
          </a:solidFill>
          <a:ln w="9525">
            <a:solidFill>
              <a:srgbClr val="CCFFCC"/>
            </a:solidFill>
            <a:miter lim="800000"/>
            <a:headEnd/>
            <a:tailEnd/>
          </a:ln>
          <a:effectLst/>
        </p:spPr>
        <p:txBody>
          <a:bodyPr wrap="square">
            <a:spAutoFit/>
          </a:bodyPr>
          <a:lstStyle/>
          <a:p>
            <a:pPr>
              <a:lnSpc>
                <a:spcPct val="120000"/>
              </a:lnSpc>
              <a:spcBef>
                <a:spcPct val="50000"/>
              </a:spcBef>
            </a:pPr>
            <a:r>
              <a:rPr lang="en-US" altLang="zh-CN" sz="2400" b="1" dirty="0">
                <a:latin typeface="华文新魏" pitchFamily="2" charset="-122"/>
                <a:ea typeface="华文新魏" pitchFamily="2" charset="-122"/>
              </a:rPr>
              <a:t>1911</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27</a:t>
            </a:r>
            <a:r>
              <a:rPr lang="zh-CN" altLang="en-US" sz="2400" b="1" dirty="0">
                <a:latin typeface="华文新魏" pitchFamily="2" charset="-122"/>
                <a:ea typeface="华文新魏" pitchFamily="2" charset="-122"/>
              </a:rPr>
              <a:t>日，黄兴率敢死队</a:t>
            </a:r>
            <a:r>
              <a:rPr lang="en-US" altLang="zh-CN" sz="2400" b="1" dirty="0">
                <a:latin typeface="华文新魏" pitchFamily="2" charset="-122"/>
                <a:ea typeface="华文新魏" pitchFamily="2" charset="-122"/>
              </a:rPr>
              <a:t>120</a:t>
            </a:r>
            <a:r>
              <a:rPr lang="zh-CN" altLang="en-US" sz="2400" b="1" dirty="0">
                <a:latin typeface="华文新魏" pitchFamily="2" charset="-122"/>
                <a:ea typeface="华文新魏" pitchFamily="2" charset="-122"/>
              </a:rPr>
              <a:t>余人在广州举行起义，革命党人大部牺牲。七十二烈士的遗骸被葬于黄花岗，故是役史称“黄花岗起义”。</a:t>
            </a:r>
          </a:p>
        </p:txBody>
      </p:sp>
      <p:sp>
        <p:nvSpPr>
          <p:cNvPr id="54278" name="Rectangle 6"/>
          <p:cNvSpPr>
            <a:spLocks noGrp="1" noChangeArrowheads="1"/>
          </p:cNvSpPr>
          <p:nvPr>
            <p:ph type="title"/>
          </p:nvPr>
        </p:nvSpPr>
        <p:spPr>
          <a:xfrm>
            <a:off x="457200" y="277813"/>
            <a:ext cx="8229600" cy="774700"/>
          </a:xfrm>
          <a:noFill/>
          <a:ln/>
        </p:spPr>
        <p:txBody>
          <a:bodyPr/>
          <a:lstStyle/>
          <a:p>
            <a:r>
              <a:rPr lang="zh-CN" altLang="en-US" b="1" dirty="0" smtClean="0"/>
              <a:t>黄花岗</a:t>
            </a:r>
            <a:r>
              <a:rPr lang="zh-CN" altLang="en-US" b="1" dirty="0"/>
              <a:t>起义</a:t>
            </a:r>
          </a:p>
        </p:txBody>
      </p:sp>
      <p:pic>
        <p:nvPicPr>
          <p:cNvPr id="54275" name="Picture 3" descr="088"/>
          <p:cNvPicPr>
            <a:picLocks noGrp="1" noChangeAspect="1" noChangeArrowheads="1"/>
          </p:cNvPicPr>
          <p:nvPr>
            <p:ph sz="quarter" idx="1"/>
          </p:nvPr>
        </p:nvPicPr>
        <p:blipFill>
          <a:blip r:embed="rId2" cstate="print"/>
          <a:stretch>
            <a:fillRect/>
          </a:stretch>
        </p:blipFill>
        <p:spPr>
          <a:xfrm>
            <a:off x="2643174" y="2636912"/>
            <a:ext cx="6429420" cy="4006798"/>
          </a:xfrm>
          <a:noFill/>
          <a:ln/>
        </p:spPr>
      </p:pic>
      <p:grpSp>
        <p:nvGrpSpPr>
          <p:cNvPr id="7" name="组合 6"/>
          <p:cNvGrpSpPr/>
          <p:nvPr/>
        </p:nvGrpSpPr>
        <p:grpSpPr>
          <a:xfrm>
            <a:off x="285720" y="2928934"/>
            <a:ext cx="2286016" cy="3277395"/>
            <a:chOff x="928662" y="2857496"/>
            <a:chExt cx="2286016" cy="3277395"/>
          </a:xfrm>
        </p:grpSpPr>
        <p:pic>
          <p:nvPicPr>
            <p:cNvPr id="54276" name="Picture 4" descr="d041a4a1d3bde0bb46106479">
              <a:hlinkClick r:id="rId3"/>
            </p:cNvPr>
            <p:cNvPicPr>
              <a:picLocks noChangeAspect="1" noChangeArrowheads="1"/>
            </p:cNvPicPr>
            <p:nvPr/>
          </p:nvPicPr>
          <p:blipFill>
            <a:blip r:embed="rId4" cstate="print"/>
            <a:srcRect/>
            <a:stretch>
              <a:fillRect/>
            </a:stretch>
          </p:blipFill>
          <p:spPr bwMode="auto">
            <a:xfrm>
              <a:off x="928662" y="2857496"/>
              <a:ext cx="2286016" cy="2951609"/>
            </a:xfrm>
            <a:prstGeom prst="rect">
              <a:avLst/>
            </a:prstGeom>
            <a:noFill/>
            <a:ln w="9525">
              <a:noFill/>
              <a:miter lim="800000"/>
              <a:headEnd/>
              <a:tailEnd/>
            </a:ln>
          </p:spPr>
        </p:pic>
        <p:sp>
          <p:nvSpPr>
            <p:cNvPr id="54277" name="Rectangle 5"/>
            <p:cNvSpPr>
              <a:spLocks noChangeArrowheads="1"/>
            </p:cNvSpPr>
            <p:nvPr/>
          </p:nvSpPr>
          <p:spPr bwMode="auto">
            <a:xfrm>
              <a:off x="1357290" y="5857892"/>
              <a:ext cx="1519968" cy="276999"/>
            </a:xfrm>
            <a:prstGeom prst="rect">
              <a:avLst/>
            </a:prstGeom>
            <a:noFill/>
            <a:ln w="9525">
              <a:noFill/>
              <a:miter lim="800000"/>
              <a:headEnd/>
              <a:tailEnd/>
            </a:ln>
            <a:effectLst/>
          </p:spPr>
          <p:txBody>
            <a:bodyPr wrap="none" anchor="ctr">
              <a:spAutoFit/>
            </a:bodyPr>
            <a:lstStyle/>
            <a:p>
              <a:r>
                <a:rPr lang="zh-CN" altLang="en-US" sz="1200" b="1" dirty="0">
                  <a:latin typeface="+mn-ea"/>
                </a:rPr>
                <a:t>黄兴（</a:t>
              </a:r>
              <a:r>
                <a:rPr lang="en-US" altLang="zh-CN" sz="1200" b="1" dirty="0">
                  <a:latin typeface="+mn-ea"/>
                </a:rPr>
                <a:t>1874--1916</a:t>
              </a:r>
              <a:r>
                <a:rPr lang="zh-CN" altLang="en-US" sz="1200" b="1" dirty="0">
                  <a:latin typeface="+mn-ea"/>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blinds(horizontal)">
                                      <p:cBhvr>
                                        <p:cTn id="7"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251520" y="476672"/>
            <a:ext cx="4104456" cy="576262"/>
          </a:xfrm>
          <a:solidFill>
            <a:srgbClr val="FFFFFF"/>
          </a:solidFill>
          <a:ln w="57150">
            <a:solidFill>
              <a:srgbClr val="FFFFFF"/>
            </a:solidFill>
          </a:ln>
        </p:spPr>
        <p:txBody>
          <a:bodyPr anchor="ctr">
            <a:noAutofit/>
          </a:bodyPr>
          <a:lstStyle/>
          <a:p>
            <a:r>
              <a:rPr lang="zh-CN" altLang="en-US" sz="2400" b="1" dirty="0" smtClean="0">
                <a:solidFill>
                  <a:schemeClr val="tx1"/>
                </a:solidFill>
                <a:latin typeface="华文新魏" pitchFamily="2" charset="-122"/>
                <a:ea typeface="华文新魏" pitchFamily="2" charset="-122"/>
              </a:rPr>
              <a:t>各国在</a:t>
            </a:r>
            <a:r>
              <a:rPr lang="zh-CN" altLang="en-US" sz="2400" b="1" dirty="0">
                <a:solidFill>
                  <a:schemeClr val="tx1"/>
                </a:solidFill>
                <a:latin typeface="华文新魏" pitchFamily="2" charset="-122"/>
                <a:ea typeface="华文新魏" pitchFamily="2" charset="-122"/>
              </a:rPr>
              <a:t>华投资规模急速扩张</a:t>
            </a:r>
          </a:p>
        </p:txBody>
      </p:sp>
      <p:pic>
        <p:nvPicPr>
          <p:cNvPr id="9220" name="Picture 4" descr="外国巡捕监视下的中国劳工"/>
          <p:cNvPicPr>
            <a:picLocks noChangeAspect="1" noChangeArrowheads="1"/>
          </p:cNvPicPr>
          <p:nvPr/>
        </p:nvPicPr>
        <p:blipFill>
          <a:blip r:embed="rId2" cstate="print"/>
          <a:srcRect/>
          <a:stretch>
            <a:fillRect/>
          </a:stretch>
        </p:blipFill>
        <p:spPr bwMode="auto">
          <a:xfrm>
            <a:off x="0" y="1124744"/>
            <a:ext cx="4798143" cy="3600400"/>
          </a:xfrm>
          <a:prstGeom prst="rect">
            <a:avLst/>
          </a:prstGeom>
          <a:noFill/>
          <a:ln w="9525">
            <a:noFill/>
            <a:miter lim="800000"/>
            <a:headEnd/>
            <a:tailEnd/>
          </a:ln>
        </p:spPr>
      </p:pic>
      <p:grpSp>
        <p:nvGrpSpPr>
          <p:cNvPr id="9" name="组合 8"/>
          <p:cNvGrpSpPr/>
          <p:nvPr/>
        </p:nvGrpSpPr>
        <p:grpSpPr>
          <a:xfrm>
            <a:off x="4788024" y="1916832"/>
            <a:ext cx="4248472" cy="4236858"/>
            <a:chOff x="4788024" y="1916832"/>
            <a:chExt cx="4248472" cy="4236858"/>
          </a:xfrm>
        </p:grpSpPr>
        <p:sp>
          <p:nvSpPr>
            <p:cNvPr id="9224" name="Rectangle 8"/>
            <p:cNvSpPr>
              <a:spLocks noChangeArrowheads="1"/>
            </p:cNvSpPr>
            <p:nvPr/>
          </p:nvSpPr>
          <p:spPr bwMode="auto">
            <a:xfrm>
              <a:off x="4932040" y="1916832"/>
              <a:ext cx="4032325" cy="830997"/>
            </a:xfrm>
            <a:prstGeom prst="rect">
              <a:avLst/>
            </a:prstGeom>
            <a:noFill/>
            <a:ln w="9525">
              <a:noFill/>
              <a:miter lim="800000"/>
              <a:headEnd/>
              <a:tailEnd/>
            </a:ln>
            <a:effectLst/>
          </p:spPr>
          <p:txBody>
            <a:bodyPr wrap="square">
              <a:spAutoFit/>
            </a:bodyPr>
            <a:lstStyle/>
            <a:p>
              <a:r>
                <a:rPr lang="zh-CN" altLang="en-US" sz="2400" b="1" dirty="0">
                  <a:latin typeface="华文新魏" pitchFamily="2" charset="-122"/>
                  <a:ea typeface="华文新魏" pitchFamily="2" charset="-122"/>
                </a:rPr>
                <a:t>铁路投资成为列强在华投资的重点</a:t>
              </a:r>
            </a:p>
          </p:txBody>
        </p:sp>
        <p:grpSp>
          <p:nvGrpSpPr>
            <p:cNvPr id="8" name="组合 7"/>
            <p:cNvGrpSpPr/>
            <p:nvPr/>
          </p:nvGrpSpPr>
          <p:grpSpPr>
            <a:xfrm>
              <a:off x="4788024" y="2780928"/>
              <a:ext cx="4248472" cy="3372762"/>
              <a:chOff x="4788024" y="2780928"/>
              <a:chExt cx="4248472" cy="3372762"/>
            </a:xfrm>
          </p:grpSpPr>
          <p:pic>
            <p:nvPicPr>
              <p:cNvPr id="9223" name="Picture 7" descr="xin_5231008081719171964537"/>
              <p:cNvPicPr>
                <a:picLocks noChangeAspect="1" noChangeArrowheads="1"/>
              </p:cNvPicPr>
              <p:nvPr/>
            </p:nvPicPr>
            <p:blipFill>
              <a:blip r:embed="rId3" cstate="print"/>
              <a:srcRect/>
              <a:stretch>
                <a:fillRect/>
              </a:stretch>
            </p:blipFill>
            <p:spPr bwMode="auto">
              <a:xfrm>
                <a:off x="4788024" y="2780928"/>
                <a:ext cx="4248472" cy="2814960"/>
              </a:xfrm>
              <a:prstGeom prst="rect">
                <a:avLst/>
              </a:prstGeom>
              <a:noFill/>
              <a:ln w="9525">
                <a:noFill/>
                <a:miter lim="800000"/>
                <a:headEnd/>
                <a:tailEnd/>
              </a:ln>
            </p:spPr>
          </p:pic>
          <p:sp>
            <p:nvSpPr>
              <p:cNvPr id="9225" name="Rectangle 9"/>
              <p:cNvSpPr>
                <a:spLocks noChangeArrowheads="1"/>
              </p:cNvSpPr>
              <p:nvPr/>
            </p:nvSpPr>
            <p:spPr bwMode="auto">
              <a:xfrm>
                <a:off x="4932040" y="5630470"/>
                <a:ext cx="4030662" cy="523220"/>
              </a:xfrm>
              <a:prstGeom prst="rect">
                <a:avLst/>
              </a:prstGeom>
              <a:noFill/>
              <a:ln w="9525">
                <a:noFill/>
                <a:miter lim="800000"/>
                <a:headEnd/>
                <a:tailEnd/>
              </a:ln>
              <a:effectLst/>
            </p:spPr>
            <p:txBody>
              <a:bodyPr anchor="ctr">
                <a:spAutoFit/>
              </a:bodyPr>
              <a:lstStyle/>
              <a:p>
                <a:r>
                  <a:rPr lang="zh-CN" altLang="en-US" sz="1400" dirty="0"/>
                  <a:t>钱</a:t>
                </a:r>
                <a:r>
                  <a:rPr lang="zh-CN" altLang="en-US" sz="1400" b="1" dirty="0"/>
                  <a:t>病鹤先生于</a:t>
                </a:r>
                <a:r>
                  <a:rPr lang="en-US" altLang="zh-CN" sz="1400" b="1" dirty="0"/>
                  <a:t>1909</a:t>
                </a:r>
                <a:r>
                  <a:rPr lang="zh-CN" altLang="en-US" sz="1400" b="1" dirty="0"/>
                  <a:t>年创作的题为</a:t>
                </a:r>
                <a:r>
                  <a:rPr lang="en-US" altLang="zh-CN" sz="1400" b="1" dirty="0"/>
                  <a:t>《</a:t>
                </a:r>
                <a:r>
                  <a:rPr lang="zh-CN" altLang="en-US" sz="1400" b="1" dirty="0"/>
                  <a:t>各国联合龙灯大会</a:t>
                </a:r>
                <a:r>
                  <a:rPr lang="en-US" altLang="zh-CN" sz="1400" b="1" dirty="0"/>
                  <a:t>》</a:t>
                </a:r>
                <a:r>
                  <a:rPr lang="zh-CN" altLang="en-US" sz="1400" b="1" dirty="0"/>
                  <a:t>揭露了帝国主义侵夺中国铁路权益。</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slide(fromTop)">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 name="组合 5"/>
          <p:cNvGrpSpPr>
            <a:grpSpLocks/>
          </p:cNvGrpSpPr>
          <p:nvPr/>
        </p:nvGrpSpPr>
        <p:grpSpPr bwMode="auto">
          <a:xfrm>
            <a:off x="467544" y="980728"/>
            <a:ext cx="8137525" cy="1903412"/>
            <a:chOff x="467544" y="1921901"/>
            <a:chExt cx="8136904" cy="1903413"/>
          </a:xfrm>
        </p:grpSpPr>
        <p:pic>
          <p:nvPicPr>
            <p:cNvPr id="3" name="图片 2">
              <a:extLst>
                <a:ext uri="{FF2B5EF4-FFF2-40B4-BE49-F238E27FC236}">
                  <a16:creationId xmlns="" xmlns:a16="http://schemas.microsoft.com/office/drawing/2014/main" id="{C11BF977-6B1A-487F-B0AA-D10130D2611A}"/>
                </a:ext>
              </a:extLst>
            </p:cNvPr>
            <p:cNvPicPr>
              <a:picLocks noChangeAspect="1"/>
            </p:cNvPicPr>
            <p:nvPr/>
          </p:nvPicPr>
          <p:blipFill rotWithShape="1">
            <a:blip r:embed="rId2" cstate="print">
              <a:extLst/>
            </a:blip>
            <a:srcRect l="6935" r="9835" b="13201"/>
            <a:stretch>
              <a:fillRect/>
            </a:stretch>
          </p:blipFill>
          <p:spPr>
            <a:xfrm>
              <a:off x="606252" y="1921902"/>
              <a:ext cx="1473620" cy="1903412"/>
            </a:xfrm>
            <a:prstGeom prst="ellipse">
              <a:avLst/>
            </a:prstGeom>
            <a:ln>
              <a:noFill/>
            </a:ln>
            <a:effectLst>
              <a:softEdge rad="112500"/>
            </a:effectLst>
          </p:spPr>
        </p:pic>
        <p:sp>
          <p:nvSpPr>
            <p:cNvPr id="12" name="AutoShape 5">
              <a:extLst>
                <a:ext uri="{FF2B5EF4-FFF2-40B4-BE49-F238E27FC236}">
                  <a16:creationId xmlns="" xmlns:a16="http://schemas.microsoft.com/office/drawing/2014/main" id="{09F9B7F2-822D-46B1-9C18-94280B2F41CD}"/>
                </a:ext>
              </a:extLst>
            </p:cNvPr>
            <p:cNvSpPr>
              <a:spLocks noChangeArrowheads="1"/>
            </p:cNvSpPr>
            <p:nvPr/>
          </p:nvSpPr>
          <p:spPr bwMode="auto">
            <a:xfrm>
              <a:off x="467544" y="1921901"/>
              <a:ext cx="8136904" cy="1903413"/>
            </a:xfrm>
            <a:prstGeom prst="roundRect">
              <a:avLst>
                <a:gd name="adj" fmla="val 3231"/>
              </a:avLst>
            </a:prstGeom>
            <a:noFill/>
            <a:ln w="25400">
              <a:solidFill>
                <a:srgbClr val="4472C4">
                  <a:lumMod val="40000"/>
                  <a:lumOff val="60000"/>
                </a:srgbClr>
              </a:solidFill>
              <a:prstDash val="sysDot"/>
              <a:round/>
              <a:headEnd/>
              <a:tailEnd/>
            </a:ln>
          </p:spPr>
          <p:txBody>
            <a:bodyPr wrap="none" lIns="82283" tIns="41142" rIns="82283" bIns="41142" anchor="ctr"/>
            <a:lstStyle/>
            <a:p>
              <a:pPr algn="ctr" defTabSz="685800" eaLnBrk="1" fontAlgn="auto" hangingPunct="1">
                <a:spcBef>
                  <a:spcPts val="0"/>
                </a:spcBef>
                <a:spcAft>
                  <a:spcPts val="0"/>
                </a:spcAft>
                <a:defRPr/>
              </a:pPr>
              <a:endParaRPr lang="zh-CN" altLang="zh-CN" sz="1215" b="0" kern="0">
                <a:solidFill>
                  <a:prstClr val="black"/>
                </a:solidFill>
                <a:latin typeface="等线"/>
                <a:ea typeface="微软雅黑"/>
              </a:endParaRPr>
            </a:p>
          </p:txBody>
        </p:sp>
        <p:sp>
          <p:nvSpPr>
            <p:cNvPr id="4" name="矩形 3">
              <a:extLst>
                <a:ext uri="{FF2B5EF4-FFF2-40B4-BE49-F238E27FC236}">
                  <a16:creationId xmlns="" xmlns:a16="http://schemas.microsoft.com/office/drawing/2014/main" id="{73FC0E03-CEC8-4954-9D83-9C0EA4DCE7D3}"/>
                </a:ext>
              </a:extLst>
            </p:cNvPr>
            <p:cNvSpPr/>
            <p:nvPr/>
          </p:nvSpPr>
          <p:spPr>
            <a:xfrm>
              <a:off x="2183500" y="2037788"/>
              <a:ext cx="6317768" cy="1672254"/>
            </a:xfrm>
            <a:prstGeom prst="rect">
              <a:avLst/>
            </a:prstGeom>
          </p:spPr>
          <p:txBody>
            <a:bodyPr>
              <a:spAutoFit/>
            </a:bodyPr>
            <a:lstStyle/>
            <a:p>
              <a:pPr algn="just">
                <a:spcBef>
                  <a:spcPts val="800"/>
                </a:spcBef>
                <a:defRPr/>
              </a:pPr>
              <a:r>
                <a:rPr lang="zh-CN" altLang="en-US" sz="2400" b="1" dirty="0">
                  <a:latin typeface="+mn-ea"/>
                  <a:cs typeface="+mn-ea"/>
                  <a:sym typeface="+mn-lt"/>
                </a:rPr>
                <a:t>“夫男儿在世，不能建功立业以强祖国，使同胞享幸福；奋斗而死，亦大乐也。且为祖国而死，亦义所应尔也。</a:t>
              </a:r>
              <a:r>
                <a:rPr lang="zh-CN" altLang="en-US" sz="2400" b="1" dirty="0" smtClean="0">
                  <a:latin typeface="+mn-ea"/>
                  <a:cs typeface="+mn-ea"/>
                  <a:sym typeface="+mn-lt"/>
                </a:rPr>
                <a:t>”</a:t>
              </a:r>
              <a:endParaRPr lang="en-US" altLang="zh-CN" sz="2400" b="1" dirty="0" smtClean="0">
                <a:latin typeface="+mn-ea"/>
                <a:cs typeface="+mn-ea"/>
                <a:sym typeface="+mn-lt"/>
              </a:endParaRPr>
            </a:p>
            <a:p>
              <a:pPr algn="just">
                <a:spcBef>
                  <a:spcPts val="800"/>
                </a:spcBef>
                <a:defRPr/>
              </a:pPr>
              <a:r>
                <a:rPr lang="en-US" altLang="zh-CN" sz="2400" b="1" dirty="0" smtClean="0">
                  <a:latin typeface="+mn-ea"/>
                  <a:cs typeface="+mn-ea"/>
                  <a:sym typeface="+mn-lt"/>
                </a:rPr>
                <a:t>                          </a:t>
              </a:r>
              <a:r>
                <a:rPr lang="en-US" altLang="zh-CN" b="1" dirty="0" smtClean="0">
                  <a:latin typeface="+mn-ea"/>
                  <a:cs typeface="+mn-ea"/>
                  <a:sym typeface="+mn-lt"/>
                </a:rPr>
                <a:t>----</a:t>
              </a:r>
              <a:r>
                <a:rPr lang="zh-CN" altLang="en-US" b="1" dirty="0" smtClean="0">
                  <a:latin typeface="+mn-ea"/>
                  <a:cs typeface="+mn-ea"/>
                  <a:sym typeface="+mn-lt"/>
                </a:rPr>
                <a:t>方声洞（</a:t>
              </a:r>
              <a:r>
                <a:rPr lang="en-US" altLang="zh-CN" b="1" dirty="0" smtClean="0">
                  <a:latin typeface="+mn-ea"/>
                  <a:cs typeface="+mn-ea"/>
                  <a:sym typeface="+mn-lt"/>
                </a:rPr>
                <a:t>1886</a:t>
              </a:r>
              <a:r>
                <a:rPr lang="zh-CN" altLang="en-US" b="1" dirty="0" smtClean="0">
                  <a:latin typeface="+mn-ea"/>
                  <a:cs typeface="+mn-ea"/>
                  <a:sym typeface="+mn-lt"/>
                </a:rPr>
                <a:t>－</a:t>
              </a:r>
              <a:r>
                <a:rPr lang="en-US" altLang="zh-CN" b="1" dirty="0" smtClean="0">
                  <a:latin typeface="+mn-ea"/>
                  <a:cs typeface="+mn-ea"/>
                  <a:sym typeface="+mn-lt"/>
                </a:rPr>
                <a:t>1911</a:t>
              </a:r>
              <a:r>
                <a:rPr lang="zh-CN" altLang="en-US" b="1" dirty="0" smtClean="0">
                  <a:latin typeface="+mn-ea"/>
                  <a:cs typeface="+mn-ea"/>
                  <a:sym typeface="+mn-lt"/>
                </a:rPr>
                <a:t>） ：</a:t>
              </a:r>
              <a:r>
                <a:rPr lang="en-US" altLang="zh-CN" b="1" dirty="0" smtClean="0">
                  <a:latin typeface="+mn-ea"/>
                  <a:cs typeface="+mn-ea"/>
                  <a:sym typeface="+mn-lt"/>
                </a:rPr>
                <a:t>《</a:t>
              </a:r>
              <a:r>
                <a:rPr lang="zh-CN" altLang="en-US" b="1" dirty="0" smtClean="0">
                  <a:latin typeface="+mn-ea"/>
                  <a:cs typeface="+mn-ea"/>
                  <a:sym typeface="+mn-lt"/>
                </a:rPr>
                <a:t>禀父书</a:t>
              </a:r>
              <a:r>
                <a:rPr lang="en-US" altLang="zh-CN" b="1" dirty="0" smtClean="0">
                  <a:latin typeface="+mn-ea"/>
                  <a:cs typeface="+mn-ea"/>
                  <a:sym typeface="+mn-lt"/>
                </a:rPr>
                <a:t>》</a:t>
              </a:r>
            </a:p>
          </p:txBody>
        </p:sp>
      </p:grpSp>
      <p:grpSp>
        <p:nvGrpSpPr>
          <p:cNvPr id="7" name="组合 6"/>
          <p:cNvGrpSpPr>
            <a:grpSpLocks/>
          </p:cNvGrpSpPr>
          <p:nvPr/>
        </p:nvGrpSpPr>
        <p:grpSpPr bwMode="auto">
          <a:xfrm>
            <a:off x="467544" y="3356992"/>
            <a:ext cx="8137525" cy="2157473"/>
            <a:chOff x="503548" y="4149080"/>
            <a:chExt cx="8136904" cy="2157224"/>
          </a:xfrm>
        </p:grpSpPr>
        <p:pic>
          <p:nvPicPr>
            <p:cNvPr id="5" name="图片 4">
              <a:extLst>
                <a:ext uri="{FF2B5EF4-FFF2-40B4-BE49-F238E27FC236}">
                  <a16:creationId xmlns="" xmlns:a16="http://schemas.microsoft.com/office/drawing/2014/main" id="{BFDDCF68-2896-477D-A579-79F45C85EFEC}"/>
                </a:ext>
              </a:extLst>
            </p:cNvPr>
            <p:cNvPicPr>
              <a:picLocks noChangeAspect="1"/>
            </p:cNvPicPr>
            <p:nvPr/>
          </p:nvPicPr>
          <p:blipFill rotWithShape="1">
            <a:blip r:embed="rId3" cstate="print">
              <a:extLst/>
            </a:blip>
            <a:srcRect b="20059"/>
            <a:stretch>
              <a:fillRect/>
            </a:stretch>
          </p:blipFill>
          <p:spPr>
            <a:xfrm>
              <a:off x="595352" y="4186049"/>
              <a:ext cx="1588278" cy="1866444"/>
            </a:xfrm>
            <a:prstGeom prst="ellipse">
              <a:avLst/>
            </a:prstGeom>
            <a:ln>
              <a:noFill/>
            </a:ln>
            <a:effectLst>
              <a:softEdge rad="112500"/>
            </a:effectLst>
          </p:spPr>
        </p:pic>
        <p:grpSp>
          <p:nvGrpSpPr>
            <p:cNvPr id="8" name="组合 14"/>
            <p:cNvGrpSpPr>
              <a:grpSpLocks/>
            </p:cNvGrpSpPr>
            <p:nvPr/>
          </p:nvGrpSpPr>
          <p:grpSpPr bwMode="auto">
            <a:xfrm>
              <a:off x="503548" y="4149080"/>
              <a:ext cx="8136904" cy="2157224"/>
              <a:chOff x="467544" y="1921901"/>
              <a:chExt cx="8136904" cy="2157224"/>
            </a:xfrm>
          </p:grpSpPr>
          <p:sp>
            <p:nvSpPr>
              <p:cNvPr id="17" name="AutoShape 5">
                <a:extLst>
                  <a:ext uri="{FF2B5EF4-FFF2-40B4-BE49-F238E27FC236}">
                    <a16:creationId xmlns="" xmlns:a16="http://schemas.microsoft.com/office/drawing/2014/main" id="{A4F5E372-29C5-4E5D-8A2C-EB0820E8DC27}"/>
                  </a:ext>
                </a:extLst>
              </p:cNvPr>
              <p:cNvSpPr>
                <a:spLocks noChangeArrowheads="1"/>
              </p:cNvSpPr>
              <p:nvPr/>
            </p:nvSpPr>
            <p:spPr bwMode="auto">
              <a:xfrm>
                <a:off x="467544" y="1921901"/>
                <a:ext cx="8136904" cy="2157164"/>
              </a:xfrm>
              <a:prstGeom prst="roundRect">
                <a:avLst>
                  <a:gd name="adj" fmla="val 3231"/>
                </a:avLst>
              </a:prstGeom>
              <a:noFill/>
              <a:ln w="25400">
                <a:solidFill>
                  <a:srgbClr val="4472C4">
                    <a:lumMod val="40000"/>
                    <a:lumOff val="60000"/>
                  </a:srgbClr>
                </a:solidFill>
                <a:prstDash val="sysDot"/>
                <a:round/>
                <a:headEnd/>
                <a:tailEnd/>
              </a:ln>
            </p:spPr>
            <p:txBody>
              <a:bodyPr wrap="none" lIns="82283" tIns="41142" rIns="82283" bIns="41142" anchor="ctr"/>
              <a:lstStyle/>
              <a:p>
                <a:pPr algn="ctr" defTabSz="685800" eaLnBrk="1" fontAlgn="auto" hangingPunct="1">
                  <a:spcBef>
                    <a:spcPts val="0"/>
                  </a:spcBef>
                  <a:spcAft>
                    <a:spcPts val="0"/>
                  </a:spcAft>
                  <a:defRPr/>
                </a:pPr>
                <a:endParaRPr lang="zh-CN" altLang="zh-CN" sz="1215" b="0" kern="0">
                  <a:solidFill>
                    <a:prstClr val="black"/>
                  </a:solidFill>
                  <a:latin typeface="等线"/>
                  <a:ea typeface="微软雅黑"/>
                </a:endParaRPr>
              </a:p>
            </p:txBody>
          </p:sp>
          <p:sp>
            <p:nvSpPr>
              <p:cNvPr id="18" name="矩形 17">
                <a:extLst>
                  <a:ext uri="{FF2B5EF4-FFF2-40B4-BE49-F238E27FC236}">
                    <a16:creationId xmlns="" xmlns:a16="http://schemas.microsoft.com/office/drawing/2014/main" id="{6C846FE8-834B-41C5-93BF-145135B73F11}"/>
                  </a:ext>
                </a:extLst>
              </p:cNvPr>
              <p:cNvSpPr/>
              <p:nvPr/>
            </p:nvSpPr>
            <p:spPr>
              <a:xfrm>
                <a:off x="2183500" y="2037776"/>
                <a:ext cx="6317768" cy="2041349"/>
              </a:xfrm>
              <a:prstGeom prst="rect">
                <a:avLst/>
              </a:prstGeom>
            </p:spPr>
            <p:txBody>
              <a:bodyPr>
                <a:spAutoFit/>
              </a:bodyPr>
              <a:lstStyle/>
              <a:p>
                <a:pPr algn="just">
                  <a:spcBef>
                    <a:spcPts val="800"/>
                  </a:spcBef>
                  <a:defRPr/>
                </a:pPr>
                <a:r>
                  <a:rPr lang="zh-CN" altLang="en-US" sz="2400" b="1" dirty="0">
                    <a:latin typeface="+mn-ea"/>
                    <a:cs typeface="+mn-ea"/>
                    <a:sym typeface="+mn-lt"/>
                  </a:rPr>
                  <a:t>“吾充吾爱汝之心，助天下人爱其所爱，所以敢先汝而死，不顾汝也。汝体吾此心，于啼泣之余，亦以天下人为念，当亦乐牺牲吾身与汝身之福利，为天下人谋永福也</a:t>
                </a:r>
                <a:r>
                  <a:rPr lang="zh-CN" altLang="en-US" sz="2400" b="1" dirty="0" smtClean="0">
                    <a:latin typeface="+mn-ea"/>
                    <a:cs typeface="+mn-ea"/>
                    <a:sym typeface="+mn-lt"/>
                  </a:rPr>
                  <a:t>。</a:t>
                </a:r>
                <a:endParaRPr lang="en-US" altLang="zh-CN" sz="2400" b="1" dirty="0" smtClean="0">
                  <a:latin typeface="+mn-ea"/>
                  <a:cs typeface="+mn-ea"/>
                  <a:sym typeface="+mn-lt"/>
                </a:endParaRPr>
              </a:p>
              <a:p>
                <a:pPr algn="just">
                  <a:spcBef>
                    <a:spcPts val="800"/>
                  </a:spcBef>
                  <a:defRPr/>
                </a:pPr>
                <a:r>
                  <a:rPr lang="en-US" altLang="zh-CN" sz="2400" b="1" dirty="0" smtClean="0">
                    <a:latin typeface="+mn-ea"/>
                    <a:cs typeface="+mn-ea"/>
                    <a:sym typeface="+mn-lt"/>
                  </a:rPr>
                  <a:t>                  </a:t>
                </a:r>
                <a:r>
                  <a:rPr lang="zh-CN" altLang="en-US" sz="2400" b="1" dirty="0">
                    <a:latin typeface="+mn-ea"/>
                    <a:cs typeface="+mn-ea"/>
                    <a:sym typeface="+mn-lt"/>
                  </a:rPr>
                  <a:t>　</a:t>
                </a:r>
                <a:r>
                  <a:rPr lang="en-US" altLang="zh-CN" b="1" dirty="0" smtClean="0">
                    <a:latin typeface="+mn-ea"/>
                    <a:cs typeface="+mn-ea"/>
                    <a:sym typeface="+mn-lt"/>
                  </a:rPr>
                  <a:t>----</a:t>
                </a:r>
                <a:r>
                  <a:rPr lang="zh-CN" altLang="en-US" b="1" dirty="0" smtClean="0">
                    <a:latin typeface="+mn-ea"/>
                    <a:cs typeface="+mn-ea"/>
                    <a:sym typeface="+mn-lt"/>
                  </a:rPr>
                  <a:t>林</a:t>
                </a:r>
                <a:r>
                  <a:rPr lang="zh-CN" altLang="en-US" b="1" dirty="0">
                    <a:latin typeface="+mn-ea"/>
                    <a:cs typeface="+mn-ea"/>
                    <a:sym typeface="+mn-lt"/>
                  </a:rPr>
                  <a:t>觉</a:t>
                </a:r>
                <a:r>
                  <a:rPr lang="zh-CN" altLang="en-US" b="1" dirty="0" smtClean="0">
                    <a:latin typeface="+mn-ea"/>
                    <a:cs typeface="+mn-ea"/>
                    <a:sym typeface="+mn-lt"/>
                  </a:rPr>
                  <a:t>民（</a:t>
                </a:r>
                <a:r>
                  <a:rPr lang="zh-CN" altLang="en-US" b="1" dirty="0" smtClean="0">
                    <a:solidFill>
                      <a:schemeClr val="tx2"/>
                    </a:solidFill>
                    <a:latin typeface="华文新魏" pitchFamily="2" charset="-122"/>
                    <a:ea typeface="华文新魏" pitchFamily="2" charset="-122"/>
                  </a:rPr>
                  <a:t> </a:t>
                </a:r>
                <a:r>
                  <a:rPr lang="en-US" altLang="zh-CN" b="1" dirty="0" smtClean="0">
                    <a:solidFill>
                      <a:schemeClr val="tx2"/>
                    </a:solidFill>
                    <a:latin typeface="华文新魏" pitchFamily="2" charset="-122"/>
                    <a:ea typeface="华文新魏" pitchFamily="2" charset="-122"/>
                  </a:rPr>
                  <a:t>1887—1911</a:t>
                </a:r>
                <a:r>
                  <a:rPr lang="zh-CN" altLang="en-US" b="1" dirty="0" smtClean="0">
                    <a:solidFill>
                      <a:schemeClr val="tx2"/>
                    </a:solidFill>
                    <a:latin typeface="华文新魏" pitchFamily="2" charset="-122"/>
                    <a:ea typeface="华文新魏" pitchFamily="2" charset="-122"/>
                  </a:rPr>
                  <a:t>） </a:t>
                </a:r>
                <a:r>
                  <a:rPr lang="zh-CN" altLang="en-US" b="1" dirty="0" smtClean="0">
                    <a:latin typeface="+mn-ea"/>
                    <a:cs typeface="+mn-ea"/>
                    <a:sym typeface="+mn-lt"/>
                  </a:rPr>
                  <a:t>）：</a:t>
                </a:r>
                <a:r>
                  <a:rPr lang="en-US" altLang="zh-CN" b="1" dirty="0">
                    <a:latin typeface="+mn-ea"/>
                    <a:cs typeface="+mn-ea"/>
                    <a:sym typeface="+mn-lt"/>
                  </a:rPr>
                  <a:t>《</a:t>
                </a:r>
                <a:r>
                  <a:rPr lang="zh-CN" altLang="en-US" b="1" dirty="0">
                    <a:latin typeface="+mn-ea"/>
                    <a:cs typeface="+mn-ea"/>
                    <a:sym typeface="+mn-lt"/>
                  </a:rPr>
                  <a:t>与妻书</a:t>
                </a:r>
                <a:r>
                  <a:rPr lang="en-US" altLang="zh-CN" b="1" dirty="0">
                    <a:latin typeface="+mn-ea"/>
                    <a:cs typeface="+mn-ea"/>
                    <a:sym typeface="+mn-lt"/>
                  </a:rPr>
                  <a:t>》</a:t>
                </a:r>
              </a:p>
            </p:txBody>
          </p:sp>
        </p:grpSp>
      </p:grpSp>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395288" y="4168775"/>
            <a:ext cx="8497887" cy="519113"/>
          </a:xfrm>
          <a:prstGeom prst="rect">
            <a:avLst/>
          </a:prstGeom>
          <a:noFill/>
          <a:ln w="9525">
            <a:noFill/>
            <a:miter lim="800000"/>
            <a:headEnd/>
            <a:tailEnd/>
          </a:ln>
          <a:effectLst/>
        </p:spPr>
        <p:txBody>
          <a:bodyPr>
            <a:spAutoFit/>
          </a:bodyPr>
          <a:lstStyle/>
          <a:p>
            <a:r>
              <a:rPr lang="zh-CN" altLang="en-US" sz="2800">
                <a:latin typeface="楷体_GB2312" pitchFamily="49" charset="-122"/>
                <a:ea typeface="楷体_GB2312" pitchFamily="49" charset="-122"/>
              </a:rPr>
              <a:t>  </a:t>
            </a:r>
          </a:p>
        </p:txBody>
      </p:sp>
      <p:graphicFrame>
        <p:nvGraphicFramePr>
          <p:cNvPr id="56323" name="Object 3"/>
          <p:cNvGraphicFramePr>
            <a:graphicFrameLocks noChangeAspect="1"/>
          </p:cNvGraphicFramePr>
          <p:nvPr/>
        </p:nvGraphicFramePr>
        <p:xfrm>
          <a:off x="4427538" y="476250"/>
          <a:ext cx="3889375" cy="2736850"/>
        </p:xfrm>
        <a:graphic>
          <a:graphicData uri="http://schemas.openxmlformats.org/presentationml/2006/ole">
            <p:oleObj spid="_x0000_s2050" r:id="rId3" imgW="3371429" imgH="2647619" progId="PBrush">
              <p:embed/>
            </p:oleObj>
          </a:graphicData>
        </a:graphic>
      </p:graphicFrame>
      <p:sp>
        <p:nvSpPr>
          <p:cNvPr id="56324" name="Rectangle 4"/>
          <p:cNvSpPr>
            <a:spLocks noChangeArrowheads="1"/>
          </p:cNvSpPr>
          <p:nvPr/>
        </p:nvSpPr>
        <p:spPr bwMode="auto">
          <a:xfrm>
            <a:off x="395536" y="260350"/>
            <a:ext cx="8229352" cy="1139825"/>
          </a:xfrm>
          <a:prstGeom prst="rect">
            <a:avLst/>
          </a:prstGeom>
          <a:noFill/>
          <a:ln w="9525">
            <a:noFill/>
            <a:miter lim="800000"/>
            <a:headEnd/>
            <a:tailEnd/>
          </a:ln>
          <a:effectLst/>
        </p:spPr>
        <p:txBody>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）保路风潮</a:t>
            </a:r>
          </a:p>
        </p:txBody>
      </p:sp>
      <p:pic>
        <p:nvPicPr>
          <p:cNvPr id="56325" name="Picture 5" descr="091"/>
          <p:cNvPicPr>
            <a:picLocks noChangeAspect="1" noChangeArrowheads="1"/>
          </p:cNvPicPr>
          <p:nvPr/>
        </p:nvPicPr>
        <p:blipFill>
          <a:blip r:embed="rId4" cstate="print"/>
          <a:srcRect/>
          <a:stretch>
            <a:fillRect/>
          </a:stretch>
        </p:blipFill>
        <p:spPr bwMode="auto">
          <a:xfrm>
            <a:off x="4211638" y="3213100"/>
            <a:ext cx="4608512" cy="2894013"/>
          </a:xfrm>
          <a:prstGeom prst="rect">
            <a:avLst/>
          </a:prstGeom>
          <a:noFill/>
          <a:ln w="9525">
            <a:noFill/>
            <a:miter lim="800000"/>
            <a:headEnd/>
            <a:tailEnd/>
          </a:ln>
        </p:spPr>
      </p:pic>
      <p:sp>
        <p:nvSpPr>
          <p:cNvPr id="56326" name="Rectangle 6"/>
          <p:cNvSpPr>
            <a:spLocks noChangeArrowheads="1"/>
          </p:cNvSpPr>
          <p:nvPr/>
        </p:nvSpPr>
        <p:spPr bwMode="auto">
          <a:xfrm>
            <a:off x="395536" y="1556792"/>
            <a:ext cx="3034680" cy="4241800"/>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400" b="1" dirty="0"/>
              <a:t>1911</a:t>
            </a:r>
            <a:r>
              <a:rPr lang="zh-CN" altLang="en-US" sz="2400" b="1" dirty="0"/>
              <a:t>年</a:t>
            </a:r>
            <a:r>
              <a:rPr lang="en-US" altLang="zh-CN" sz="2400" b="1" dirty="0"/>
              <a:t>5</a:t>
            </a:r>
            <a:r>
              <a:rPr lang="zh-CN" altLang="en-US" sz="2400" b="1" dirty="0"/>
              <a:t>月，清政府宣布“铁路干线收回国有”，把粤汉、川汉铁路利权出卖给帝国主义，激起了鄂、湘、粤、川四省的保路风潮，其中以四川为最烈。 </a:t>
            </a:r>
          </a:p>
          <a:p>
            <a:pPr marL="342900" indent="-342900">
              <a:lnSpc>
                <a:spcPct val="90000"/>
              </a:lnSpc>
              <a:spcBef>
                <a:spcPct val="20000"/>
              </a:spcBef>
              <a:buClr>
                <a:schemeClr val="accent1"/>
              </a:buClr>
              <a:buSzPct val="65000"/>
              <a:buFont typeface="Wingdings" pitchFamily="2" charset="2"/>
              <a:buChar char="n"/>
            </a:pPr>
            <a:r>
              <a:rPr lang="zh-CN" altLang="en-US" sz="2400" b="1" dirty="0"/>
              <a:t>署理四川总督赵尔丰下令军警向请愿群众开枪，造成“成都血案”。</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fade">
                                      <p:cBhvr>
                                        <p:cTn id="7" dur="2000"/>
                                        <p:tgtEl>
                                          <p:spTgt spid="56323"/>
                                        </p:tgtEl>
                                      </p:cBhvr>
                                    </p:animEffect>
                                    <p:anim calcmode="lin" valueType="num">
                                      <p:cBhvr>
                                        <p:cTn id="8" dur="2000" fill="hold"/>
                                        <p:tgtEl>
                                          <p:spTgt spid="56323"/>
                                        </p:tgtEl>
                                        <p:attrNameLst>
                                          <p:attrName>style.rotation</p:attrName>
                                        </p:attrNameLst>
                                      </p:cBhvr>
                                      <p:tavLst>
                                        <p:tav tm="0">
                                          <p:val>
                                            <p:fltVal val="720"/>
                                          </p:val>
                                        </p:tav>
                                        <p:tav tm="100000">
                                          <p:val>
                                            <p:fltVal val="0"/>
                                          </p:val>
                                        </p:tav>
                                      </p:tavLst>
                                    </p:anim>
                                    <p:anim calcmode="lin" valueType="num">
                                      <p:cBhvr>
                                        <p:cTn id="9" dur="2000" fill="hold"/>
                                        <p:tgtEl>
                                          <p:spTgt spid="56323"/>
                                        </p:tgtEl>
                                        <p:attrNameLst>
                                          <p:attrName>ppt_h</p:attrName>
                                        </p:attrNameLst>
                                      </p:cBhvr>
                                      <p:tavLst>
                                        <p:tav tm="0">
                                          <p:val>
                                            <p:fltVal val="0"/>
                                          </p:val>
                                        </p:tav>
                                        <p:tav tm="100000">
                                          <p:val>
                                            <p:strVal val="#ppt_h"/>
                                          </p:val>
                                        </p:tav>
                                      </p:tavLst>
                                    </p:anim>
                                    <p:anim calcmode="lin" valueType="num">
                                      <p:cBhvr>
                                        <p:cTn id="10" dur="2000" fill="hold"/>
                                        <p:tgtEl>
                                          <p:spTgt spid="5632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title"/>
          </p:nvPr>
        </p:nvSpPr>
        <p:spPr>
          <a:xfrm>
            <a:off x="395536" y="0"/>
            <a:ext cx="7498080" cy="1143000"/>
          </a:xfrm>
          <a:noFill/>
          <a:ln/>
        </p:spPr>
        <p:txBody>
          <a:bodyPr/>
          <a:lstStyle/>
          <a:p>
            <a:r>
              <a:rPr lang="en-US" altLang="zh-CN" b="1" dirty="0"/>
              <a:t>2</a:t>
            </a:r>
            <a:r>
              <a:rPr lang="zh-CN" altLang="en-US" b="1" dirty="0"/>
              <a:t>、武昌首义与各地响应</a:t>
            </a:r>
          </a:p>
        </p:txBody>
      </p:sp>
      <p:sp>
        <p:nvSpPr>
          <p:cNvPr id="57346" name="Rectangle 2"/>
          <p:cNvSpPr>
            <a:spLocks noGrp="1" noChangeArrowheads="1"/>
          </p:cNvSpPr>
          <p:nvPr>
            <p:ph sz="quarter" idx="1"/>
          </p:nvPr>
        </p:nvSpPr>
        <p:spPr>
          <a:xfrm>
            <a:off x="3203848" y="2132856"/>
            <a:ext cx="3095625" cy="3312368"/>
          </a:xfrm>
        </p:spPr>
        <p:txBody>
          <a:bodyPr/>
          <a:lstStyle/>
          <a:p>
            <a:r>
              <a:rPr lang="zh-CN" altLang="en-US" b="1" dirty="0"/>
              <a:t>共进会（会长孙武）和文学社（会长蒋翊武）两个革命团体决定联合行动，在武昌举行武装起义。</a:t>
            </a:r>
          </a:p>
        </p:txBody>
      </p:sp>
      <p:pic>
        <p:nvPicPr>
          <p:cNvPr id="57348" name="Picture 4" descr="2f3295d44a748373a08bb778"/>
          <p:cNvPicPr>
            <a:picLocks noChangeAspect="1" noChangeArrowheads="1"/>
          </p:cNvPicPr>
          <p:nvPr/>
        </p:nvPicPr>
        <p:blipFill>
          <a:blip r:embed="rId2" cstate="print"/>
          <a:srcRect/>
          <a:stretch>
            <a:fillRect/>
          </a:stretch>
        </p:blipFill>
        <p:spPr bwMode="auto">
          <a:xfrm>
            <a:off x="6444208" y="188640"/>
            <a:ext cx="2522537" cy="2808287"/>
          </a:xfrm>
          <a:prstGeom prst="rect">
            <a:avLst/>
          </a:prstGeom>
          <a:noFill/>
          <a:ln w="9525">
            <a:noFill/>
            <a:miter lim="800000"/>
            <a:headEnd/>
            <a:tailEnd/>
          </a:ln>
        </p:spPr>
      </p:pic>
      <p:grpSp>
        <p:nvGrpSpPr>
          <p:cNvPr id="9" name="组合 8"/>
          <p:cNvGrpSpPr/>
          <p:nvPr/>
        </p:nvGrpSpPr>
        <p:grpSpPr>
          <a:xfrm>
            <a:off x="6444208" y="2924944"/>
            <a:ext cx="2376487" cy="3589367"/>
            <a:chOff x="6444208" y="2924944"/>
            <a:chExt cx="2376487" cy="3589367"/>
          </a:xfrm>
        </p:grpSpPr>
        <p:pic>
          <p:nvPicPr>
            <p:cNvPr id="57349" name="Picture 5" descr="未标题-14"/>
            <p:cNvPicPr>
              <a:picLocks noChangeAspect="1" noChangeArrowheads="1"/>
            </p:cNvPicPr>
            <p:nvPr/>
          </p:nvPicPr>
          <p:blipFill>
            <a:blip r:embed="rId3" cstate="print"/>
            <a:srcRect/>
            <a:stretch>
              <a:fillRect/>
            </a:stretch>
          </p:blipFill>
          <p:spPr bwMode="auto">
            <a:xfrm>
              <a:off x="6444208" y="2924944"/>
              <a:ext cx="2376487" cy="3232150"/>
            </a:xfrm>
            <a:prstGeom prst="rect">
              <a:avLst/>
            </a:prstGeom>
            <a:noFill/>
            <a:ln w="9525">
              <a:noFill/>
              <a:miter lim="800000"/>
              <a:headEnd/>
              <a:tailEnd/>
            </a:ln>
          </p:spPr>
        </p:pic>
        <p:sp>
          <p:nvSpPr>
            <p:cNvPr id="57350" name="Rectangle 6"/>
            <p:cNvSpPr>
              <a:spLocks noChangeArrowheads="1"/>
            </p:cNvSpPr>
            <p:nvPr/>
          </p:nvSpPr>
          <p:spPr bwMode="auto">
            <a:xfrm>
              <a:off x="6516216" y="6237312"/>
              <a:ext cx="2060179" cy="276999"/>
            </a:xfrm>
            <a:prstGeom prst="rect">
              <a:avLst/>
            </a:prstGeom>
            <a:noFill/>
            <a:ln w="9525">
              <a:noFill/>
              <a:miter lim="800000"/>
              <a:headEnd/>
              <a:tailEnd/>
            </a:ln>
            <a:effectLst/>
          </p:spPr>
          <p:txBody>
            <a:bodyPr wrap="none">
              <a:spAutoFit/>
            </a:bodyPr>
            <a:lstStyle/>
            <a:p>
              <a:r>
                <a:rPr lang="zh-CN" altLang="en-US" sz="1200" b="1" dirty="0" smtClean="0"/>
                <a:t>蒋翊（</a:t>
              </a:r>
              <a:r>
                <a:rPr lang="en-US" altLang="zh-CN" sz="1200" b="1" dirty="0" err="1" smtClean="0"/>
                <a:t>yì</a:t>
              </a:r>
              <a:r>
                <a:rPr lang="zh-CN" altLang="en-US" sz="1200" b="1" dirty="0" smtClean="0"/>
                <a:t>）武</a:t>
              </a:r>
              <a:r>
                <a:rPr lang="zh-CN" altLang="en-US" sz="1200" b="1" dirty="0"/>
                <a:t>（</a:t>
              </a:r>
              <a:r>
                <a:rPr lang="en-US" altLang="zh-CN" sz="1200" b="1" dirty="0"/>
                <a:t>1884--1913</a:t>
              </a:r>
              <a:r>
                <a:rPr lang="zh-CN" altLang="en-US" sz="1200" b="1" dirty="0"/>
                <a:t>）</a:t>
              </a:r>
            </a:p>
          </p:txBody>
        </p:sp>
      </p:grpSp>
      <p:grpSp>
        <p:nvGrpSpPr>
          <p:cNvPr id="10" name="组合 9"/>
          <p:cNvGrpSpPr/>
          <p:nvPr/>
        </p:nvGrpSpPr>
        <p:grpSpPr>
          <a:xfrm>
            <a:off x="611560" y="2204864"/>
            <a:ext cx="2376488" cy="3535064"/>
            <a:chOff x="611560" y="2204864"/>
            <a:chExt cx="2376488" cy="3535064"/>
          </a:xfrm>
        </p:grpSpPr>
        <p:pic>
          <p:nvPicPr>
            <p:cNvPr id="57351" name="Picture 7" descr="孙武"/>
            <p:cNvPicPr>
              <a:picLocks noChangeAspect="1" noChangeArrowheads="1"/>
            </p:cNvPicPr>
            <p:nvPr/>
          </p:nvPicPr>
          <p:blipFill>
            <a:blip r:embed="rId4" cstate="print"/>
            <a:srcRect/>
            <a:stretch>
              <a:fillRect/>
            </a:stretch>
          </p:blipFill>
          <p:spPr bwMode="auto">
            <a:xfrm>
              <a:off x="611560" y="2204864"/>
              <a:ext cx="2376488" cy="3095625"/>
            </a:xfrm>
            <a:prstGeom prst="rect">
              <a:avLst/>
            </a:prstGeom>
            <a:noFill/>
            <a:ln w="9525">
              <a:noFill/>
              <a:miter lim="800000"/>
              <a:headEnd/>
              <a:tailEnd/>
            </a:ln>
          </p:spPr>
        </p:pic>
        <p:sp>
          <p:nvSpPr>
            <p:cNvPr id="57352" name="Rectangle 8"/>
            <p:cNvSpPr>
              <a:spLocks noChangeArrowheads="1"/>
            </p:cNvSpPr>
            <p:nvPr/>
          </p:nvSpPr>
          <p:spPr bwMode="auto">
            <a:xfrm>
              <a:off x="755576" y="5373216"/>
              <a:ext cx="2088232" cy="366712"/>
            </a:xfrm>
            <a:prstGeom prst="rect">
              <a:avLst/>
            </a:prstGeom>
            <a:noFill/>
            <a:ln w="9525">
              <a:noFill/>
              <a:miter lim="800000"/>
              <a:headEnd/>
              <a:tailEnd/>
            </a:ln>
            <a:effectLst/>
          </p:spPr>
          <p:txBody>
            <a:bodyPr wrap="square" anchor="ctr">
              <a:spAutoFit/>
            </a:bodyPr>
            <a:lstStyle/>
            <a:p>
              <a:r>
                <a:rPr lang="zh-CN" altLang="en-US" b="1" dirty="0"/>
                <a:t>孙武（</a:t>
              </a:r>
              <a:r>
                <a:rPr lang="en-US" altLang="zh-CN" b="1" dirty="0"/>
                <a:t>1879--1939</a:t>
              </a:r>
              <a:r>
                <a:rPr lang="zh-CN" altLang="en-US" b="1" dirty="0"/>
                <a:t>） </a:t>
              </a:r>
            </a:p>
          </p:txBody>
        </p:sp>
      </p:gr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395288" y="404813"/>
            <a:ext cx="8496300" cy="457200"/>
          </a:xfrm>
          <a:prstGeom prst="rect">
            <a:avLst/>
          </a:prstGeom>
          <a:noFill/>
          <a:ln w="9525">
            <a:noFill/>
            <a:miter lim="800000"/>
            <a:headEnd/>
            <a:tailEnd/>
          </a:ln>
          <a:effectLst/>
        </p:spPr>
        <p:txBody>
          <a:bodyPr>
            <a:spAutoFit/>
          </a:bodyPr>
          <a:lstStyle/>
          <a:p>
            <a:pPr>
              <a:spcBef>
                <a:spcPct val="50000"/>
              </a:spcBef>
            </a:pPr>
            <a:endParaRPr lang="zh-CN" altLang="en-US" sz="2400">
              <a:latin typeface="宋体" charset="-122"/>
            </a:endParaRPr>
          </a:p>
        </p:txBody>
      </p:sp>
      <p:sp>
        <p:nvSpPr>
          <p:cNvPr id="58371" name="Rectangle 3"/>
          <p:cNvSpPr>
            <a:spLocks noChangeArrowheads="1"/>
          </p:cNvSpPr>
          <p:nvPr/>
        </p:nvSpPr>
        <p:spPr bwMode="auto">
          <a:xfrm>
            <a:off x="323528" y="1196752"/>
            <a:ext cx="3095947" cy="4896544"/>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600" b="1" dirty="0"/>
              <a:t> </a:t>
            </a:r>
            <a:r>
              <a:rPr lang="en-US" altLang="zh-CN" sz="2600" b="1" dirty="0"/>
              <a:t>1911</a:t>
            </a:r>
            <a:r>
              <a:rPr lang="zh-CN" altLang="en-US" sz="2600" b="1" dirty="0"/>
              <a:t>年</a:t>
            </a:r>
            <a:r>
              <a:rPr lang="en-US" altLang="zh-CN" sz="2600" b="1" dirty="0"/>
              <a:t>10</a:t>
            </a:r>
            <a:r>
              <a:rPr lang="zh-CN" altLang="en-US" sz="2600" b="1" dirty="0"/>
              <a:t>月</a:t>
            </a:r>
            <a:r>
              <a:rPr lang="en-US" altLang="zh-CN" sz="2600" b="1" dirty="0"/>
              <a:t>9</a:t>
            </a:r>
            <a:r>
              <a:rPr lang="zh-CN" altLang="en-US" sz="2600" b="1" dirty="0"/>
              <a:t>日，孙武等在汉口租界宝善里制造炸弹，不慎爆炸，引来巡捕搜查。</a:t>
            </a:r>
          </a:p>
          <a:p>
            <a:pPr marL="342900" indent="-342900">
              <a:spcBef>
                <a:spcPct val="20000"/>
              </a:spcBef>
              <a:buClr>
                <a:schemeClr val="accent1"/>
              </a:buClr>
              <a:buSzPct val="65000"/>
              <a:buFont typeface="Wingdings" pitchFamily="2" charset="2"/>
              <a:buChar char="n"/>
            </a:pPr>
            <a:r>
              <a:rPr lang="zh-CN" altLang="en-US" sz="2600" b="1" dirty="0"/>
              <a:t>当晚，起义总指挥部被清军包围，革命党人</a:t>
            </a:r>
            <a:r>
              <a:rPr lang="zh-CN" altLang="en-US" sz="2600" b="1" dirty="0">
                <a:solidFill>
                  <a:srgbClr val="FF0000"/>
                </a:solidFill>
              </a:rPr>
              <a:t>刘复基</a:t>
            </a:r>
            <a:r>
              <a:rPr lang="zh-CN" altLang="en-US" sz="2600" b="1" dirty="0"/>
              <a:t>、</a:t>
            </a:r>
            <a:r>
              <a:rPr lang="zh-CN" altLang="en-US" sz="2600" b="1" dirty="0">
                <a:solidFill>
                  <a:srgbClr val="FF0000"/>
                </a:solidFill>
              </a:rPr>
              <a:t>彭楚藩</a:t>
            </a:r>
            <a:r>
              <a:rPr lang="zh-CN" altLang="en-US" sz="2600" b="1" dirty="0"/>
              <a:t>、</a:t>
            </a:r>
            <a:r>
              <a:rPr lang="zh-CN" altLang="en-US" sz="2600" b="1" dirty="0">
                <a:solidFill>
                  <a:srgbClr val="FF0000"/>
                </a:solidFill>
              </a:rPr>
              <a:t>杨洪胜</a:t>
            </a:r>
            <a:r>
              <a:rPr lang="zh-CN" altLang="en-US" sz="2600" b="1" dirty="0"/>
              <a:t>被捕被湖广总督下令杀害。</a:t>
            </a:r>
          </a:p>
        </p:txBody>
      </p:sp>
      <p:pic>
        <p:nvPicPr>
          <p:cNvPr id="58372" name="Picture 4" descr="c856613ef7ead10471cf6c39"/>
          <p:cNvPicPr>
            <a:picLocks noChangeAspect="1" noChangeArrowheads="1"/>
          </p:cNvPicPr>
          <p:nvPr/>
        </p:nvPicPr>
        <p:blipFill>
          <a:blip r:embed="rId2" cstate="print"/>
          <a:srcRect/>
          <a:stretch>
            <a:fillRect/>
          </a:stretch>
        </p:blipFill>
        <p:spPr bwMode="auto">
          <a:xfrm>
            <a:off x="3563888" y="1556792"/>
            <a:ext cx="5140232" cy="3599606"/>
          </a:xfrm>
          <a:prstGeom prst="rect">
            <a:avLst/>
          </a:prstGeom>
          <a:noFill/>
          <a:ln w="9525">
            <a:noFill/>
            <a:miter lim="800000"/>
            <a:headEnd/>
            <a:tailEnd/>
          </a:ln>
        </p:spPr>
      </p:pic>
      <p:sp>
        <p:nvSpPr>
          <p:cNvPr id="6" name="标题 1"/>
          <p:cNvSpPr txBox="1">
            <a:spLocks/>
          </p:cNvSpPr>
          <p:nvPr/>
        </p:nvSpPr>
        <p:spPr>
          <a:xfrm>
            <a:off x="323528" y="188640"/>
            <a:ext cx="7498080" cy="792088"/>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2">
                    <a:satMod val="130000"/>
                  </a:schemeClr>
                </a:solidFill>
                <a:uLnTx/>
                <a:uFillTx/>
                <a:latin typeface="+mj-lt"/>
                <a:ea typeface="+mj-ea"/>
                <a:cs typeface="+mj-cs"/>
              </a:rPr>
              <a:t>宝善里事件</a:t>
            </a:r>
            <a:endParaRPr kumimoji="0" lang="zh-CN" altLang="en-US" sz="4300" b="1" i="0" u="none" strike="noStrike" kern="1200" cap="none" spc="0" normalizeH="0" baseline="0" noProof="0" dirty="0">
              <a:ln>
                <a:noFill/>
              </a:ln>
              <a:solidFill>
                <a:schemeClr val="tx2">
                  <a:satMod val="130000"/>
                </a:schemeClr>
              </a:solidFill>
              <a:uLnTx/>
              <a:uFillTx/>
              <a:latin typeface="+mj-lt"/>
              <a:ea typeface="+mj-ea"/>
              <a:cs typeface="+mj-cs"/>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611560" y="1357298"/>
            <a:ext cx="5688632" cy="928694"/>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1911</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10</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10</a:t>
            </a:r>
            <a:r>
              <a:rPr lang="zh-CN" altLang="en-US" sz="2400" b="1" dirty="0">
                <a:latin typeface="华文新魏" pitchFamily="2" charset="-122"/>
                <a:ea typeface="华文新魏" pitchFamily="2" charset="-122"/>
              </a:rPr>
              <a:t>日晚，新军工程第八营的革命党人打响了武装起义的第一枪。 </a:t>
            </a:r>
          </a:p>
        </p:txBody>
      </p:sp>
      <p:sp>
        <p:nvSpPr>
          <p:cNvPr id="59395" name="Rectangle 3"/>
          <p:cNvSpPr>
            <a:spLocks noChangeArrowheads="1"/>
          </p:cNvSpPr>
          <p:nvPr/>
        </p:nvSpPr>
        <p:spPr bwMode="auto">
          <a:xfrm>
            <a:off x="323528" y="277813"/>
            <a:ext cx="8363272" cy="1139825"/>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Garamond" pitchFamily="18" charset="0"/>
              </a:rPr>
              <a:t>（</a:t>
            </a:r>
            <a:r>
              <a:rPr lang="en-US" altLang="zh-CN" sz="4200" b="1" dirty="0">
                <a:solidFill>
                  <a:schemeClr val="tx2"/>
                </a:solidFill>
                <a:latin typeface="Garamond" pitchFamily="18" charset="0"/>
              </a:rPr>
              <a:t>1</a:t>
            </a:r>
            <a:r>
              <a:rPr lang="zh-CN" altLang="en-US" sz="4200" b="1" dirty="0">
                <a:solidFill>
                  <a:schemeClr val="tx2"/>
                </a:solidFill>
                <a:latin typeface="Garamond" pitchFamily="18" charset="0"/>
              </a:rPr>
              <a:t>）武昌首义</a:t>
            </a:r>
          </a:p>
        </p:txBody>
      </p:sp>
      <p:grpSp>
        <p:nvGrpSpPr>
          <p:cNvPr id="14" name="组合 13"/>
          <p:cNvGrpSpPr/>
          <p:nvPr/>
        </p:nvGrpSpPr>
        <p:grpSpPr>
          <a:xfrm>
            <a:off x="467544" y="2924944"/>
            <a:ext cx="2445010" cy="3373343"/>
            <a:chOff x="6300192" y="548680"/>
            <a:chExt cx="2445010" cy="3373343"/>
          </a:xfrm>
        </p:grpSpPr>
        <p:sp>
          <p:nvSpPr>
            <p:cNvPr id="15" name="Rectangle 6"/>
            <p:cNvSpPr>
              <a:spLocks noChangeArrowheads="1"/>
            </p:cNvSpPr>
            <p:nvPr/>
          </p:nvSpPr>
          <p:spPr bwMode="auto">
            <a:xfrm>
              <a:off x="6732240" y="3645024"/>
              <a:ext cx="1739579" cy="276999"/>
            </a:xfrm>
            <a:prstGeom prst="rect">
              <a:avLst/>
            </a:prstGeom>
            <a:solidFill>
              <a:schemeClr val="bg1"/>
            </a:solidFill>
            <a:ln w="9525">
              <a:noFill/>
              <a:miter lim="800000"/>
              <a:headEnd/>
              <a:tailEnd/>
            </a:ln>
            <a:effectLst/>
          </p:spPr>
          <p:txBody>
            <a:bodyPr wrap="none" anchor="ctr">
              <a:spAutoFit/>
            </a:bodyPr>
            <a:lstStyle/>
            <a:p>
              <a:r>
                <a:rPr lang="zh-CN" altLang="en-US" sz="1200" b="1" dirty="0">
                  <a:latin typeface="+mn-ea"/>
                </a:rPr>
                <a:t>黎元洪（</a:t>
              </a:r>
              <a:r>
                <a:rPr lang="en-US" altLang="zh-CN" sz="1200" b="1" dirty="0">
                  <a:latin typeface="+mn-ea"/>
                </a:rPr>
                <a:t>1864--1928</a:t>
              </a:r>
              <a:r>
                <a:rPr lang="zh-CN" altLang="en-US" sz="1200" b="1" dirty="0">
                  <a:latin typeface="+mn-ea"/>
                </a:rPr>
                <a:t>） </a:t>
              </a:r>
            </a:p>
          </p:txBody>
        </p:sp>
        <p:pic>
          <p:nvPicPr>
            <p:cNvPr id="16" name="Picture 6" descr="21a4462309f7905284a953850cf3d7ca7acbd5d2"/>
            <p:cNvPicPr>
              <a:picLocks noChangeAspect="1" noChangeArrowheads="1"/>
            </p:cNvPicPr>
            <p:nvPr/>
          </p:nvPicPr>
          <p:blipFill>
            <a:blip r:embed="rId2" cstate="print"/>
            <a:srcRect/>
            <a:stretch>
              <a:fillRect/>
            </a:stretch>
          </p:blipFill>
          <p:spPr bwMode="auto">
            <a:xfrm>
              <a:off x="6300192" y="548680"/>
              <a:ext cx="2445010" cy="3024336"/>
            </a:xfrm>
            <a:prstGeom prst="rect">
              <a:avLst/>
            </a:prstGeom>
            <a:noFill/>
            <a:ln w="9525">
              <a:noFill/>
              <a:miter lim="800000"/>
              <a:headEnd/>
              <a:tailEnd/>
            </a:ln>
          </p:spPr>
        </p:pic>
      </p:grpSp>
      <p:sp>
        <p:nvSpPr>
          <p:cNvPr id="17" name="Rectangle 5"/>
          <p:cNvSpPr>
            <a:spLocks noChangeArrowheads="1"/>
          </p:cNvSpPr>
          <p:nvPr/>
        </p:nvSpPr>
        <p:spPr bwMode="auto">
          <a:xfrm>
            <a:off x="2928926" y="5500702"/>
            <a:ext cx="5688632" cy="863303"/>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t>1911</a:t>
            </a:r>
            <a:r>
              <a:rPr lang="zh-CN" altLang="en-US" sz="2400" b="1" dirty="0"/>
              <a:t>年</a:t>
            </a:r>
            <a:r>
              <a:rPr lang="en-US" altLang="zh-CN" sz="2400" b="1" dirty="0"/>
              <a:t>10</a:t>
            </a:r>
            <a:r>
              <a:rPr lang="zh-CN" altLang="en-US" sz="2400" b="1" dirty="0"/>
              <a:t>月</a:t>
            </a:r>
            <a:r>
              <a:rPr lang="en-US" altLang="zh-CN" sz="2400" b="1" dirty="0"/>
              <a:t>11</a:t>
            </a:r>
            <a:r>
              <a:rPr lang="zh-CN" altLang="en-US" sz="2400" b="1" dirty="0"/>
              <a:t>日，起义军成立中华民国湖北军政府，黎元洪为都督。</a:t>
            </a:r>
          </a:p>
        </p:txBody>
      </p:sp>
      <p:grpSp>
        <p:nvGrpSpPr>
          <p:cNvPr id="23" name="组合 22"/>
          <p:cNvGrpSpPr/>
          <p:nvPr/>
        </p:nvGrpSpPr>
        <p:grpSpPr>
          <a:xfrm>
            <a:off x="4143372" y="2571744"/>
            <a:ext cx="1928811" cy="2869662"/>
            <a:chOff x="4143372" y="2571744"/>
            <a:chExt cx="1928811" cy="2869662"/>
          </a:xfrm>
        </p:grpSpPr>
        <p:sp>
          <p:nvSpPr>
            <p:cNvPr id="21" name="矩形 20"/>
            <p:cNvSpPr/>
            <p:nvPr/>
          </p:nvSpPr>
          <p:spPr>
            <a:xfrm>
              <a:off x="4357686" y="5072074"/>
              <a:ext cx="1701107" cy="369332"/>
            </a:xfrm>
            <a:prstGeom prst="rect">
              <a:avLst/>
            </a:prstGeom>
          </p:spPr>
          <p:txBody>
            <a:bodyPr wrap="square">
              <a:spAutoFit/>
            </a:bodyPr>
            <a:lstStyle/>
            <a:p>
              <a:pPr lvl="0"/>
              <a:r>
                <a:rPr lang="zh-CN" altLang="en-US" dirty="0" smtClean="0">
                  <a:solidFill>
                    <a:srgbClr val="002060"/>
                  </a:solidFill>
                </a:rPr>
                <a:t>​​</a:t>
              </a:r>
              <a:r>
                <a:rPr lang="zh-CN" altLang="en-US" sz="1200" b="1" dirty="0" smtClean="0">
                  <a:solidFill>
                    <a:srgbClr val="002060"/>
                  </a:solidFill>
                  <a:latin typeface="华文新魏"/>
                </a:rPr>
                <a:t>熊秉坤（</a:t>
              </a:r>
              <a:r>
                <a:rPr lang="en-US" altLang="zh-CN" sz="1200" b="1" dirty="0" smtClean="0">
                  <a:solidFill>
                    <a:srgbClr val="002060"/>
                  </a:solidFill>
                  <a:latin typeface="华文新魏"/>
                </a:rPr>
                <a:t>1885--1969</a:t>
              </a:r>
              <a:r>
                <a:rPr lang="zh-CN" altLang="en-US" sz="1200" b="1" dirty="0" smtClean="0">
                  <a:solidFill>
                    <a:srgbClr val="002060"/>
                  </a:solidFill>
                  <a:latin typeface="华文新魏"/>
                </a:rPr>
                <a:t>）</a:t>
              </a:r>
            </a:p>
          </p:txBody>
        </p:sp>
        <p:pic>
          <p:nvPicPr>
            <p:cNvPr id="189450" name="Picture 10" descr="http://a1.att.hudong.com/43/33/20300542392970147420331538848_s.jpg"/>
            <p:cNvPicPr>
              <a:picLocks noChangeAspect="1" noChangeArrowheads="1"/>
            </p:cNvPicPr>
            <p:nvPr/>
          </p:nvPicPr>
          <p:blipFill>
            <a:blip r:embed="rId3"/>
            <a:srcRect/>
            <a:stretch>
              <a:fillRect/>
            </a:stretch>
          </p:blipFill>
          <p:spPr bwMode="auto">
            <a:xfrm>
              <a:off x="4143372" y="2571744"/>
              <a:ext cx="1928811" cy="2571748"/>
            </a:xfrm>
            <a:prstGeom prst="rect">
              <a:avLst/>
            </a:prstGeom>
            <a:noFill/>
          </p:spPr>
        </p:pic>
      </p:grpSp>
      <p:grpSp>
        <p:nvGrpSpPr>
          <p:cNvPr id="24" name="组合 23"/>
          <p:cNvGrpSpPr/>
          <p:nvPr/>
        </p:nvGrpSpPr>
        <p:grpSpPr>
          <a:xfrm>
            <a:off x="6286512" y="1316704"/>
            <a:ext cx="2822460" cy="2211688"/>
            <a:chOff x="6286512" y="1316704"/>
            <a:chExt cx="2822460" cy="2211688"/>
          </a:xfrm>
        </p:grpSpPr>
        <p:sp>
          <p:nvSpPr>
            <p:cNvPr id="13" name="矩形 12"/>
            <p:cNvSpPr/>
            <p:nvPr/>
          </p:nvSpPr>
          <p:spPr>
            <a:xfrm>
              <a:off x="7000892" y="3286124"/>
              <a:ext cx="1673856" cy="242268"/>
            </a:xfrm>
            <a:prstGeom prst="rect">
              <a:avLst/>
            </a:prstGeom>
          </p:spPr>
          <p:txBody>
            <a:bodyPr wrap="none">
              <a:spAutoFit/>
            </a:bodyPr>
            <a:lstStyle/>
            <a:p>
              <a:r>
                <a:rPr lang="zh-CN" altLang="en-US" sz="1200" b="1" dirty="0" smtClean="0">
                  <a:solidFill>
                    <a:srgbClr val="002060"/>
                  </a:solidFill>
                  <a:latin typeface="华文新魏"/>
                </a:rPr>
                <a:t>程正瀛（</a:t>
              </a:r>
              <a:r>
                <a:rPr lang="en-US" altLang="zh-CN" sz="1200" b="1" dirty="0" smtClean="0">
                  <a:solidFill>
                    <a:srgbClr val="002060"/>
                  </a:solidFill>
                  <a:latin typeface="华文新魏"/>
                </a:rPr>
                <a:t>1885--1916</a:t>
              </a:r>
              <a:r>
                <a:rPr lang="zh-CN" altLang="en-US" sz="1200" b="1" dirty="0" smtClean="0">
                  <a:solidFill>
                    <a:srgbClr val="002060"/>
                  </a:solidFill>
                  <a:latin typeface="华文新魏"/>
                </a:rPr>
                <a:t>）</a:t>
              </a:r>
              <a:endParaRPr lang="zh-CN" altLang="en-US" dirty="0"/>
            </a:p>
          </p:txBody>
        </p:sp>
        <p:pic>
          <p:nvPicPr>
            <p:cNvPr id="189452" name="Picture 12" descr="http://npic7.edushi.com/cn/zixun/zh-chs/2019-03/07/4811668-201903071815246926.jpg"/>
            <p:cNvPicPr>
              <a:picLocks noChangeAspect="1" noChangeArrowheads="1"/>
            </p:cNvPicPr>
            <p:nvPr/>
          </p:nvPicPr>
          <p:blipFill>
            <a:blip r:embed="rId4"/>
            <a:srcRect/>
            <a:stretch>
              <a:fillRect/>
            </a:stretch>
          </p:blipFill>
          <p:spPr bwMode="auto">
            <a:xfrm>
              <a:off x="6286512" y="1316704"/>
              <a:ext cx="2822460" cy="1897982"/>
            </a:xfrm>
            <a:prstGeom prst="rect">
              <a:avLst/>
            </a:prstGeom>
            <a:noFill/>
          </p:spPr>
        </p:pic>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51520" y="260350"/>
            <a:ext cx="8352730" cy="701675"/>
          </a:xfrm>
          <a:prstGeom prst="rect">
            <a:avLst/>
          </a:prstGeom>
          <a:noFill/>
          <a:ln w="9525">
            <a:noFill/>
            <a:miter lim="800000"/>
            <a:headEnd/>
            <a:tailEnd/>
          </a:ln>
          <a:effectLst/>
        </p:spPr>
        <p:txBody>
          <a:bodyPr wrap="square">
            <a:spAutoFit/>
          </a:bodyPr>
          <a:lstStyle/>
          <a:p>
            <a:pPr eaLnBrk="0" hangingPunct="0">
              <a:spcBef>
                <a:spcPct val="50000"/>
              </a:spcBef>
            </a:pPr>
            <a:r>
              <a:rPr lang="zh-CN" altLang="en-US" sz="4000" b="1" dirty="0"/>
              <a:t>（</a:t>
            </a:r>
            <a:r>
              <a:rPr lang="en-US" altLang="zh-CN" sz="4000" b="1" dirty="0"/>
              <a:t>2</a:t>
            </a:r>
            <a:r>
              <a:rPr lang="zh-CN" altLang="en-US" sz="4000" b="1" dirty="0"/>
              <a:t>）各地响应武昌起义</a:t>
            </a:r>
            <a:endParaRPr lang="zh-CN" altLang="en-US" sz="4000" b="1" dirty="0">
              <a:solidFill>
                <a:srgbClr val="CC3300"/>
              </a:solidFill>
            </a:endParaRPr>
          </a:p>
        </p:txBody>
      </p:sp>
      <p:sp>
        <p:nvSpPr>
          <p:cNvPr id="60420" name="Rectangle 4"/>
          <p:cNvSpPr>
            <a:spLocks noChangeArrowheads="1"/>
          </p:cNvSpPr>
          <p:nvPr/>
        </p:nvSpPr>
        <p:spPr bwMode="auto">
          <a:xfrm>
            <a:off x="395288" y="1176338"/>
            <a:ext cx="184150" cy="457200"/>
          </a:xfrm>
          <a:prstGeom prst="rect">
            <a:avLst/>
          </a:prstGeom>
          <a:noFill/>
          <a:ln w="9525">
            <a:noFill/>
            <a:miter lim="800000"/>
            <a:headEnd/>
            <a:tailEnd/>
          </a:ln>
          <a:effectLst/>
        </p:spPr>
        <p:txBody>
          <a:bodyPr wrap="none">
            <a:spAutoFit/>
          </a:bodyPr>
          <a:lstStyle/>
          <a:p>
            <a:pPr>
              <a:spcBef>
                <a:spcPct val="50000"/>
              </a:spcBef>
            </a:pPr>
            <a:endParaRPr lang="zh-CN" altLang="en-US" sz="2400"/>
          </a:p>
        </p:txBody>
      </p:sp>
      <p:sp>
        <p:nvSpPr>
          <p:cNvPr id="60421" name="Rectangle 5"/>
          <p:cNvSpPr>
            <a:spLocks noChangeArrowheads="1"/>
          </p:cNvSpPr>
          <p:nvPr/>
        </p:nvSpPr>
        <p:spPr bwMode="auto">
          <a:xfrm>
            <a:off x="428596" y="1928803"/>
            <a:ext cx="2376264" cy="4214842"/>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3200" b="1" dirty="0">
                <a:latin typeface="华文新魏" pitchFamily="2" charset="-122"/>
                <a:ea typeface="华文新魏" pitchFamily="2" charset="-122"/>
              </a:rPr>
              <a:t>武昌起义以后，各省纷纷响应，到</a:t>
            </a:r>
            <a:r>
              <a:rPr lang="en-US" altLang="zh-CN" sz="3200" b="1" dirty="0">
                <a:latin typeface="华文新魏" pitchFamily="2" charset="-122"/>
                <a:ea typeface="华文新魏" pitchFamily="2" charset="-122"/>
              </a:rPr>
              <a:t>11</a:t>
            </a:r>
            <a:r>
              <a:rPr lang="zh-CN" altLang="en-US" sz="3200" b="1" dirty="0">
                <a:latin typeface="华文新魏" pitchFamily="2" charset="-122"/>
                <a:ea typeface="华文新魏" pitchFamily="2" charset="-122"/>
              </a:rPr>
              <a:t>月下旬，全国一半以上省份宣布独立</a:t>
            </a:r>
            <a:r>
              <a:rPr lang="zh-CN" altLang="en-US" sz="3200" dirty="0" smtClean="0"/>
              <a:t>。</a:t>
            </a:r>
            <a:endParaRPr lang="zh-CN" altLang="en-US" sz="3200" dirty="0"/>
          </a:p>
        </p:txBody>
      </p:sp>
      <p:grpSp>
        <p:nvGrpSpPr>
          <p:cNvPr id="9" name="组合 8"/>
          <p:cNvGrpSpPr/>
          <p:nvPr/>
        </p:nvGrpSpPr>
        <p:grpSpPr>
          <a:xfrm>
            <a:off x="2857488" y="1285860"/>
            <a:ext cx="6085340" cy="5028378"/>
            <a:chOff x="2857488" y="1285860"/>
            <a:chExt cx="6085340" cy="5028378"/>
          </a:xfrm>
        </p:grpSpPr>
        <p:graphicFrame>
          <p:nvGraphicFramePr>
            <p:cNvPr id="60419" name="Object 3"/>
            <p:cNvGraphicFramePr>
              <a:graphicFrameLocks noChangeAspect="1"/>
            </p:cNvGraphicFramePr>
            <p:nvPr>
              <p:ph sz="quarter" idx="1"/>
            </p:nvPr>
          </p:nvGraphicFramePr>
          <p:xfrm>
            <a:off x="2857488" y="1357298"/>
            <a:ext cx="6085340" cy="4956940"/>
          </p:xfrm>
          <a:graphic>
            <a:graphicData uri="http://schemas.openxmlformats.org/presentationml/2006/ole">
              <p:oleObj spid="_x0000_s3074" r:id="rId3" imgW="3057150" imgH="3084582" progId="">
                <p:embed/>
              </p:oleObj>
            </a:graphicData>
          </a:graphic>
        </p:graphicFrame>
        <p:sp>
          <p:nvSpPr>
            <p:cNvPr id="8" name="矩形 7"/>
            <p:cNvSpPr/>
            <p:nvPr/>
          </p:nvSpPr>
          <p:spPr>
            <a:xfrm>
              <a:off x="2928926" y="1285860"/>
              <a:ext cx="2117887" cy="369332"/>
            </a:xfrm>
            <a:prstGeom prst="rect">
              <a:avLst/>
            </a:prstGeom>
          </p:spPr>
          <p:txBody>
            <a:bodyPr wrap="none">
              <a:spAutoFit/>
            </a:bodyPr>
            <a:lstStyle/>
            <a:p>
              <a:r>
                <a:rPr lang="en-US" altLang="zh-CN" b="1" dirty="0" smtClean="0">
                  <a:solidFill>
                    <a:srgbClr val="FF0000"/>
                  </a:solidFill>
                  <a:latin typeface="Franklin Gothic Medium" pitchFamily="34" charset="0"/>
                </a:rPr>
                <a:t>“</a:t>
              </a:r>
              <a:r>
                <a:rPr lang="zh-CN" altLang="en-US" b="1" dirty="0" smtClean="0">
                  <a:solidFill>
                    <a:srgbClr val="FF0000"/>
                  </a:solidFill>
                  <a:latin typeface="楷体_GB2312" pitchFamily="49" charset="-122"/>
                </a:rPr>
                <a:t>武昌义旗天下应</a:t>
              </a:r>
              <a:r>
                <a:rPr lang="zh-CN" altLang="en-US" b="1" dirty="0" smtClean="0">
                  <a:solidFill>
                    <a:srgbClr val="FF0000"/>
                  </a:solidFill>
                  <a:latin typeface="Franklin Gothic Medium" pitchFamily="34" charset="0"/>
                </a:rPr>
                <a:t>”</a:t>
              </a:r>
              <a:endParaRPr lang="zh-CN" altLang="en-US" dirty="0">
                <a:solidFill>
                  <a:srgbClr val="FF0000"/>
                </a:solidFill>
              </a:endParaRPr>
            </a:p>
          </p:txBody>
        </p:sp>
      </p:gr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086"/>
          <p:cNvPicPr>
            <a:picLocks noGrp="1" noChangeAspect="1" noChangeArrowheads="1"/>
          </p:cNvPicPr>
          <p:nvPr>
            <p:ph sz="quarter" idx="1"/>
          </p:nvPr>
        </p:nvPicPr>
        <p:blipFill>
          <a:blip r:embed="rId2" cstate="print"/>
          <a:srcRect/>
          <a:stretch>
            <a:fillRect/>
          </a:stretch>
        </p:blipFill>
        <p:spPr>
          <a:xfrm>
            <a:off x="2071670" y="1643050"/>
            <a:ext cx="6972777" cy="4429156"/>
          </a:xfrm>
          <a:noFill/>
          <a:ln/>
        </p:spPr>
      </p:pic>
      <p:sp>
        <p:nvSpPr>
          <p:cNvPr id="61444" name="Rectangle 4"/>
          <p:cNvSpPr>
            <a:spLocks noGrp="1" noChangeArrowheads="1"/>
          </p:cNvSpPr>
          <p:nvPr>
            <p:ph type="body" idx="4294967295"/>
          </p:nvPr>
        </p:nvSpPr>
        <p:spPr>
          <a:xfrm>
            <a:off x="357158" y="1714488"/>
            <a:ext cx="1743582" cy="4171950"/>
          </a:xfrm>
          <a:noFill/>
          <a:ln/>
        </p:spPr>
        <p:txBody>
          <a:bodyPr/>
          <a:lstStyle/>
          <a:p>
            <a:r>
              <a:rPr lang="en-US" altLang="zh-CN" b="1" dirty="0"/>
              <a:t>1912</a:t>
            </a:r>
            <a:r>
              <a:rPr lang="zh-CN" altLang="en-US" b="1" dirty="0"/>
              <a:t>年</a:t>
            </a:r>
            <a:r>
              <a:rPr lang="en-US" altLang="zh-CN" b="1" dirty="0"/>
              <a:t>2</a:t>
            </a:r>
            <a:r>
              <a:rPr lang="zh-CN" altLang="en-US" b="1" dirty="0"/>
              <a:t>月</a:t>
            </a:r>
            <a:r>
              <a:rPr lang="en-US" altLang="zh-CN" b="1" dirty="0"/>
              <a:t>12</a:t>
            </a:r>
            <a:r>
              <a:rPr lang="zh-CN" altLang="en-US" b="1" dirty="0"/>
              <a:t>日</a:t>
            </a:r>
            <a:r>
              <a:rPr lang="en-US" altLang="zh-CN" b="1" dirty="0"/>
              <a:t>,</a:t>
            </a:r>
            <a:r>
              <a:rPr lang="zh-CN" altLang="en-US" b="1" dirty="0"/>
              <a:t>清帝被迫退位</a:t>
            </a:r>
            <a:r>
              <a:rPr lang="en-US" altLang="zh-CN" b="1" dirty="0"/>
              <a:t>,</a:t>
            </a:r>
            <a:r>
              <a:rPr lang="zh-CN" altLang="en-US" b="1" dirty="0"/>
              <a:t>在中国延续了两千年的封建帝制覆灭。</a:t>
            </a:r>
          </a:p>
        </p:txBody>
      </p:sp>
      <p:sp>
        <p:nvSpPr>
          <p:cNvPr id="61443" name="Rectangle 3"/>
          <p:cNvSpPr>
            <a:spLocks noChangeArrowheads="1"/>
          </p:cNvSpPr>
          <p:nvPr/>
        </p:nvSpPr>
        <p:spPr bwMode="auto">
          <a:xfrm>
            <a:off x="285720" y="277813"/>
            <a:ext cx="8401080" cy="703262"/>
          </a:xfrm>
          <a:prstGeom prst="rect">
            <a:avLst/>
          </a:prstGeom>
          <a:noFill/>
          <a:ln w="9525">
            <a:noFill/>
            <a:miter lim="800000"/>
            <a:headEnd/>
            <a:tailEnd/>
          </a:ln>
          <a:effectLst/>
        </p:spPr>
        <p:txBody>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）清帝退位</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95536" y="116632"/>
            <a:ext cx="8146152" cy="936104"/>
          </a:xfrm>
        </p:spPr>
        <p:txBody>
          <a:bodyPr/>
          <a:lstStyle/>
          <a:p>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a:t>
            </a:r>
            <a:r>
              <a:rPr lang="zh-CN" altLang="en-US" sz="4000" b="1" dirty="0"/>
              <a:t>武昌起义后的复杂形势</a:t>
            </a:r>
            <a:endParaRPr lang="zh-CN" altLang="en-US" sz="4000" b="1" dirty="0">
              <a:latin typeface="华文新魏" pitchFamily="2" charset="-122"/>
              <a:ea typeface="华文新魏" pitchFamily="2" charset="-122"/>
            </a:endParaRPr>
          </a:p>
        </p:txBody>
      </p:sp>
      <p:sp>
        <p:nvSpPr>
          <p:cNvPr id="62467" name="Rectangle 3"/>
          <p:cNvSpPr>
            <a:spLocks noGrp="1" noChangeArrowheads="1"/>
          </p:cNvSpPr>
          <p:nvPr>
            <p:ph sz="quarter" idx="1"/>
          </p:nvPr>
        </p:nvSpPr>
        <p:spPr>
          <a:xfrm>
            <a:off x="539552" y="1125538"/>
            <a:ext cx="8425061" cy="2087562"/>
          </a:xfrm>
          <a:solidFill>
            <a:schemeClr val="bg1"/>
          </a:solidFill>
        </p:spPr>
        <p:txBody>
          <a:bodyPr/>
          <a:lstStyle/>
          <a:p>
            <a:pPr>
              <a:lnSpc>
                <a:spcPct val="90000"/>
              </a:lnSpc>
            </a:pPr>
            <a:r>
              <a:rPr lang="zh-CN" altLang="en-US" sz="2400" b="1" dirty="0"/>
              <a:t>①革命党人夺取政权后，拱手让于旧官僚；</a:t>
            </a:r>
          </a:p>
          <a:p>
            <a:pPr>
              <a:lnSpc>
                <a:spcPct val="90000"/>
              </a:lnSpc>
            </a:pPr>
            <a:r>
              <a:rPr lang="zh-CN" altLang="en-US" sz="2400" b="1" dirty="0"/>
              <a:t>②革命党人夺取政权后，旧官僚、立宪派发动兵变，夺取政权；</a:t>
            </a:r>
          </a:p>
          <a:p>
            <a:pPr>
              <a:lnSpc>
                <a:spcPct val="90000"/>
              </a:lnSpc>
            </a:pPr>
            <a:r>
              <a:rPr lang="zh-CN" altLang="en-US" sz="2400" b="1" dirty="0"/>
              <a:t>③部分旧官僚实行所谓“和平光复”；</a:t>
            </a:r>
          </a:p>
          <a:p>
            <a:pPr>
              <a:lnSpc>
                <a:spcPct val="90000"/>
              </a:lnSpc>
            </a:pPr>
            <a:r>
              <a:rPr lang="zh-CN" altLang="en-US" sz="2400" b="1" dirty="0"/>
              <a:t>④部分革命党人开始腐化。</a:t>
            </a:r>
          </a:p>
        </p:txBody>
      </p:sp>
      <p:sp>
        <p:nvSpPr>
          <p:cNvPr id="62468" name="Rectangle 4"/>
          <p:cNvSpPr>
            <a:spLocks noChangeArrowheads="1"/>
          </p:cNvSpPr>
          <p:nvPr/>
        </p:nvSpPr>
        <p:spPr bwMode="auto">
          <a:xfrm>
            <a:off x="4932040" y="6165304"/>
            <a:ext cx="1944216" cy="523220"/>
          </a:xfrm>
          <a:prstGeom prst="rect">
            <a:avLst/>
          </a:prstGeom>
          <a:noFill/>
          <a:ln w="9525">
            <a:noFill/>
            <a:miter lim="800000"/>
            <a:headEnd/>
            <a:tailEnd/>
          </a:ln>
          <a:effectLst/>
        </p:spPr>
        <p:txBody>
          <a:bodyPr wrap="square">
            <a:spAutoFit/>
          </a:bodyPr>
          <a:lstStyle/>
          <a:p>
            <a:pPr>
              <a:spcBef>
                <a:spcPct val="50000"/>
              </a:spcBef>
            </a:pPr>
            <a:r>
              <a:rPr lang="zh-CN" altLang="en-US" sz="1400" b="0" dirty="0">
                <a:latin typeface="Times New Roman" pitchFamily="18" charset="0"/>
              </a:rPr>
              <a:t>   </a:t>
            </a:r>
            <a:r>
              <a:rPr lang="zh-CN" altLang="en-US" sz="1400" b="0" dirty="0" smtClean="0">
                <a:latin typeface="Times New Roman" pitchFamily="18" charset="0"/>
              </a:rPr>
              <a:t>上海都督</a:t>
            </a:r>
            <a:r>
              <a:rPr lang="zh-CN" altLang="en-US" sz="1400" dirty="0" smtClean="0">
                <a:latin typeface="Times New Roman" pitchFamily="18" charset="0"/>
              </a:rPr>
              <a:t>陈</a:t>
            </a:r>
            <a:r>
              <a:rPr lang="zh-CN" altLang="en-US" sz="1400" b="1" dirty="0" smtClean="0">
                <a:latin typeface="Times New Roman" pitchFamily="18" charset="0"/>
              </a:rPr>
              <a:t>其美</a:t>
            </a:r>
            <a:r>
              <a:rPr lang="zh-CN" altLang="en-US" sz="1400" b="1" dirty="0">
                <a:latin typeface="Times New Roman" pitchFamily="18" charset="0"/>
              </a:rPr>
              <a:t>（</a:t>
            </a:r>
            <a:r>
              <a:rPr lang="en-US" altLang="zh-CN" sz="1400" b="1" dirty="0">
                <a:latin typeface="Times New Roman" pitchFamily="18" charset="0"/>
              </a:rPr>
              <a:t>1878--1916</a:t>
            </a:r>
            <a:r>
              <a:rPr lang="zh-CN" altLang="en-US" sz="1400" b="1" dirty="0">
                <a:latin typeface="Times New Roman" pitchFamily="18" charset="0"/>
              </a:rPr>
              <a:t>）</a:t>
            </a:r>
          </a:p>
        </p:txBody>
      </p:sp>
      <p:pic>
        <p:nvPicPr>
          <p:cNvPr id="62469" name="Picture 5" descr="wxcq20060109-2-l"/>
          <p:cNvPicPr>
            <a:picLocks noChangeAspect="1" noChangeArrowheads="1"/>
          </p:cNvPicPr>
          <p:nvPr/>
        </p:nvPicPr>
        <p:blipFill>
          <a:blip r:embed="rId2" cstate="print"/>
          <a:srcRect/>
          <a:stretch>
            <a:fillRect/>
          </a:stretch>
        </p:blipFill>
        <p:spPr bwMode="auto">
          <a:xfrm>
            <a:off x="4860032" y="3573016"/>
            <a:ext cx="1898526" cy="2463695"/>
          </a:xfrm>
          <a:prstGeom prst="rect">
            <a:avLst/>
          </a:prstGeom>
          <a:noFill/>
          <a:ln w="9525">
            <a:noFill/>
            <a:miter lim="800000"/>
            <a:headEnd/>
            <a:tailEnd/>
          </a:ln>
        </p:spPr>
      </p:pic>
      <p:pic>
        <p:nvPicPr>
          <p:cNvPr id="62470" name="Picture 6" descr="21a4462309f7905284a953850cf3d7ca7acbd5d2"/>
          <p:cNvPicPr>
            <a:picLocks noChangeAspect="1" noChangeArrowheads="1"/>
          </p:cNvPicPr>
          <p:nvPr/>
        </p:nvPicPr>
        <p:blipFill>
          <a:blip r:embed="rId3" cstate="print"/>
          <a:srcRect/>
          <a:stretch>
            <a:fillRect/>
          </a:stretch>
        </p:blipFill>
        <p:spPr bwMode="auto">
          <a:xfrm>
            <a:off x="323528" y="3356992"/>
            <a:ext cx="1980658" cy="2592288"/>
          </a:xfrm>
          <a:prstGeom prst="rect">
            <a:avLst/>
          </a:prstGeom>
          <a:noFill/>
          <a:ln w="9525">
            <a:noFill/>
            <a:miter lim="800000"/>
            <a:headEnd/>
            <a:tailEnd/>
          </a:ln>
        </p:spPr>
      </p:pic>
      <p:sp>
        <p:nvSpPr>
          <p:cNvPr id="62471" name="Rectangle 7"/>
          <p:cNvSpPr>
            <a:spLocks noChangeArrowheads="1"/>
          </p:cNvSpPr>
          <p:nvPr/>
        </p:nvSpPr>
        <p:spPr bwMode="auto">
          <a:xfrm>
            <a:off x="179512" y="6237312"/>
            <a:ext cx="2682145" cy="307777"/>
          </a:xfrm>
          <a:prstGeom prst="rect">
            <a:avLst/>
          </a:prstGeom>
          <a:noFill/>
          <a:ln w="9525">
            <a:noFill/>
            <a:miter lim="800000"/>
            <a:headEnd/>
            <a:tailEnd/>
          </a:ln>
          <a:effectLst/>
        </p:spPr>
        <p:txBody>
          <a:bodyPr wrap="none" anchor="ctr">
            <a:spAutoFit/>
          </a:bodyPr>
          <a:lstStyle/>
          <a:p>
            <a:r>
              <a:rPr lang="zh-CN" altLang="en-US" sz="1400" b="1" dirty="0" smtClean="0">
                <a:latin typeface="Times New Roman" pitchFamily="18" charset="0"/>
              </a:rPr>
              <a:t>湖北都督黎元</a:t>
            </a:r>
            <a:r>
              <a:rPr lang="zh-CN" altLang="en-US" sz="1400" b="1" dirty="0">
                <a:latin typeface="Times New Roman" pitchFamily="18" charset="0"/>
              </a:rPr>
              <a:t>洪（</a:t>
            </a:r>
            <a:r>
              <a:rPr lang="en-US" altLang="zh-CN" sz="1400" b="1" dirty="0">
                <a:latin typeface="Times New Roman" pitchFamily="18" charset="0"/>
              </a:rPr>
              <a:t>1864--1928</a:t>
            </a:r>
            <a:r>
              <a:rPr lang="zh-CN" altLang="en-US" sz="1400" b="1" dirty="0">
                <a:latin typeface="Times New Roman" pitchFamily="18" charset="0"/>
              </a:rPr>
              <a:t>） </a:t>
            </a:r>
          </a:p>
        </p:txBody>
      </p:sp>
      <p:pic>
        <p:nvPicPr>
          <p:cNvPr id="62472" name="Picture 8" descr="民主革命志士－陶成章"/>
          <p:cNvPicPr>
            <a:picLocks noChangeAspect="1" noChangeArrowheads="1"/>
          </p:cNvPicPr>
          <p:nvPr/>
        </p:nvPicPr>
        <p:blipFill>
          <a:blip r:embed="rId4" cstate="print"/>
          <a:srcRect/>
          <a:stretch>
            <a:fillRect/>
          </a:stretch>
        </p:blipFill>
        <p:spPr bwMode="auto">
          <a:xfrm>
            <a:off x="7092280" y="3573016"/>
            <a:ext cx="1812729" cy="2448272"/>
          </a:xfrm>
          <a:prstGeom prst="rect">
            <a:avLst/>
          </a:prstGeom>
          <a:noFill/>
          <a:ln w="9525">
            <a:noFill/>
            <a:miter lim="800000"/>
            <a:headEnd/>
            <a:tailEnd/>
          </a:ln>
        </p:spPr>
      </p:pic>
      <p:sp>
        <p:nvSpPr>
          <p:cNvPr id="62473" name="Rectangle 9"/>
          <p:cNvSpPr>
            <a:spLocks noChangeArrowheads="1"/>
          </p:cNvSpPr>
          <p:nvPr/>
        </p:nvSpPr>
        <p:spPr bwMode="auto">
          <a:xfrm>
            <a:off x="6702306" y="6237312"/>
            <a:ext cx="2441694" cy="307777"/>
          </a:xfrm>
          <a:prstGeom prst="rect">
            <a:avLst/>
          </a:prstGeom>
          <a:noFill/>
          <a:ln w="9525">
            <a:noFill/>
            <a:miter lim="800000"/>
            <a:headEnd/>
            <a:tailEnd/>
          </a:ln>
          <a:effectLst/>
        </p:spPr>
        <p:txBody>
          <a:bodyPr wrap="none" anchor="ctr">
            <a:spAutoFit/>
          </a:bodyPr>
          <a:lstStyle/>
          <a:p>
            <a:r>
              <a:rPr lang="zh-CN" altLang="en-US" sz="1400" b="1" dirty="0" smtClean="0">
                <a:latin typeface="Times New Roman" pitchFamily="18" charset="0"/>
              </a:rPr>
              <a:t>浙江都督陶</a:t>
            </a:r>
            <a:r>
              <a:rPr lang="zh-CN" altLang="en-US" sz="1400" b="1" dirty="0">
                <a:latin typeface="Times New Roman" pitchFamily="18" charset="0"/>
              </a:rPr>
              <a:t>成章</a:t>
            </a:r>
            <a:r>
              <a:rPr lang="en-US" altLang="zh-CN" sz="1400" b="1" dirty="0">
                <a:latin typeface="Times New Roman" pitchFamily="18" charset="0"/>
              </a:rPr>
              <a:t>(1878--1912) </a:t>
            </a:r>
          </a:p>
        </p:txBody>
      </p:sp>
      <p:sp>
        <p:nvSpPr>
          <p:cNvPr id="62474" name="Rectangle 10"/>
          <p:cNvSpPr>
            <a:spLocks noChangeArrowheads="1"/>
          </p:cNvSpPr>
          <p:nvPr/>
        </p:nvSpPr>
        <p:spPr bwMode="auto">
          <a:xfrm>
            <a:off x="2339752" y="5949280"/>
            <a:ext cx="2637260" cy="307777"/>
          </a:xfrm>
          <a:prstGeom prst="rect">
            <a:avLst/>
          </a:prstGeom>
          <a:noFill/>
          <a:ln w="9525">
            <a:noFill/>
            <a:miter lim="800000"/>
            <a:headEnd/>
            <a:tailEnd/>
          </a:ln>
          <a:effectLst/>
        </p:spPr>
        <p:txBody>
          <a:bodyPr wrap="none" anchor="ctr">
            <a:spAutoFit/>
          </a:bodyPr>
          <a:lstStyle/>
          <a:p>
            <a:r>
              <a:rPr lang="zh-CN" altLang="en-US" sz="1400" b="1" dirty="0" smtClean="0">
                <a:latin typeface="Times New Roman" pitchFamily="18" charset="0"/>
              </a:rPr>
              <a:t>湖南都督谭延</a:t>
            </a:r>
            <a:r>
              <a:rPr lang="zh-CN" altLang="en-US" sz="1400" b="1" dirty="0">
                <a:latin typeface="Times New Roman" pitchFamily="18" charset="0"/>
              </a:rPr>
              <a:t>闿（</a:t>
            </a:r>
            <a:r>
              <a:rPr lang="en-US" altLang="zh-CN" sz="1400" b="1" dirty="0">
                <a:latin typeface="Times New Roman" pitchFamily="18" charset="0"/>
              </a:rPr>
              <a:t>1880--1930</a:t>
            </a:r>
            <a:r>
              <a:rPr lang="zh-CN" altLang="en-US" sz="1400" b="1" dirty="0">
                <a:latin typeface="Times New Roman" pitchFamily="18" charset="0"/>
              </a:rPr>
              <a:t>）</a:t>
            </a:r>
          </a:p>
        </p:txBody>
      </p:sp>
      <p:pic>
        <p:nvPicPr>
          <p:cNvPr id="62475" name="Picture 11" descr="0d338744ebf81a4cd04810a9d52a6059252da65c"/>
          <p:cNvPicPr>
            <a:picLocks noChangeAspect="1" noChangeArrowheads="1"/>
          </p:cNvPicPr>
          <p:nvPr/>
        </p:nvPicPr>
        <p:blipFill>
          <a:blip r:embed="rId5" cstate="print"/>
          <a:srcRect/>
          <a:stretch>
            <a:fillRect/>
          </a:stretch>
        </p:blipFill>
        <p:spPr bwMode="auto">
          <a:xfrm>
            <a:off x="2483768" y="3356992"/>
            <a:ext cx="2081213" cy="2538288"/>
          </a:xfrm>
          <a:prstGeom prst="rect">
            <a:avLst/>
          </a:prstGeom>
          <a:noFill/>
          <a:ln w="9525">
            <a:noFill/>
            <a:miter lim="800000"/>
            <a:headEnd/>
            <a:tailEnd/>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251520" y="188913"/>
            <a:ext cx="8301930" cy="865187"/>
          </a:xfrm>
          <a:prstGeom prst="rect">
            <a:avLst/>
          </a:prstGeom>
          <a:noFill/>
          <a:ln w="9525">
            <a:noFill/>
            <a:miter lim="800000"/>
            <a:headEnd/>
            <a:tailEnd/>
          </a:ln>
          <a:effectLst/>
        </p:spPr>
        <p:txBody>
          <a:bodyPr/>
          <a:lstStyle/>
          <a:p>
            <a:pPr>
              <a:buFontTx/>
              <a:buNone/>
            </a:pPr>
            <a:r>
              <a:rPr lang="zh-CN" altLang="en-US" sz="4200" b="1" dirty="0">
                <a:latin typeface="Garamond" pitchFamily="18" charset="0"/>
                <a:ea typeface="华文新魏" pitchFamily="2" charset="-122"/>
              </a:rPr>
              <a:t>（二）中华民国的建立</a:t>
            </a:r>
            <a:endParaRPr lang="zh-CN" altLang="en-US" sz="4200" b="1" dirty="0">
              <a:effectLst>
                <a:outerShdw blurRad="38100" dist="38100" dir="2700000" algn="tl">
                  <a:srgbClr val="C0C0C0"/>
                </a:outerShdw>
              </a:effectLst>
              <a:latin typeface="Garamond" pitchFamily="18" charset="0"/>
              <a:ea typeface="华文新魏" pitchFamily="2" charset="-122"/>
            </a:endParaRPr>
          </a:p>
        </p:txBody>
      </p:sp>
      <p:sp>
        <p:nvSpPr>
          <p:cNvPr id="63491" name="Rectangle 3"/>
          <p:cNvSpPr>
            <a:spLocks noChangeArrowheads="1"/>
          </p:cNvSpPr>
          <p:nvPr/>
        </p:nvSpPr>
        <p:spPr bwMode="auto">
          <a:xfrm>
            <a:off x="539552" y="1484784"/>
            <a:ext cx="7416998" cy="720725"/>
          </a:xfrm>
          <a:prstGeom prst="rect">
            <a:avLst/>
          </a:prstGeom>
          <a:noFill/>
          <a:ln w="9525">
            <a:noFill/>
            <a:miter lim="800000"/>
            <a:headEnd/>
            <a:tailEnd/>
          </a:ln>
          <a:effectLst/>
        </p:spPr>
        <p:txBody>
          <a:bodyPr/>
          <a:lstStyle/>
          <a:p>
            <a:pPr>
              <a:buFontTx/>
              <a:buNone/>
            </a:pPr>
            <a:r>
              <a:rPr lang="en-US" altLang="zh-CN" sz="3200" b="1" dirty="0">
                <a:latin typeface="+mj-ea"/>
                <a:ea typeface="+mj-ea"/>
              </a:rPr>
              <a:t>1</a:t>
            </a:r>
            <a:r>
              <a:rPr lang="zh-CN" altLang="en-US" sz="3200" b="1" dirty="0">
                <a:latin typeface="+mj-ea"/>
                <a:ea typeface="+mj-ea"/>
              </a:rPr>
              <a:t>、中华民国临时政府宣告成立</a:t>
            </a:r>
            <a:endParaRPr lang="zh-CN" altLang="en-US" sz="3200" b="1" dirty="0">
              <a:effectLst>
                <a:outerShdw blurRad="38100" dist="38100" dir="2700000" algn="tl">
                  <a:srgbClr val="C0C0C0"/>
                </a:outerShdw>
              </a:effectLst>
              <a:latin typeface="+mj-ea"/>
              <a:ea typeface="+mj-ea"/>
            </a:endParaRPr>
          </a:p>
        </p:txBody>
      </p:sp>
      <p:sp>
        <p:nvSpPr>
          <p:cNvPr id="63492" name="Rectangle 4"/>
          <p:cNvSpPr>
            <a:spLocks noChangeArrowheads="1"/>
          </p:cNvSpPr>
          <p:nvPr/>
        </p:nvSpPr>
        <p:spPr bwMode="auto">
          <a:xfrm>
            <a:off x="467544" y="2636912"/>
            <a:ext cx="2952577" cy="3096692"/>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800" b="1" dirty="0">
                <a:latin typeface="华文新魏" pitchFamily="2" charset="-122"/>
                <a:ea typeface="华文新魏" pitchFamily="2" charset="-122"/>
              </a:rPr>
              <a:t>1912</a:t>
            </a:r>
            <a:r>
              <a:rPr lang="zh-CN" altLang="en-US" sz="2800" b="1" dirty="0">
                <a:latin typeface="华文新魏" pitchFamily="2" charset="-122"/>
                <a:ea typeface="华文新魏" pitchFamily="2" charset="-122"/>
              </a:rPr>
              <a:t>年</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月</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日，孙中山在南京宣誓就职，改国号为中华民国，并成立中华民国临时政府。</a:t>
            </a:r>
          </a:p>
        </p:txBody>
      </p:sp>
      <p:pic>
        <p:nvPicPr>
          <p:cNvPr id="63493" name="Picture 5" descr="孙中山就任大总统"/>
          <p:cNvPicPr>
            <a:picLocks noChangeAspect="1" noChangeArrowheads="1"/>
          </p:cNvPicPr>
          <p:nvPr/>
        </p:nvPicPr>
        <p:blipFill>
          <a:blip r:embed="rId2" cstate="print"/>
          <a:srcRect/>
          <a:stretch>
            <a:fillRect/>
          </a:stretch>
        </p:blipFill>
        <p:spPr bwMode="auto">
          <a:xfrm>
            <a:off x="3779912" y="2708920"/>
            <a:ext cx="5184576" cy="3545074"/>
          </a:xfrm>
          <a:prstGeom prst="rect">
            <a:avLst/>
          </a:prstGeom>
          <a:noFill/>
          <a:ln w="9525">
            <a:noFill/>
            <a:miter lim="800000"/>
            <a:headEnd/>
            <a:tailEnd/>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4860032" y="4653136"/>
            <a:ext cx="3607620" cy="1658938"/>
            <a:chOff x="-5" y="0"/>
            <a:chExt cx="3231" cy="1724"/>
          </a:xfrm>
        </p:grpSpPr>
        <p:pic>
          <p:nvPicPr>
            <p:cNvPr id="64517" name="Picture 5" descr="中华民国国玺"/>
            <p:cNvPicPr>
              <a:picLocks noChangeAspect="1" noChangeArrowheads="1"/>
            </p:cNvPicPr>
            <p:nvPr/>
          </p:nvPicPr>
          <p:blipFill>
            <a:blip r:embed="rId2" cstate="print"/>
            <a:srcRect/>
            <a:stretch>
              <a:fillRect/>
            </a:stretch>
          </p:blipFill>
          <p:spPr bwMode="auto">
            <a:xfrm>
              <a:off x="595" y="0"/>
              <a:ext cx="2631" cy="1724"/>
            </a:xfrm>
            <a:prstGeom prst="rect">
              <a:avLst/>
            </a:prstGeom>
            <a:noFill/>
            <a:ln w="9525">
              <a:noFill/>
              <a:miter lim="800000"/>
              <a:headEnd/>
              <a:tailEnd/>
            </a:ln>
          </p:spPr>
        </p:pic>
        <p:sp>
          <p:nvSpPr>
            <p:cNvPr id="64518" name="Text Box 6"/>
            <p:cNvSpPr txBox="1">
              <a:spLocks noChangeArrowheads="1"/>
            </p:cNvSpPr>
            <p:nvPr/>
          </p:nvSpPr>
          <p:spPr bwMode="auto">
            <a:xfrm>
              <a:off x="-5" y="409"/>
              <a:ext cx="662" cy="961"/>
            </a:xfrm>
            <a:prstGeom prst="rect">
              <a:avLst/>
            </a:prstGeom>
            <a:solidFill>
              <a:schemeClr val="bg1"/>
            </a:solidFill>
            <a:ln w="9525">
              <a:noFill/>
              <a:miter lim="800000"/>
              <a:headEnd/>
              <a:tailEnd/>
            </a:ln>
            <a:effectLst/>
          </p:spPr>
          <p:txBody>
            <a:bodyPr vert="eaVert">
              <a:spAutoFit/>
            </a:bodyPr>
            <a:lstStyle/>
            <a:p>
              <a:pPr>
                <a:spcBef>
                  <a:spcPct val="50000"/>
                </a:spcBef>
              </a:pPr>
              <a:r>
                <a:rPr lang="zh-CN" altLang="en-US" b="1" dirty="0">
                  <a:solidFill>
                    <a:schemeClr val="tx2"/>
                  </a:solidFill>
                  <a:latin typeface="华文新魏" pitchFamily="2" charset="-122"/>
                  <a:ea typeface="华文新魏" pitchFamily="2" charset="-122"/>
                </a:rPr>
                <a:t>中华民国玉</a:t>
              </a:r>
              <a:r>
                <a:rPr lang="zh-CN" altLang="en-US" dirty="0">
                  <a:solidFill>
                    <a:schemeClr val="tx2"/>
                  </a:solidFill>
                  <a:latin typeface="华文新魏" pitchFamily="2" charset="-122"/>
                  <a:ea typeface="华文新魏" pitchFamily="2" charset="-122"/>
                </a:rPr>
                <a:t>玺</a:t>
              </a:r>
            </a:p>
          </p:txBody>
        </p:sp>
      </p:grpSp>
      <p:pic>
        <p:nvPicPr>
          <p:cNvPr id="64521" name="Picture 9" descr="szlz-2"/>
          <p:cNvPicPr>
            <a:picLocks noChangeAspect="1" noChangeArrowheads="1"/>
          </p:cNvPicPr>
          <p:nvPr/>
        </p:nvPicPr>
        <p:blipFill>
          <a:blip r:embed="rId3" cstate="print"/>
          <a:srcRect/>
          <a:stretch>
            <a:fillRect/>
          </a:stretch>
        </p:blipFill>
        <p:spPr bwMode="auto">
          <a:xfrm>
            <a:off x="467544" y="404664"/>
            <a:ext cx="4114800" cy="6121400"/>
          </a:xfrm>
          <a:prstGeom prst="rect">
            <a:avLst/>
          </a:prstGeom>
          <a:noFill/>
          <a:ln w="9525">
            <a:noFill/>
            <a:miter lim="800000"/>
            <a:headEnd/>
            <a:tailEnd/>
          </a:ln>
        </p:spPr>
      </p:pic>
      <p:pic>
        <p:nvPicPr>
          <p:cNvPr id="64523" name="Picture 11" descr="u=3650910328,2957770796&amp;fm=23&amp;gp=0"/>
          <p:cNvPicPr>
            <a:picLocks noChangeAspect="1" noChangeArrowheads="1"/>
          </p:cNvPicPr>
          <p:nvPr/>
        </p:nvPicPr>
        <p:blipFill>
          <a:blip r:embed="rId4" cstate="print"/>
          <a:srcRect/>
          <a:stretch>
            <a:fillRect/>
          </a:stretch>
        </p:blipFill>
        <p:spPr bwMode="auto">
          <a:xfrm>
            <a:off x="5651500" y="908050"/>
            <a:ext cx="2408238" cy="2857500"/>
          </a:xfrm>
          <a:prstGeom prst="rect">
            <a:avLst/>
          </a:prstGeom>
          <a:noFill/>
          <a:ln w="9525">
            <a:noFill/>
            <a:miter lim="800000"/>
            <a:headEnd/>
            <a:tailEnd/>
          </a:ln>
          <a:effectLst/>
        </p:spPr>
      </p:pic>
      <p:sp>
        <p:nvSpPr>
          <p:cNvPr id="64524" name="Rectangle 12"/>
          <p:cNvSpPr>
            <a:spLocks noChangeArrowheads="1"/>
          </p:cNvSpPr>
          <p:nvPr/>
        </p:nvSpPr>
        <p:spPr bwMode="auto">
          <a:xfrm>
            <a:off x="5724525" y="3859491"/>
            <a:ext cx="2355132" cy="369332"/>
          </a:xfrm>
          <a:prstGeom prst="rect">
            <a:avLst/>
          </a:prstGeom>
          <a:noFill/>
          <a:ln w="9525">
            <a:noFill/>
            <a:miter lim="800000"/>
            <a:headEnd/>
            <a:tailEnd/>
          </a:ln>
          <a:effectLst/>
        </p:spPr>
        <p:txBody>
          <a:bodyPr wrap="none" anchor="ctr">
            <a:spAutoFit/>
          </a:bodyPr>
          <a:lstStyle/>
          <a:p>
            <a:r>
              <a:rPr lang="zh-CN" altLang="en-US" b="1" dirty="0"/>
              <a:t>孙中山（1866--1925）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sz="quarter" idx="1"/>
          </p:nvPr>
        </p:nvSpPr>
        <p:spPr>
          <a:xfrm>
            <a:off x="500034" y="1428736"/>
            <a:ext cx="2016224" cy="4392488"/>
          </a:xfrm>
          <a:solidFill>
            <a:srgbClr val="FFFFFF"/>
          </a:solidFill>
        </p:spPr>
        <p:txBody>
          <a:bodyPr>
            <a:normAutofit/>
          </a:bodyPr>
          <a:lstStyle/>
          <a:p>
            <a:r>
              <a:rPr lang="zh-CN" altLang="en-US" sz="2400" b="1" dirty="0"/>
              <a:t>英国于1903--1904年派兵入侵西藏，阴谋分裂中国领土;</a:t>
            </a:r>
          </a:p>
          <a:p>
            <a:r>
              <a:rPr lang="zh-CN" altLang="en-US" sz="2400" b="1" dirty="0"/>
              <a:t>1904--1905在我国东北地区发生了日俄战争。</a:t>
            </a:r>
          </a:p>
        </p:txBody>
      </p:sp>
      <p:sp>
        <p:nvSpPr>
          <p:cNvPr id="11269" name="AutoShape 5" descr="il122905"/>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zh-CN" altLang="en-US"/>
          </a:p>
        </p:txBody>
      </p:sp>
      <p:sp>
        <p:nvSpPr>
          <p:cNvPr id="11270" name="AutoShape 6" descr="il122905"/>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zh-CN" altLang="en-US"/>
          </a:p>
        </p:txBody>
      </p:sp>
      <p:grpSp>
        <p:nvGrpSpPr>
          <p:cNvPr id="11" name="组合 10"/>
          <p:cNvGrpSpPr/>
          <p:nvPr/>
        </p:nvGrpSpPr>
        <p:grpSpPr>
          <a:xfrm>
            <a:off x="3071802" y="1928802"/>
            <a:ext cx="5616624" cy="3888432"/>
            <a:chOff x="755576" y="3717032"/>
            <a:chExt cx="4468688" cy="3033628"/>
          </a:xfrm>
        </p:grpSpPr>
        <p:pic>
          <p:nvPicPr>
            <p:cNvPr id="8" name="Picture 4" descr="日俄战争的漫画.jpg"/>
            <p:cNvPicPr>
              <a:picLocks noChangeAspect="1" noChangeArrowheads="1"/>
            </p:cNvPicPr>
            <p:nvPr/>
          </p:nvPicPr>
          <p:blipFill>
            <a:blip r:embed="rId2" cstate="print"/>
            <a:srcRect/>
            <a:stretch>
              <a:fillRect/>
            </a:stretch>
          </p:blipFill>
          <p:spPr bwMode="auto">
            <a:xfrm>
              <a:off x="755576" y="3717032"/>
              <a:ext cx="4468688" cy="2712800"/>
            </a:xfrm>
            <a:prstGeom prst="rect">
              <a:avLst/>
            </a:prstGeom>
            <a:noFill/>
          </p:spPr>
        </p:pic>
        <p:sp>
          <p:nvSpPr>
            <p:cNvPr id="10" name="矩形 9"/>
            <p:cNvSpPr/>
            <p:nvPr/>
          </p:nvSpPr>
          <p:spPr>
            <a:xfrm>
              <a:off x="1115616" y="6381328"/>
              <a:ext cx="3647152" cy="369332"/>
            </a:xfrm>
            <a:prstGeom prst="rect">
              <a:avLst/>
            </a:prstGeom>
          </p:spPr>
          <p:txBody>
            <a:bodyPr wrap="none">
              <a:spAutoFit/>
            </a:bodyPr>
            <a:lstStyle/>
            <a:p>
              <a:r>
                <a:rPr lang="zh-CN" altLang="en-US" b="1" dirty="0" smtClean="0"/>
                <a:t>日俄战争时期的“中国耻辱”漫画</a:t>
              </a:r>
              <a:endParaRPr lang="zh-CN" altLang="en-US" b="1" dirty="0"/>
            </a:p>
          </p:txBody>
        </p:sp>
      </p:grpSp>
      <p:sp>
        <p:nvSpPr>
          <p:cNvPr id="9" name="矩形 8"/>
          <p:cNvSpPr/>
          <p:nvPr/>
        </p:nvSpPr>
        <p:spPr>
          <a:xfrm>
            <a:off x="500034" y="357166"/>
            <a:ext cx="6981398" cy="707886"/>
          </a:xfrm>
          <a:prstGeom prst="rect">
            <a:avLst/>
          </a:prstGeom>
        </p:spPr>
        <p:txBody>
          <a:bodyPr wrap="none">
            <a:spAutoFit/>
          </a:bodyPr>
          <a:lstStyle/>
          <a:p>
            <a:r>
              <a:rPr lang="zh-CN" altLang="en-US" sz="4000" b="1" dirty="0" smtClean="0">
                <a:latin typeface="+mn-ea"/>
              </a:rPr>
              <a:t>在中国国土上进行疯狂的争夺 </a:t>
            </a:r>
            <a:endParaRPr lang="zh-CN" altLang="en-US" sz="4000" b="1" dirty="0">
              <a:latin typeface="+mn-ea"/>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814b07d8b8d2252d32fa1c21">
            <a:hlinkClick r:id="rId2"/>
          </p:cNvPr>
          <p:cNvPicPr>
            <a:picLocks noChangeAspect="1" noChangeArrowheads="1"/>
          </p:cNvPicPr>
          <p:nvPr/>
        </p:nvPicPr>
        <p:blipFill>
          <a:blip r:embed="rId3" cstate="print"/>
          <a:srcRect/>
          <a:stretch>
            <a:fillRect/>
          </a:stretch>
        </p:blipFill>
        <p:spPr bwMode="auto">
          <a:xfrm>
            <a:off x="5148064" y="1124744"/>
            <a:ext cx="3273425" cy="2176463"/>
          </a:xfrm>
          <a:prstGeom prst="rect">
            <a:avLst/>
          </a:prstGeom>
          <a:noFill/>
          <a:ln w="9525">
            <a:noFill/>
            <a:miter lim="800000"/>
            <a:headEnd/>
            <a:tailEnd/>
          </a:ln>
        </p:spPr>
      </p:pic>
      <p:pic>
        <p:nvPicPr>
          <p:cNvPr id="84997" name="Picture 5" descr="4"/>
          <p:cNvPicPr>
            <a:picLocks noChangeAspect="1" noChangeArrowheads="1"/>
          </p:cNvPicPr>
          <p:nvPr/>
        </p:nvPicPr>
        <p:blipFill>
          <a:blip r:embed="rId4" cstate="print"/>
          <a:srcRect/>
          <a:stretch>
            <a:fillRect/>
          </a:stretch>
        </p:blipFill>
        <p:spPr bwMode="auto">
          <a:xfrm>
            <a:off x="971600" y="1124744"/>
            <a:ext cx="3170238" cy="2112962"/>
          </a:xfrm>
          <a:prstGeom prst="rect">
            <a:avLst/>
          </a:prstGeom>
          <a:noFill/>
          <a:ln w="9525">
            <a:noFill/>
            <a:miter lim="800000"/>
            <a:headEnd/>
            <a:tailEnd/>
          </a:ln>
        </p:spPr>
      </p:pic>
      <p:sp>
        <p:nvSpPr>
          <p:cNvPr id="85002" name="Rectangle 10">
            <a:hlinkClick r:id="rId5" action="ppaction://hlinkfile"/>
          </p:cNvPr>
          <p:cNvSpPr>
            <a:spLocks noChangeArrowheads="1"/>
          </p:cNvSpPr>
          <p:nvPr/>
        </p:nvSpPr>
        <p:spPr bwMode="auto">
          <a:xfrm>
            <a:off x="1043607" y="3856200"/>
            <a:ext cx="2952329" cy="1938992"/>
          </a:xfrm>
          <a:prstGeom prst="rect">
            <a:avLst/>
          </a:prstGeom>
          <a:solidFill>
            <a:srgbClr val="CCFFFF"/>
          </a:solidFill>
          <a:ln w="9525" algn="ctr">
            <a:solidFill>
              <a:srgbClr val="FF99CC"/>
            </a:solidFill>
            <a:miter lim="800000"/>
            <a:headEnd/>
            <a:tailEnd/>
          </a:ln>
          <a:effectLst>
            <a:prstShdw prst="shdw13" dist="53882" dir="13500000">
              <a:schemeClr val="bg2">
                <a:alpha val="50000"/>
              </a:schemeClr>
            </a:prstShdw>
          </a:effectLst>
        </p:spPr>
        <p:txBody>
          <a:bodyPr wrap="square" anchor="ctr">
            <a:spAutoFit/>
          </a:bodyPr>
          <a:lstStyle/>
          <a:p>
            <a:pPr eaLnBrk="0" hangingPunct="0">
              <a:buFontTx/>
              <a:buNone/>
            </a:pPr>
            <a:r>
              <a:rPr lang="zh-CN" altLang="en-US" sz="2400" b="1" dirty="0">
                <a:latin typeface="华文新魏" pitchFamily="2" charset="-122"/>
                <a:ea typeface="华文新魏" pitchFamily="2" charset="-122"/>
              </a:rPr>
              <a:t>巩金瓯，承天帱，民物鉄凫藻，喜同胞，清时兴遭，真熙嗥，帝国苍穹保，天高高，海滔滔。 </a:t>
            </a:r>
          </a:p>
        </p:txBody>
      </p:sp>
      <p:sp>
        <p:nvSpPr>
          <p:cNvPr id="131077" name="Text Box 11"/>
          <p:cNvSpPr txBox="1">
            <a:spLocks noChangeArrowheads="1"/>
          </p:cNvSpPr>
          <p:nvPr/>
        </p:nvSpPr>
        <p:spPr bwMode="auto">
          <a:xfrm>
            <a:off x="323850" y="188913"/>
            <a:ext cx="5616575" cy="579437"/>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a:spcBef>
                <a:spcPct val="50000"/>
              </a:spcBef>
              <a:buFontTx/>
              <a:buNone/>
            </a:pPr>
            <a:r>
              <a:rPr kumimoji="1" lang="zh-CN" altLang="en-US" sz="3200" b="1" dirty="0">
                <a:latin typeface="华文新魏" pitchFamily="2" charset="-122"/>
                <a:ea typeface="华文新魏" pitchFamily="2" charset="-122"/>
              </a:rPr>
              <a:t>近代意义上的国家真正成立</a:t>
            </a:r>
          </a:p>
        </p:txBody>
      </p:sp>
      <p:sp>
        <p:nvSpPr>
          <p:cNvPr id="85004" name="Rectangle 2"/>
          <p:cNvSpPr>
            <a:spLocks noChangeArrowheads="1"/>
          </p:cNvSpPr>
          <p:nvPr/>
        </p:nvSpPr>
        <p:spPr bwMode="auto">
          <a:xfrm>
            <a:off x="4860032" y="5877272"/>
            <a:ext cx="3887787" cy="576262"/>
          </a:xfrm>
          <a:prstGeom prst="rect">
            <a:avLst/>
          </a:prstGeom>
          <a:noFill/>
          <a:ln w="9525">
            <a:noFill/>
            <a:miter lim="800000"/>
            <a:headEnd/>
            <a:tailEnd/>
          </a:ln>
        </p:spPr>
        <p:txBody>
          <a:bodyPr/>
          <a:lstStyle/>
          <a:p>
            <a:pPr marL="342900" indent="-342900">
              <a:spcBef>
                <a:spcPct val="20000"/>
              </a:spcBef>
              <a:buFontTx/>
              <a:buNone/>
            </a:pPr>
            <a:r>
              <a:rPr lang="en-US" altLang="zh-CN" sz="1600" b="1" dirty="0"/>
              <a:t>1912</a:t>
            </a:r>
            <a:r>
              <a:rPr lang="zh-CN" altLang="en-US" sz="1600" b="1" dirty="0"/>
              <a:t>年，沈恩孚作词、沈彭年作曲的</a:t>
            </a:r>
            <a:r>
              <a:rPr lang="en-US" altLang="zh-CN" sz="1600" b="1" dirty="0"/>
              <a:t>《</a:t>
            </a:r>
            <a:r>
              <a:rPr lang="zh-CN" altLang="en-US" sz="1600" b="1" dirty="0"/>
              <a:t>中华民国国歌</a:t>
            </a:r>
            <a:r>
              <a:rPr lang="en-US" altLang="zh-CN" sz="1600" b="1" dirty="0"/>
              <a:t>》</a:t>
            </a:r>
            <a:endParaRPr lang="zh-CN" altLang="en-US" sz="1600" b="1" dirty="0"/>
          </a:p>
        </p:txBody>
      </p:sp>
      <p:sp>
        <p:nvSpPr>
          <p:cNvPr id="85005" name="Rectangle 13"/>
          <p:cNvSpPr>
            <a:spLocks noChangeArrowheads="1"/>
          </p:cNvSpPr>
          <p:nvPr/>
        </p:nvSpPr>
        <p:spPr bwMode="auto">
          <a:xfrm>
            <a:off x="4860032" y="3789040"/>
            <a:ext cx="4143375" cy="1927225"/>
          </a:xfrm>
          <a:prstGeom prst="rect">
            <a:avLst/>
          </a:prstGeom>
          <a:solidFill>
            <a:schemeClr val="bg1"/>
          </a:solidFill>
          <a:ln w="9525" algn="ctr">
            <a:solidFill>
              <a:srgbClr val="FF99CC"/>
            </a:solidFill>
            <a:miter lim="800000"/>
            <a:headEnd/>
            <a:tailEnd/>
          </a:ln>
          <a:effectLst>
            <a:prstShdw prst="shdw13" dist="53882" dir="13500000">
              <a:schemeClr val="bg2">
                <a:alpha val="50000"/>
              </a:schemeClr>
            </a:prstShdw>
          </a:effectLst>
        </p:spPr>
        <p:txBody>
          <a:bodyPr>
            <a:spAutoFit/>
          </a:bodyPr>
          <a:lstStyle/>
          <a:p>
            <a:pPr eaLnBrk="0" hangingPunct="0">
              <a:spcBef>
                <a:spcPct val="20000"/>
              </a:spcBef>
            </a:pP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东亚开化中华早，揖美追欧，旧邦新造。飘扬五色旗，民国荣光，锦绣山河普照。我同胞，鼓舞和平，世界文明永保。”</a:t>
            </a:r>
          </a:p>
        </p:txBody>
      </p:sp>
      <p:sp>
        <p:nvSpPr>
          <p:cNvPr id="131080" name="Text Box 14"/>
          <p:cNvSpPr txBox="1">
            <a:spLocks noChangeArrowheads="1"/>
          </p:cNvSpPr>
          <p:nvPr/>
        </p:nvSpPr>
        <p:spPr bwMode="auto">
          <a:xfrm>
            <a:off x="1259632" y="5949280"/>
            <a:ext cx="2448272" cy="432048"/>
          </a:xfrm>
          <a:prstGeom prst="rect">
            <a:avLst/>
          </a:prstGeom>
          <a:noFill/>
          <a:ln w="9525" algn="ctr">
            <a:noFill/>
            <a:miter lim="800000"/>
            <a:headEnd/>
            <a:tailEnd/>
          </a:ln>
          <a:effectLst/>
        </p:spPr>
        <p:txBody>
          <a:bodyPr/>
          <a:lstStyle/>
          <a:p>
            <a:pPr marL="342900" indent="-342900">
              <a:spcBef>
                <a:spcPct val="20000"/>
              </a:spcBef>
              <a:buFontTx/>
              <a:buNone/>
            </a:pPr>
            <a:r>
              <a:rPr lang="en-US" altLang="zh-CN" sz="1600" b="1" dirty="0"/>
              <a:t>1911</a:t>
            </a:r>
            <a:r>
              <a:rPr lang="zh-CN" altLang="en-US" sz="1600" b="1" dirty="0"/>
              <a:t>年清朝创立的国歌</a:t>
            </a:r>
          </a:p>
        </p:txBody>
      </p:sp>
      <p:sp>
        <p:nvSpPr>
          <p:cNvPr id="9" name="右箭头 8"/>
          <p:cNvSpPr/>
          <p:nvPr/>
        </p:nvSpPr>
        <p:spPr bwMode="auto">
          <a:xfrm>
            <a:off x="4139952" y="1916832"/>
            <a:ext cx="785812" cy="500062"/>
          </a:xfrm>
          <a:prstGeom prst="rightArrow">
            <a:avLst/>
          </a:prstGeom>
          <a:solidFill>
            <a:schemeClr val="bg2">
              <a:lumMod val="75000"/>
            </a:schemeClr>
          </a:solidFill>
          <a:ln w="9525" cap="flat" cmpd="sng" algn="ctr">
            <a:noFill/>
            <a:prstDash val="solid"/>
            <a:round/>
            <a:headEnd type="none" w="med" len="med"/>
            <a:tailEnd type="none" w="med" len="med"/>
          </a:ln>
          <a:effectLst/>
        </p:spPr>
        <p:txBody>
          <a:bodyPr anchor="ctr"/>
          <a:lstStyle/>
          <a:p>
            <a:pPr algn="ctr">
              <a:buFontTx/>
              <a:buNone/>
              <a:defRPr/>
            </a:pPr>
            <a:endParaRPr kumimoji="1" lang="zh-CN" altLang="en-US" sz="3200" b="0">
              <a:ln>
                <a:solidFill>
                  <a:schemeClr val="tx1">
                    <a:lumMod val="85000"/>
                    <a:lumOff val="15000"/>
                  </a:schemeClr>
                </a:solidFill>
              </a:ln>
              <a:solidFill>
                <a:schemeClr val="accent2">
                  <a:lumMod val="60000"/>
                  <a:lumOff val="40000"/>
                </a:schemeClr>
              </a:solidFill>
              <a:latin typeface="Times New Roman" pitchFamily="18" charset="0"/>
              <a:ea typeface="华文行楷" pitchFamily="2" charset="-122"/>
            </a:endParaRPr>
          </a:p>
        </p:txBody>
      </p:sp>
      <p:sp>
        <p:nvSpPr>
          <p:cNvPr id="10" name="右箭头 9"/>
          <p:cNvSpPr/>
          <p:nvPr/>
        </p:nvSpPr>
        <p:spPr bwMode="auto">
          <a:xfrm>
            <a:off x="4000500" y="4357688"/>
            <a:ext cx="785813" cy="500062"/>
          </a:xfrm>
          <a:prstGeom prst="rightArrow">
            <a:avLst/>
          </a:prstGeom>
          <a:solidFill>
            <a:schemeClr val="bg2">
              <a:lumMod val="75000"/>
            </a:schemeClr>
          </a:solidFill>
          <a:ln w="9525" cap="flat" cmpd="sng" algn="ctr">
            <a:noFill/>
            <a:prstDash val="solid"/>
            <a:round/>
            <a:headEnd type="none" w="med" len="med"/>
            <a:tailEnd type="none" w="med" len="med"/>
          </a:ln>
          <a:effectLst/>
        </p:spPr>
        <p:txBody>
          <a:bodyPr anchor="ctr"/>
          <a:lstStyle/>
          <a:p>
            <a:pPr algn="ctr">
              <a:buFontTx/>
              <a:buNone/>
              <a:defRPr/>
            </a:pPr>
            <a:endParaRPr kumimoji="1" lang="zh-CN" altLang="en-US" sz="3200" b="0">
              <a:ln>
                <a:solidFill>
                  <a:schemeClr val="tx1">
                    <a:lumMod val="85000"/>
                    <a:lumOff val="15000"/>
                  </a:schemeClr>
                </a:solidFill>
              </a:ln>
              <a:solidFill>
                <a:schemeClr val="accent2">
                  <a:lumMod val="60000"/>
                  <a:lumOff val="40000"/>
                </a:schemeClr>
              </a:solidFill>
              <a:latin typeface="Times New Roman" pitchFamily="18" charset="0"/>
              <a:ea typeface="华文行楷" pitchFamily="2" charset="-122"/>
            </a:endParaRPr>
          </a:p>
        </p:txBody>
      </p:sp>
      <p:sp>
        <p:nvSpPr>
          <p:cNvPr id="131083" name="Rectangle 11"/>
          <p:cNvSpPr>
            <a:spLocks noChangeArrowheads="1"/>
          </p:cNvSpPr>
          <p:nvPr/>
        </p:nvSpPr>
        <p:spPr bwMode="auto">
          <a:xfrm>
            <a:off x="971550" y="3237498"/>
            <a:ext cx="2132315" cy="338554"/>
          </a:xfrm>
          <a:prstGeom prst="rect">
            <a:avLst/>
          </a:prstGeom>
          <a:noFill/>
          <a:ln w="9525">
            <a:noFill/>
            <a:miter lim="800000"/>
            <a:headEnd/>
            <a:tailEnd/>
          </a:ln>
          <a:effectLst/>
        </p:spPr>
        <p:txBody>
          <a:bodyPr wrap="none" anchor="ctr">
            <a:spAutoFit/>
          </a:bodyPr>
          <a:lstStyle/>
          <a:p>
            <a:r>
              <a:rPr lang="zh-CN" altLang="en-US" sz="1600" b="1" dirty="0"/>
              <a:t>黄龙旗（</a:t>
            </a:r>
            <a:r>
              <a:rPr lang="en-US" altLang="zh-CN" sz="1600" b="1" dirty="0"/>
              <a:t>1890--1912</a:t>
            </a:r>
            <a:r>
              <a:rPr lang="zh-CN" altLang="en-US" sz="1600" b="1" dirty="0"/>
              <a:t>）</a:t>
            </a:r>
          </a:p>
        </p:txBody>
      </p:sp>
      <p:sp>
        <p:nvSpPr>
          <p:cNvPr id="131084" name="Rectangle 12"/>
          <p:cNvSpPr>
            <a:spLocks noChangeArrowheads="1"/>
          </p:cNvSpPr>
          <p:nvPr/>
        </p:nvSpPr>
        <p:spPr bwMode="auto">
          <a:xfrm>
            <a:off x="6228184" y="3284984"/>
            <a:ext cx="1906484" cy="338554"/>
          </a:xfrm>
          <a:prstGeom prst="rect">
            <a:avLst/>
          </a:prstGeom>
          <a:noFill/>
          <a:ln w="9525">
            <a:noFill/>
            <a:miter lim="800000"/>
            <a:headEnd/>
            <a:tailEnd/>
          </a:ln>
          <a:effectLst/>
        </p:spPr>
        <p:txBody>
          <a:bodyPr wrap="none">
            <a:spAutoFit/>
          </a:bodyPr>
          <a:lstStyle/>
          <a:p>
            <a:r>
              <a:rPr lang="zh-CN" altLang="en-US" sz="1600" b="1" dirty="0"/>
              <a:t>五色旗</a:t>
            </a:r>
            <a:r>
              <a:rPr lang="en-US" altLang="zh-CN" sz="1600" b="1" dirty="0"/>
              <a:t>(1912--1928)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4997"/>
                                        </p:tgtEl>
                                        <p:attrNameLst>
                                          <p:attrName>style.visibility</p:attrName>
                                        </p:attrNameLst>
                                      </p:cBhvr>
                                      <p:to>
                                        <p:strVal val="visible"/>
                                      </p:to>
                                    </p:set>
                                    <p:anim calcmode="lin" valueType="num">
                                      <p:cBhvr additive="base">
                                        <p:cTn id="7" dur="500" fill="hold"/>
                                        <p:tgtEl>
                                          <p:spTgt spid="84997"/>
                                        </p:tgtEl>
                                        <p:attrNameLst>
                                          <p:attrName>ppt_x</p:attrName>
                                        </p:attrNameLst>
                                      </p:cBhvr>
                                      <p:tavLst>
                                        <p:tav tm="0">
                                          <p:val>
                                            <p:strVal val="#ppt_x"/>
                                          </p:val>
                                        </p:tav>
                                        <p:tav tm="100000">
                                          <p:val>
                                            <p:strVal val="#ppt_x"/>
                                          </p:val>
                                        </p:tav>
                                      </p:tavLst>
                                    </p:anim>
                                    <p:anim calcmode="lin" valueType="num">
                                      <p:cBhvr additive="base">
                                        <p:cTn id="8" dur="500" fill="hold"/>
                                        <p:tgtEl>
                                          <p:spTgt spid="8499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 presetClass="entr" presetSubtype="16"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4996"/>
                                        </p:tgtEl>
                                        <p:attrNameLst>
                                          <p:attrName>style.visibility</p:attrName>
                                        </p:attrNameLst>
                                      </p:cBhvr>
                                      <p:to>
                                        <p:strVal val="visible"/>
                                      </p:to>
                                    </p:set>
                                    <p:anim calcmode="lin" valueType="num">
                                      <p:cBhvr additive="base">
                                        <p:cTn id="17" dur="500" fill="hold"/>
                                        <p:tgtEl>
                                          <p:spTgt spid="84996"/>
                                        </p:tgtEl>
                                        <p:attrNameLst>
                                          <p:attrName>ppt_x</p:attrName>
                                        </p:attrNameLst>
                                      </p:cBhvr>
                                      <p:tavLst>
                                        <p:tav tm="0">
                                          <p:val>
                                            <p:strVal val="#ppt_x"/>
                                          </p:val>
                                        </p:tav>
                                        <p:tav tm="100000">
                                          <p:val>
                                            <p:strVal val="#ppt_x"/>
                                          </p:val>
                                        </p:tav>
                                      </p:tavLst>
                                    </p:anim>
                                    <p:anim calcmode="lin" valueType="num">
                                      <p:cBhvr additive="base">
                                        <p:cTn id="18" dur="500" fill="hold"/>
                                        <p:tgtEl>
                                          <p:spTgt spid="8499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1080"/>
                                        </p:tgtEl>
                                        <p:attrNameLst>
                                          <p:attrName>style.visibility</p:attrName>
                                        </p:attrNameLst>
                                      </p:cBhvr>
                                      <p:to>
                                        <p:strVal val="visible"/>
                                      </p:to>
                                    </p:set>
                                    <p:anim calcmode="lin" valueType="num">
                                      <p:cBhvr additive="base">
                                        <p:cTn id="23" dur="500" fill="hold"/>
                                        <p:tgtEl>
                                          <p:spTgt spid="131080"/>
                                        </p:tgtEl>
                                        <p:attrNameLst>
                                          <p:attrName>ppt_x</p:attrName>
                                        </p:attrNameLst>
                                      </p:cBhvr>
                                      <p:tavLst>
                                        <p:tav tm="0">
                                          <p:val>
                                            <p:strVal val="#ppt_x"/>
                                          </p:val>
                                        </p:tav>
                                        <p:tav tm="100000">
                                          <p:val>
                                            <p:strVal val="#ppt_x"/>
                                          </p:val>
                                        </p:tav>
                                      </p:tavLst>
                                    </p:anim>
                                    <p:anim calcmode="lin" valueType="num">
                                      <p:cBhvr additive="base">
                                        <p:cTn id="24" dur="500" fill="hold"/>
                                        <p:tgtEl>
                                          <p:spTgt spid="13108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5002"/>
                                        </p:tgtEl>
                                        <p:attrNameLst>
                                          <p:attrName>style.visibility</p:attrName>
                                        </p:attrNameLst>
                                      </p:cBhvr>
                                      <p:to>
                                        <p:strVal val="visible"/>
                                      </p:to>
                                    </p:set>
                                    <p:anim calcmode="lin" valueType="num">
                                      <p:cBhvr additive="base">
                                        <p:cTn id="27" dur="500" fill="hold"/>
                                        <p:tgtEl>
                                          <p:spTgt spid="85002"/>
                                        </p:tgtEl>
                                        <p:attrNameLst>
                                          <p:attrName>ppt_x</p:attrName>
                                        </p:attrNameLst>
                                      </p:cBhvr>
                                      <p:tavLst>
                                        <p:tav tm="0">
                                          <p:val>
                                            <p:strVal val="#ppt_x"/>
                                          </p:val>
                                        </p:tav>
                                        <p:tav tm="100000">
                                          <p:val>
                                            <p:strVal val="#ppt_x"/>
                                          </p:val>
                                        </p:tav>
                                      </p:tavLst>
                                    </p:anim>
                                    <p:anim calcmode="lin" valueType="num">
                                      <p:cBhvr additive="base">
                                        <p:cTn id="28" dur="500" fill="hold"/>
                                        <p:tgtEl>
                                          <p:spTgt spid="8500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4" presetClass="entr" presetSubtype="16"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i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5004"/>
                                        </p:tgtEl>
                                        <p:attrNameLst>
                                          <p:attrName>style.visibility</p:attrName>
                                        </p:attrNameLst>
                                      </p:cBhvr>
                                      <p:to>
                                        <p:strVal val="visible"/>
                                      </p:to>
                                    </p:set>
                                    <p:anim calcmode="lin" valueType="num">
                                      <p:cBhvr additive="base">
                                        <p:cTn id="37" dur="500" fill="hold"/>
                                        <p:tgtEl>
                                          <p:spTgt spid="85004"/>
                                        </p:tgtEl>
                                        <p:attrNameLst>
                                          <p:attrName>ppt_x</p:attrName>
                                        </p:attrNameLst>
                                      </p:cBhvr>
                                      <p:tavLst>
                                        <p:tav tm="0">
                                          <p:val>
                                            <p:strVal val="#ppt_x"/>
                                          </p:val>
                                        </p:tav>
                                        <p:tav tm="100000">
                                          <p:val>
                                            <p:strVal val="#ppt_x"/>
                                          </p:val>
                                        </p:tav>
                                      </p:tavLst>
                                    </p:anim>
                                    <p:anim calcmode="lin" valueType="num">
                                      <p:cBhvr additive="base">
                                        <p:cTn id="38" dur="500" fill="hold"/>
                                        <p:tgtEl>
                                          <p:spTgt spid="8500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5005"/>
                                        </p:tgtEl>
                                        <p:attrNameLst>
                                          <p:attrName>style.visibility</p:attrName>
                                        </p:attrNameLst>
                                      </p:cBhvr>
                                      <p:to>
                                        <p:strVal val="visible"/>
                                      </p:to>
                                    </p:set>
                                    <p:anim calcmode="lin" valueType="num">
                                      <p:cBhvr additive="base">
                                        <p:cTn id="41" dur="500" fill="hold"/>
                                        <p:tgtEl>
                                          <p:spTgt spid="85005"/>
                                        </p:tgtEl>
                                        <p:attrNameLst>
                                          <p:attrName>ppt_x</p:attrName>
                                        </p:attrNameLst>
                                      </p:cBhvr>
                                      <p:tavLst>
                                        <p:tav tm="0">
                                          <p:val>
                                            <p:strVal val="#ppt_x"/>
                                          </p:val>
                                        </p:tav>
                                        <p:tav tm="100000">
                                          <p:val>
                                            <p:strVal val="#ppt_x"/>
                                          </p:val>
                                        </p:tav>
                                      </p:tavLst>
                                    </p:anim>
                                    <p:anim calcmode="lin" valueType="num">
                                      <p:cBhvr additive="base">
                                        <p:cTn id="42" dur="500" fill="hold"/>
                                        <p:tgtEl>
                                          <p:spTgt spid="850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2" grpId="0" animBg="1"/>
      <p:bldP spid="85004" grpId="0"/>
      <p:bldP spid="85005" grpId="0" animBg="1"/>
      <p:bldP spid="131080" grpId="0"/>
      <p:bldP spid="9"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6" name="Rectangle 6"/>
          <p:cNvSpPr>
            <a:spLocks noGrp="1" noChangeArrowheads="1"/>
          </p:cNvSpPr>
          <p:nvPr>
            <p:ph type="title"/>
          </p:nvPr>
        </p:nvSpPr>
        <p:spPr>
          <a:xfrm>
            <a:off x="251520" y="274638"/>
            <a:ext cx="8435280" cy="1570186"/>
          </a:xfrm>
          <a:noFill/>
          <a:ln/>
        </p:spPr>
        <p:txBody>
          <a:bodyPr>
            <a:noAutofit/>
          </a:bodyPr>
          <a:lstStyle/>
          <a:p>
            <a:r>
              <a:rPr lang="zh-CN" altLang="en-US" b="1" dirty="0"/>
              <a:t>（1）南京临时政府是一个资产阶级共和国性质的革命政权。</a:t>
            </a:r>
          </a:p>
        </p:txBody>
      </p:sp>
      <p:sp>
        <p:nvSpPr>
          <p:cNvPr id="143363" name="Rectangle 3"/>
          <p:cNvSpPr>
            <a:spLocks noGrp="1" noChangeArrowheads="1"/>
          </p:cNvSpPr>
          <p:nvPr>
            <p:ph sz="quarter" idx="1"/>
          </p:nvPr>
        </p:nvSpPr>
        <p:spPr>
          <a:xfrm>
            <a:off x="251520" y="2492896"/>
            <a:ext cx="2243088" cy="3062288"/>
          </a:xfrm>
        </p:spPr>
        <p:txBody>
          <a:bodyPr/>
          <a:lstStyle/>
          <a:p>
            <a:r>
              <a:rPr lang="zh-CN" altLang="en-US" sz="3200" b="1" dirty="0">
                <a:latin typeface="华文新魏" pitchFamily="2" charset="-122"/>
                <a:ea typeface="华文新魏" pitchFamily="2" charset="-122"/>
                <a:sym typeface="Wingdings" pitchFamily="2" charset="2"/>
              </a:rPr>
              <a:t></a:t>
            </a:r>
            <a:r>
              <a:rPr lang="zh-CN" altLang="en-US" sz="3200" b="1" dirty="0">
                <a:latin typeface="华文新魏" pitchFamily="2" charset="-122"/>
                <a:ea typeface="华文新魏" pitchFamily="2" charset="-122"/>
              </a:rPr>
              <a:t>南京临时政府组成人员以资产阶级革命派为主体。</a:t>
            </a:r>
          </a:p>
          <a:p>
            <a:endParaRPr lang="zh-CN" altLang="en-US" dirty="0"/>
          </a:p>
        </p:txBody>
      </p:sp>
      <p:pic>
        <p:nvPicPr>
          <p:cNvPr id="143365" name="Picture 5" descr="s20160302054326626"/>
          <p:cNvPicPr>
            <a:picLocks noChangeAspect="1" noChangeArrowheads="1"/>
          </p:cNvPicPr>
          <p:nvPr/>
        </p:nvPicPr>
        <p:blipFill>
          <a:blip r:embed="rId2" cstate="print"/>
          <a:srcRect/>
          <a:stretch>
            <a:fillRect/>
          </a:stretch>
        </p:blipFill>
        <p:spPr bwMode="auto">
          <a:xfrm>
            <a:off x="2555776" y="2060848"/>
            <a:ext cx="6330043" cy="4248472"/>
          </a:xfrm>
          <a:prstGeom prst="rect">
            <a:avLst/>
          </a:prstGeom>
          <a:noFill/>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Group 2"/>
          <p:cNvGraphicFramePr>
            <a:graphicFrameLocks noGrp="1"/>
          </p:cNvGraphicFramePr>
          <p:nvPr>
            <p:ph type="tbl" idx="1"/>
          </p:nvPr>
        </p:nvGraphicFramePr>
        <p:xfrm>
          <a:off x="539552" y="1196752"/>
          <a:ext cx="7941568" cy="5016502"/>
        </p:xfrm>
        <a:graphic>
          <a:graphicData uri="http://schemas.openxmlformats.org/drawingml/2006/table">
            <a:tbl>
              <a:tblPr/>
              <a:tblGrid>
                <a:gridCol w="1598218"/>
                <a:gridCol w="4043911"/>
                <a:gridCol w="2299439"/>
              </a:tblGrid>
              <a:tr h="576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部门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总  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次长</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rgbClr val="FF3300"/>
                          </a:solidFill>
                          <a:effectLst/>
                          <a:latin typeface="+mn-ea"/>
                          <a:ea typeface="+mn-ea"/>
                        </a:rPr>
                        <a:t>陆军部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黄兴（兼参谋总长）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蒋作宾</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FF3300"/>
                          </a:solidFill>
                          <a:effectLst/>
                          <a:latin typeface="+mn-ea"/>
                          <a:ea typeface="+mn-ea"/>
                        </a:rPr>
                        <a:t>外交部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王宠惠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魏宸组</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FF3300"/>
                          </a:solidFill>
                          <a:effectLst/>
                          <a:latin typeface="+mn-ea"/>
                          <a:ea typeface="+mn-ea"/>
                        </a:rPr>
                        <a:t>教育部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蔡元培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景耀月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海军部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黄钟英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汤芗铭</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内务部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程德全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居正</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财政部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陈锦涛</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王鸿猷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司法部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伍廷芳（兼议和全权大使）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吕志伊</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实业部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张謇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马君武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交通部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汤寿潜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于右任</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标题 1"/>
          <p:cNvSpPr>
            <a:spLocks noGrp="1"/>
          </p:cNvSpPr>
          <p:nvPr>
            <p:ph type="title"/>
          </p:nvPr>
        </p:nvSpPr>
        <p:spPr>
          <a:xfrm>
            <a:off x="2267744" y="476672"/>
            <a:ext cx="3970784" cy="648072"/>
          </a:xfrm>
        </p:spPr>
        <p:txBody>
          <a:bodyPr>
            <a:normAutofit/>
          </a:bodyPr>
          <a:lstStyle/>
          <a:p>
            <a:r>
              <a:rPr lang="zh-CN" altLang="en-US" sz="2400" b="1" dirty="0" smtClean="0"/>
              <a:t>中华民国临时政府内阁名单</a:t>
            </a:r>
            <a:endParaRPr lang="zh-CN" altLang="en-US" sz="2400" b="1" dirty="0"/>
          </a:p>
        </p:txBody>
      </p:sp>
    </p:spTree>
  </p:cSld>
  <p:clrMapOvr>
    <a:masterClrMapping/>
  </p:clrMapOvr>
  <p:transition>
    <p:blinds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sz="quarter" idx="1"/>
          </p:nvPr>
        </p:nvSpPr>
        <p:spPr>
          <a:xfrm>
            <a:off x="251520" y="260648"/>
            <a:ext cx="8748464" cy="1584176"/>
          </a:xfrm>
        </p:spPr>
        <p:txBody>
          <a:bodyPr>
            <a:normAutofit/>
          </a:bodyPr>
          <a:lstStyle/>
          <a:p>
            <a:pPr>
              <a:buNone/>
            </a:pPr>
            <a:r>
              <a:rPr lang="zh-CN" altLang="en-US" sz="3200" b="1" dirty="0">
                <a:latin typeface="华文新魏" pitchFamily="2" charset="-122"/>
                <a:ea typeface="华文新魏" pitchFamily="2" charset="-122"/>
                <a:sym typeface="Wingdings" pitchFamily="2" charset="2"/>
              </a:rPr>
              <a:t></a:t>
            </a:r>
            <a:r>
              <a:rPr lang="zh-CN" altLang="en-US" sz="3200" b="1" dirty="0">
                <a:latin typeface="华文新魏" pitchFamily="2" charset="-122"/>
                <a:ea typeface="华文新魏" pitchFamily="2" charset="-122"/>
              </a:rPr>
              <a:t>颁行的各项政策和措施集中代表了民族资产阶级的利益和愿望，在一定程度上也符合广大中国人民的利益。</a:t>
            </a:r>
          </a:p>
        </p:txBody>
      </p:sp>
      <p:graphicFrame>
        <p:nvGraphicFramePr>
          <p:cNvPr id="5" name="表格 4">
            <a:extLst>
              <a:ext uri="{FF2B5EF4-FFF2-40B4-BE49-F238E27FC236}">
                <a16:creationId xmlns="" xmlns:a16="http://schemas.microsoft.com/office/drawing/2014/main" id="{8B687AD4-8A1D-4BC3-9058-E58B1ABEF2DB}"/>
              </a:ext>
            </a:extLst>
          </p:cNvPr>
          <p:cNvGraphicFramePr>
            <a:graphicFrameLocks noGrp="1"/>
          </p:cNvGraphicFramePr>
          <p:nvPr/>
        </p:nvGraphicFramePr>
        <p:xfrm>
          <a:off x="395536" y="2996952"/>
          <a:ext cx="8424936" cy="2327275"/>
        </p:xfrm>
        <a:graphic>
          <a:graphicData uri="http://schemas.openxmlformats.org/drawingml/2006/table">
            <a:tbl>
              <a:tblPr bandRow="1">
                <a:tableStyleId>{5C22544A-7EE6-4342-B048-85BDC9FD1C3A}</a:tableStyleId>
              </a:tblPr>
              <a:tblGrid>
                <a:gridCol w="1328565">
                  <a:extLst>
                    <a:ext uri="{9D8B030D-6E8A-4147-A177-3AD203B41FA5}">
                      <a16:colId xmlns="" xmlns:a16="http://schemas.microsoft.com/office/drawing/2014/main" val="20000"/>
                    </a:ext>
                  </a:extLst>
                </a:gridCol>
                <a:gridCol w="7096371">
                  <a:extLst>
                    <a:ext uri="{9D8B030D-6E8A-4147-A177-3AD203B41FA5}">
                      <a16:colId xmlns="" xmlns:a16="http://schemas.microsoft.com/office/drawing/2014/main" val="20001"/>
                    </a:ext>
                  </a:extLst>
                </a:gridCol>
              </a:tblGrid>
              <a:tr h="605717">
                <a:tc>
                  <a:txBody>
                    <a:bodyPr/>
                    <a:lstStyle/>
                    <a:p>
                      <a:pPr algn="ctr"/>
                      <a:r>
                        <a:rPr lang="zh-CN" altLang="en-US" sz="2000" b="1" i="0" dirty="0">
                          <a:solidFill>
                            <a:schemeClr val="tx1"/>
                          </a:solidFill>
                          <a:latin typeface="+mn-lt"/>
                          <a:ea typeface="+mn-ea"/>
                          <a:cs typeface="+mn-ea"/>
                          <a:sym typeface="+mn-lt"/>
                        </a:rPr>
                        <a:t>政治方面</a:t>
                      </a:r>
                    </a:p>
                  </a:txBody>
                  <a:tcPr marL="91444" marR="91444" marT="45699" marB="45699" anchor="ctr">
                    <a:lnR w="6350" cap="flat" cmpd="sng" algn="ctr">
                      <a:solidFill>
                        <a:schemeClr val="bg1">
                          <a:lumMod val="65000"/>
                        </a:schemeClr>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tc>
                  <a:txBody>
                    <a:bodyPr/>
                    <a:lstStyle/>
                    <a:p>
                      <a:r>
                        <a:rPr lang="zh-CN" altLang="en-US" sz="2000" b="1" i="0" dirty="0">
                          <a:solidFill>
                            <a:schemeClr val="tx1"/>
                          </a:solidFill>
                          <a:latin typeface="+mn-lt"/>
                          <a:ea typeface="+mn-ea"/>
                          <a:cs typeface="+mn-ea"/>
                          <a:sym typeface="+mn-lt"/>
                        </a:rPr>
                        <a:t>保障人权平等，允许女子参政，禁止买卖奴婢，禁止刑讯等</a:t>
                      </a:r>
                    </a:p>
                  </a:txBody>
                  <a:tcPr marL="91444" marR="91444" marT="45699" marB="45699" anchor="ctr">
                    <a:lnL w="6350" cap="flat" cmpd="sng" algn="ctr">
                      <a:solidFill>
                        <a:schemeClr val="bg1">
                          <a:lumMod val="65000"/>
                        </a:schemeClr>
                      </a:solidFill>
                      <a:prstDash val="solid"/>
                      <a:round/>
                      <a:headEnd type="none" w="med" len="med"/>
                      <a:tailEnd type="none" w="med" len="med"/>
                    </a:lnL>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0"/>
                  </a:ext>
                </a:extLst>
              </a:tr>
              <a:tr h="560499">
                <a:tc>
                  <a:txBody>
                    <a:bodyPr/>
                    <a:lstStyle/>
                    <a:p>
                      <a:pPr algn="ctr"/>
                      <a:r>
                        <a:rPr lang="zh-CN" altLang="en-US" sz="2000" b="1" i="0" dirty="0">
                          <a:latin typeface="+mn-lt"/>
                          <a:ea typeface="+mn-ea"/>
                          <a:cs typeface="+mn-ea"/>
                          <a:sym typeface="+mn-lt"/>
                        </a:rPr>
                        <a:t>经济方面</a:t>
                      </a:r>
                    </a:p>
                  </a:txBody>
                  <a:tcPr marL="91444" marR="91444" marT="45699" marB="45699"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zh-CN" altLang="en-US" sz="2000" b="1" i="0" dirty="0">
                          <a:latin typeface="+mn-lt"/>
                          <a:ea typeface="+mn-ea"/>
                          <a:cs typeface="+mn-ea"/>
                          <a:sym typeface="+mn-lt"/>
                        </a:rPr>
                        <a:t>鼓励实业发展，保护私人财产和工商业者的经营活动</a:t>
                      </a:r>
                    </a:p>
                  </a:txBody>
                  <a:tcPr marL="91444" marR="91444" marT="45699" marB="45699"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600560">
                <a:tc>
                  <a:txBody>
                    <a:bodyPr/>
                    <a:lstStyle/>
                    <a:p>
                      <a:pPr algn="ctr"/>
                      <a:r>
                        <a:rPr lang="zh-CN" altLang="en-US" sz="2000" b="1" i="0" dirty="0">
                          <a:latin typeface="+mn-lt"/>
                          <a:ea typeface="+mn-ea"/>
                          <a:cs typeface="+mn-ea"/>
                          <a:sym typeface="+mn-lt"/>
                        </a:rPr>
                        <a:t>文化教育</a:t>
                      </a:r>
                    </a:p>
                  </a:txBody>
                  <a:tcPr marL="91444" marR="91444" marT="45699" marB="45699"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tc>
                  <a:txBody>
                    <a:bodyPr/>
                    <a:lstStyle/>
                    <a:p>
                      <a:r>
                        <a:rPr lang="zh-CN" altLang="en-US" sz="2000" b="1" i="0" dirty="0">
                          <a:latin typeface="+mn-lt"/>
                          <a:ea typeface="+mn-ea"/>
                          <a:cs typeface="+mn-ea"/>
                          <a:sym typeface="+mn-lt"/>
                        </a:rPr>
                        <a:t>实行教育改革，提倡男女同校，改学堂为学校，废止旧教科书</a:t>
                      </a:r>
                    </a:p>
                  </a:txBody>
                  <a:tcPr marL="91444" marR="91444" marT="45699" marB="45699"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2"/>
                  </a:ext>
                </a:extLst>
              </a:tr>
              <a:tr h="560499">
                <a:tc>
                  <a:txBody>
                    <a:bodyPr/>
                    <a:lstStyle/>
                    <a:p>
                      <a:pPr algn="ctr"/>
                      <a:r>
                        <a:rPr lang="zh-CN" altLang="en-US" sz="2000" b="1" i="0" dirty="0">
                          <a:latin typeface="+mn-lt"/>
                          <a:ea typeface="+mn-ea"/>
                          <a:cs typeface="+mn-ea"/>
                          <a:sym typeface="+mn-lt"/>
                        </a:rPr>
                        <a:t>社会习俗</a:t>
                      </a:r>
                    </a:p>
                  </a:txBody>
                  <a:tcPr marL="91444" marR="91444" marT="45699" marB="45699"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r>
                        <a:rPr lang="zh-CN" altLang="en-US" sz="2000" b="1" i="0" dirty="0">
                          <a:latin typeface="+mn-lt"/>
                          <a:ea typeface="+mn-ea"/>
                          <a:cs typeface="+mn-ea"/>
                          <a:sym typeface="+mn-lt"/>
                        </a:rPr>
                        <a:t>提倡自由平等、友爱为纲的公民道德，革除社会陋习</a:t>
                      </a:r>
                    </a:p>
                  </a:txBody>
                  <a:tcPr marL="91444" marR="91444" marT="45699" marB="45699"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sp>
        <p:nvSpPr>
          <p:cNvPr id="6" name="矩形 6">
            <a:extLst>
              <a:ext uri="{FF2B5EF4-FFF2-40B4-BE49-F238E27FC236}">
                <a16:creationId xmlns="" xmlns:a16="http://schemas.microsoft.com/office/drawing/2014/main" id="{C5F5C00C-6F50-4EE3-A556-E0B1180922D4}"/>
              </a:ext>
            </a:extLst>
          </p:cNvPr>
          <p:cNvSpPr>
            <a:spLocks noChangeArrowheads="1"/>
          </p:cNvSpPr>
          <p:nvPr/>
        </p:nvSpPr>
        <p:spPr bwMode="auto">
          <a:xfrm>
            <a:off x="2627784" y="2276872"/>
            <a:ext cx="424815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nSpc>
                <a:spcPts val="3000"/>
              </a:lnSpc>
              <a:spcBef>
                <a:spcPct val="20000"/>
              </a:spcBef>
              <a:defRPr/>
            </a:pPr>
            <a:r>
              <a:rPr lang="zh-CN" altLang="en-US" sz="2400" dirty="0">
                <a:solidFill>
                  <a:srgbClr val="000000"/>
                </a:solidFill>
                <a:latin typeface="+mn-lt"/>
                <a:ea typeface="+mn-ea"/>
                <a:cs typeface="+mn-ea"/>
                <a:sym typeface="+mn-lt"/>
              </a:rPr>
              <a:t>临时政府的颁行的政策措施</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23528" y="274638"/>
            <a:ext cx="8363272" cy="1143000"/>
          </a:xfrm>
        </p:spPr>
        <p:txBody>
          <a:bodyPr/>
          <a:lstStyle/>
          <a:p>
            <a:r>
              <a:rPr lang="zh-CN" altLang="en-US" sz="3800" b="1" dirty="0">
                <a:solidFill>
                  <a:schemeClr val="tx1"/>
                </a:solidFill>
              </a:rPr>
              <a:t>（2）南京临时政府的局限性</a:t>
            </a:r>
          </a:p>
        </p:txBody>
      </p:sp>
      <p:sp>
        <p:nvSpPr>
          <p:cNvPr id="73731" name="Rectangle 3"/>
          <p:cNvSpPr>
            <a:spLocks noGrp="1" noChangeArrowheads="1"/>
          </p:cNvSpPr>
          <p:nvPr>
            <p:ph sz="quarter" idx="1"/>
          </p:nvPr>
        </p:nvSpPr>
        <p:spPr>
          <a:xfrm>
            <a:off x="467544" y="1844674"/>
            <a:ext cx="8424936" cy="3312517"/>
          </a:xfrm>
        </p:spPr>
        <p:txBody>
          <a:bodyPr>
            <a:normAutofit/>
          </a:bodyPr>
          <a:lstStyle/>
          <a:p>
            <a:r>
              <a:rPr lang="zh-CN" altLang="en-US" sz="2400" b="1" dirty="0">
                <a:solidFill>
                  <a:schemeClr val="tx2"/>
                </a:solidFill>
                <a:latin typeface="华文新魏" pitchFamily="2" charset="-122"/>
                <a:ea typeface="华文新魏" pitchFamily="2" charset="-122"/>
                <a:sym typeface="Wingdings" pitchFamily="2" charset="2"/>
              </a:rPr>
              <a:t></a:t>
            </a:r>
            <a:r>
              <a:rPr lang="zh-CN" altLang="en-US" sz="2400" b="1" dirty="0">
                <a:solidFill>
                  <a:schemeClr val="tx2"/>
                </a:solidFill>
                <a:latin typeface="华文新魏" pitchFamily="2" charset="-122"/>
                <a:ea typeface="华文新魏" pitchFamily="2" charset="-122"/>
                <a:sym typeface="Arial" charset="0"/>
              </a:rPr>
              <a:t>《告</a:t>
            </a:r>
            <a:r>
              <a:rPr lang="zh-CN" altLang="en-US" sz="2400" b="1" dirty="0">
                <a:solidFill>
                  <a:schemeClr val="tx2"/>
                </a:solidFill>
                <a:latin typeface="华文新魏" pitchFamily="2" charset="-122"/>
                <a:ea typeface="华文新魏" pitchFamily="2" charset="-122"/>
              </a:rPr>
              <a:t>友邦书》企图承认不平等条约，对帝国主义缺乏本质的认识。</a:t>
            </a:r>
          </a:p>
          <a:p>
            <a:pPr lvl="1"/>
            <a:r>
              <a:rPr lang="zh-CN" altLang="en-US" sz="2000" b="1" dirty="0">
                <a:solidFill>
                  <a:schemeClr val="tx2"/>
                </a:solidFill>
                <a:latin typeface="华文新魏" pitchFamily="2" charset="-122"/>
                <a:ea typeface="华文新魏" pitchFamily="2" charset="-122"/>
              </a:rPr>
              <a:t>“凡革命以前所有满政府与各国缔结之条约，民国均认有效”；“凡革命以前，满政府所借之外债及所承认之赔款，民国亦承认偿还之责，不变更其条件”；“凡革命以前满政府所让与各国国家或各国个人种种之权利，民国政府亦照旧尊重之。”</a:t>
            </a:r>
          </a:p>
          <a:p>
            <a:r>
              <a:rPr lang="zh-CN" altLang="en-US" sz="2400" b="1" dirty="0">
                <a:solidFill>
                  <a:schemeClr val="tx2"/>
                </a:solidFill>
                <a:latin typeface="华文新魏" pitchFamily="2" charset="-122"/>
                <a:ea typeface="华文新魏" pitchFamily="2" charset="-122"/>
                <a:sym typeface="Wingdings" pitchFamily="2" charset="2"/>
              </a:rPr>
              <a:t></a:t>
            </a:r>
            <a:r>
              <a:rPr lang="zh-CN" altLang="en-US" sz="2400" b="1" dirty="0">
                <a:solidFill>
                  <a:schemeClr val="tx2"/>
                </a:solidFill>
                <a:latin typeface="华文新魏" pitchFamily="2" charset="-122"/>
                <a:ea typeface="华文新魏" pitchFamily="2" charset="-122"/>
                <a:sym typeface="Arial" charset="0"/>
              </a:rPr>
              <a:t>没</a:t>
            </a:r>
            <a:r>
              <a:rPr lang="zh-CN" altLang="en-US" sz="2400" b="1" dirty="0">
                <a:solidFill>
                  <a:schemeClr val="tx2"/>
                </a:solidFill>
                <a:latin typeface="华文新魏" pitchFamily="2" charset="-122"/>
                <a:ea typeface="华文新魏" pitchFamily="2" charset="-122"/>
              </a:rPr>
              <a:t>有提出任何可以满足农民土地要求的政策和措施，反而保护私有财产，维护封建土地制度。</a:t>
            </a:r>
            <a:endParaRPr lang="zh-CN" altLang="en-US" sz="2400" dirty="0">
              <a:solidFill>
                <a:schemeClr val="tx2"/>
              </a:solidFill>
              <a:latin typeface="华文新魏" pitchFamily="2" charset="-122"/>
              <a:ea typeface="华文新魏" pitchFamily="2" charset="-12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2" name="文本框 1">
            <a:extLst>
              <a:ext uri="{FF2B5EF4-FFF2-40B4-BE49-F238E27FC236}">
                <a16:creationId xmlns="" xmlns:a16="http://schemas.microsoft.com/office/drawing/2014/main" id="{E6F8A0E7-F0FD-4619-A0D3-18E6D654B9B3}"/>
              </a:ext>
            </a:extLst>
          </p:cNvPr>
          <p:cNvSpPr txBox="1">
            <a:spLocks noChangeArrowheads="1"/>
          </p:cNvSpPr>
          <p:nvPr/>
        </p:nvSpPr>
        <p:spPr bwMode="auto">
          <a:xfrm>
            <a:off x="467544" y="2924944"/>
            <a:ext cx="8208912" cy="1643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eaLnBrk="1" hangingPunct="1">
              <a:spcBef>
                <a:spcPct val="20000"/>
              </a:spcBef>
              <a:defRPr/>
            </a:pPr>
            <a:r>
              <a:rPr lang="en-US" altLang="zh-CN" sz="2400" dirty="0">
                <a:solidFill>
                  <a:schemeClr val="tx1"/>
                </a:solidFill>
                <a:latin typeface="+mn-ea"/>
                <a:ea typeface="+mn-ea"/>
                <a:cs typeface="+mn-ea"/>
                <a:sym typeface="+mn-lt"/>
              </a:rPr>
              <a:t>1912</a:t>
            </a:r>
            <a:r>
              <a:rPr lang="zh-CN" altLang="en-US" sz="2400" dirty="0">
                <a:solidFill>
                  <a:schemeClr val="tx1"/>
                </a:solidFill>
                <a:latin typeface="+mn-ea"/>
                <a:ea typeface="+mn-ea"/>
                <a:cs typeface="+mn-ea"/>
                <a:sym typeface="+mn-lt"/>
              </a:rPr>
              <a:t>年</a:t>
            </a:r>
            <a:r>
              <a:rPr lang="en-US" altLang="zh-CN" sz="2400" dirty="0">
                <a:solidFill>
                  <a:schemeClr val="tx1"/>
                </a:solidFill>
                <a:latin typeface="+mn-ea"/>
                <a:ea typeface="+mn-ea"/>
                <a:cs typeface="+mn-ea"/>
                <a:sym typeface="+mn-lt"/>
              </a:rPr>
              <a:t>3</a:t>
            </a:r>
            <a:r>
              <a:rPr lang="zh-CN" altLang="en-US" sz="2400" dirty="0">
                <a:solidFill>
                  <a:schemeClr val="tx1"/>
                </a:solidFill>
                <a:latin typeface="+mn-ea"/>
                <a:ea typeface="+mn-ea"/>
                <a:cs typeface="+mn-ea"/>
                <a:sym typeface="+mn-lt"/>
              </a:rPr>
              <a:t>月中华民国临时参议院颁布</a:t>
            </a:r>
            <a:r>
              <a:rPr lang="en-US" altLang="zh-CN" sz="2400" dirty="0">
                <a:solidFill>
                  <a:schemeClr val="tx1"/>
                </a:solidFill>
                <a:latin typeface="+mn-ea"/>
                <a:ea typeface="+mn-ea"/>
                <a:cs typeface="+mn-ea"/>
                <a:sym typeface="+mn-lt"/>
              </a:rPr>
              <a:t>《</a:t>
            </a:r>
            <a:r>
              <a:rPr lang="zh-CN" altLang="en-US" sz="2400" dirty="0">
                <a:solidFill>
                  <a:schemeClr val="tx1"/>
                </a:solidFill>
                <a:latin typeface="+mn-ea"/>
                <a:ea typeface="+mn-ea"/>
                <a:cs typeface="+mn-ea"/>
                <a:sym typeface="+mn-lt"/>
              </a:rPr>
              <a:t>中华民国临时约法</a:t>
            </a:r>
            <a:r>
              <a:rPr lang="en-US" altLang="zh-CN" sz="2400" dirty="0">
                <a:solidFill>
                  <a:schemeClr val="tx1"/>
                </a:solidFill>
                <a:latin typeface="+mn-ea"/>
                <a:ea typeface="+mn-ea"/>
                <a:cs typeface="+mn-ea"/>
                <a:sym typeface="+mn-lt"/>
              </a:rPr>
              <a:t>》</a:t>
            </a:r>
            <a:r>
              <a:rPr lang="zh-CN" altLang="en-US" sz="2400" dirty="0">
                <a:solidFill>
                  <a:schemeClr val="tx1"/>
                </a:solidFill>
                <a:latin typeface="+mn-ea"/>
                <a:ea typeface="+mn-ea"/>
                <a:cs typeface="+mn-ea"/>
                <a:sym typeface="+mn-lt"/>
              </a:rPr>
              <a:t>，这是中国第一部具有资产阶级性质的宪法</a:t>
            </a:r>
            <a:r>
              <a:rPr lang="zh-CN" altLang="en-US" sz="2400" dirty="0" smtClean="0">
                <a:solidFill>
                  <a:schemeClr val="tx1"/>
                </a:solidFill>
                <a:latin typeface="+mn-ea"/>
                <a:ea typeface="+mn-ea"/>
                <a:cs typeface="+mn-ea"/>
                <a:sym typeface="+mn-lt"/>
              </a:rPr>
              <a:t>法典。</a:t>
            </a:r>
            <a:endParaRPr lang="en-US" altLang="zh-CN" sz="2400" dirty="0" smtClean="0">
              <a:solidFill>
                <a:schemeClr val="tx1"/>
              </a:solidFill>
              <a:latin typeface="+mn-ea"/>
              <a:ea typeface="+mn-ea"/>
              <a:cs typeface="+mn-ea"/>
              <a:sym typeface="+mn-lt"/>
            </a:endParaRPr>
          </a:p>
          <a:p>
            <a:pPr algn="just" eaLnBrk="1" hangingPunct="1">
              <a:spcBef>
                <a:spcPct val="20000"/>
              </a:spcBef>
              <a:defRPr/>
            </a:pPr>
            <a:r>
              <a:rPr lang="zh-CN" altLang="en-US" sz="2400" dirty="0" smtClean="0">
                <a:solidFill>
                  <a:schemeClr val="tx1"/>
                </a:solidFill>
                <a:latin typeface="+mn-ea"/>
                <a:ea typeface="+mn-ea"/>
                <a:cs typeface="+mn-ea"/>
                <a:sym typeface="+mn-lt"/>
              </a:rPr>
              <a:t>它以</a:t>
            </a:r>
            <a:r>
              <a:rPr lang="zh-CN" altLang="en-US" sz="2400" dirty="0">
                <a:solidFill>
                  <a:schemeClr val="tx1"/>
                </a:solidFill>
                <a:latin typeface="+mn-ea"/>
                <a:ea typeface="+mn-ea"/>
                <a:cs typeface="+mn-ea"/>
                <a:sym typeface="+mn-lt"/>
              </a:rPr>
              <a:t>根本大法的</a:t>
            </a:r>
            <a:r>
              <a:rPr lang="zh-CN" altLang="en-US" sz="2400" dirty="0" smtClean="0">
                <a:solidFill>
                  <a:schemeClr val="tx1"/>
                </a:solidFill>
                <a:latin typeface="+mn-ea"/>
                <a:ea typeface="+mn-ea"/>
                <a:cs typeface="+mn-ea"/>
                <a:sym typeface="+mn-lt"/>
              </a:rPr>
              <a:t>形式废除了两千多年来的封建君主专制制度，</a:t>
            </a:r>
            <a:r>
              <a:rPr lang="zh-CN" altLang="en-US" sz="2400" dirty="0">
                <a:solidFill>
                  <a:schemeClr val="tx1"/>
                </a:solidFill>
                <a:latin typeface="+mn-ea"/>
                <a:ea typeface="+mn-ea"/>
                <a:cs typeface="+mn-ea"/>
                <a:sym typeface="+mn-lt"/>
              </a:rPr>
              <a:t>确认了资产阶级共和国</a:t>
            </a:r>
            <a:r>
              <a:rPr lang="zh-CN" altLang="en-US" sz="2400" dirty="0" smtClean="0">
                <a:solidFill>
                  <a:schemeClr val="tx1"/>
                </a:solidFill>
                <a:latin typeface="+mn-ea"/>
                <a:ea typeface="+mn-ea"/>
                <a:cs typeface="+mn-ea"/>
                <a:sym typeface="+mn-lt"/>
              </a:rPr>
              <a:t>的政治制度。</a:t>
            </a:r>
            <a:endParaRPr lang="zh-CN" altLang="en-US" sz="2400" dirty="0">
              <a:solidFill>
                <a:schemeClr val="tx1"/>
              </a:solidFill>
              <a:latin typeface="+mn-ea"/>
              <a:ea typeface="+mn-ea"/>
              <a:cs typeface="+mn-ea"/>
              <a:sym typeface="+mn-lt"/>
            </a:endParaRPr>
          </a:p>
        </p:txBody>
      </p:sp>
      <p:sp>
        <p:nvSpPr>
          <p:cNvPr id="18" name="Rectangle 2"/>
          <p:cNvSpPr>
            <a:spLocks noChangeArrowheads="1"/>
          </p:cNvSpPr>
          <p:nvPr/>
        </p:nvSpPr>
        <p:spPr bwMode="auto">
          <a:xfrm>
            <a:off x="467544" y="349250"/>
            <a:ext cx="7920806" cy="701675"/>
          </a:xfrm>
          <a:prstGeom prst="rect">
            <a:avLst/>
          </a:prstGeom>
          <a:noFill/>
          <a:ln w="9525">
            <a:noFill/>
            <a:miter lim="800000"/>
            <a:headEnd/>
            <a:tailEnd/>
          </a:ln>
          <a:effectLst/>
        </p:spPr>
        <p:txBody>
          <a:bodyPr wrap="square">
            <a:spAutoFit/>
          </a:bodyPr>
          <a:lstStyle/>
          <a:p>
            <a:r>
              <a:rPr lang="en-US" altLang="zh-CN" sz="4000" b="1" dirty="0">
                <a:solidFill>
                  <a:schemeClr val="tx2"/>
                </a:solidFill>
                <a:latin typeface="华文新魏" pitchFamily="2" charset="-122"/>
                <a:ea typeface="华文新魏" pitchFamily="2" charset="-122"/>
              </a:rPr>
              <a:t>2</a:t>
            </a:r>
            <a:r>
              <a:rPr lang="zh-CN" altLang="en-US" sz="4000" b="1" dirty="0">
                <a:solidFill>
                  <a:schemeClr val="tx2"/>
                </a:solidFill>
                <a:latin typeface="华文新魏" pitchFamily="2" charset="-122"/>
                <a:ea typeface="华文新魏" pitchFamily="2" charset="-122"/>
              </a:rPr>
              <a:t>、中华民国临时约法</a:t>
            </a:r>
          </a:p>
        </p:txBody>
      </p:sp>
      <p:pic>
        <p:nvPicPr>
          <p:cNvPr id="202754" name="Picture 2" descr="https://timgsa.baidu.com/timg?image&amp;quality=80&amp;size=b9999_10000&amp;sec=1539708643495&amp;di=e27cdc0ecef930040ed82e5e4ef2e1bc&amp;imgtype=0&amp;src=http%3A%2F%2Fwww.tuanjiebao.com%2Fft%2Fimg%2Fattachement%2Fjpg%2Fsite2%2F20171204%2F64006a5c7cf21b8f3eea27.jpg"/>
          <p:cNvPicPr>
            <a:picLocks noChangeAspect="1" noChangeArrowheads="1"/>
          </p:cNvPicPr>
          <p:nvPr/>
        </p:nvPicPr>
        <p:blipFill>
          <a:blip r:embed="rId2" cstate="print"/>
          <a:srcRect/>
          <a:stretch>
            <a:fillRect/>
          </a:stretch>
        </p:blipFill>
        <p:spPr bwMode="auto">
          <a:xfrm>
            <a:off x="6588224" y="188640"/>
            <a:ext cx="2270770" cy="2619137"/>
          </a:xfrm>
          <a:prstGeom prst="rect">
            <a:avLst/>
          </a:prstGeom>
          <a:noFill/>
        </p:spPr>
      </p:pic>
    </p:spTree>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AutoShape 3"/>
          <p:cNvSpPr>
            <a:spLocks noChangeArrowheads="1"/>
          </p:cNvSpPr>
          <p:nvPr/>
        </p:nvSpPr>
        <p:spPr bwMode="auto">
          <a:xfrm rot="19232580">
            <a:off x="617538" y="1949450"/>
            <a:ext cx="2374900" cy="644525"/>
          </a:xfrm>
          <a:prstGeom prst="wedgeRoundRectCallout">
            <a:avLst>
              <a:gd name="adj1" fmla="val -20852"/>
              <a:gd name="adj2" fmla="val 225602"/>
              <a:gd name="adj3" fmla="val 16667"/>
            </a:avLst>
          </a:prstGeom>
          <a:gradFill rotWithShape="0">
            <a:gsLst>
              <a:gs pos="0">
                <a:srgbClr val="5E9EFF"/>
              </a:gs>
              <a:gs pos="39999">
                <a:srgbClr val="85C2FF"/>
              </a:gs>
              <a:gs pos="70000">
                <a:srgbClr val="C4D6EB"/>
              </a:gs>
              <a:gs pos="100000">
                <a:srgbClr val="FFEBFA"/>
              </a:gs>
            </a:gsLst>
            <a:path path="rect">
              <a:fillToRect t="100000" r="100000"/>
            </a:path>
          </a:gradFill>
          <a:ln w="9525">
            <a:noFill/>
            <a:miter lim="800000"/>
            <a:headEnd/>
            <a:tailEnd/>
          </a:ln>
          <a:effectLst>
            <a:outerShdw dist="107763" dir="2700000" algn="ctr" rotWithShape="0">
              <a:schemeClr val="bg2"/>
            </a:outerShdw>
          </a:effectLst>
        </p:spPr>
        <p:txBody>
          <a:bodyPr/>
          <a:lstStyle/>
          <a:p>
            <a:pPr algn="ctr"/>
            <a:r>
              <a:rPr lang="zh-CN" altLang="en-US" sz="2800">
                <a:solidFill>
                  <a:srgbClr val="760000"/>
                </a:solidFill>
                <a:effectLst>
                  <a:outerShdw blurRad="38100" dist="38100" dir="2700000" algn="tl">
                    <a:srgbClr val="000000"/>
                  </a:outerShdw>
                </a:effectLst>
                <a:latin typeface="Times New Roman" pitchFamily="18" charset="0"/>
              </a:rPr>
              <a:t>（</a:t>
            </a:r>
            <a:r>
              <a:rPr lang="en-US" altLang="zh-CN" sz="2800">
                <a:solidFill>
                  <a:srgbClr val="760000"/>
                </a:solidFill>
                <a:effectLst>
                  <a:outerShdw blurRad="38100" dist="38100" dir="2700000" algn="tl">
                    <a:srgbClr val="000000"/>
                  </a:outerShdw>
                </a:effectLst>
                <a:latin typeface="Times New Roman" pitchFamily="18" charset="0"/>
              </a:rPr>
              <a:t>1</a:t>
            </a:r>
            <a:r>
              <a:rPr lang="zh-CN" altLang="en-US" sz="2800">
                <a:solidFill>
                  <a:srgbClr val="760000"/>
                </a:solidFill>
                <a:effectLst>
                  <a:outerShdw blurRad="38100" dist="38100" dir="2700000" algn="tl">
                    <a:srgbClr val="000000"/>
                  </a:outerShdw>
                </a:effectLst>
                <a:latin typeface="Times New Roman" pitchFamily="18" charset="0"/>
              </a:rPr>
              <a:t>）性质</a:t>
            </a:r>
          </a:p>
        </p:txBody>
      </p:sp>
      <p:sp>
        <p:nvSpPr>
          <p:cNvPr id="75780" name="Text Box 4"/>
          <p:cNvSpPr txBox="1">
            <a:spLocks noChangeArrowheads="1"/>
          </p:cNvSpPr>
          <p:nvPr/>
        </p:nvSpPr>
        <p:spPr bwMode="auto">
          <a:xfrm>
            <a:off x="1115616" y="3716338"/>
            <a:ext cx="7488634" cy="1373187"/>
          </a:xfrm>
          <a:prstGeom prst="rect">
            <a:avLst/>
          </a:prstGeom>
          <a:solidFill>
            <a:schemeClr val="bg1"/>
          </a:solidFill>
          <a:ln w="9525">
            <a:noFill/>
            <a:miter lim="800000"/>
            <a:headEnd/>
            <a:tailEnd/>
          </a:ln>
          <a:effectLst/>
        </p:spPr>
        <p:txBody>
          <a:bodyPr wrap="square">
            <a:spAutoFit/>
          </a:bodyPr>
          <a:lstStyle/>
          <a:p>
            <a:r>
              <a:rPr lang="zh-CN" altLang="en-US" sz="2800" b="1" dirty="0">
                <a:latin typeface="华文新魏" pitchFamily="2" charset="-122"/>
                <a:ea typeface="华文新魏" pitchFamily="2" charset="-122"/>
              </a:rPr>
              <a:t>辛亥革命是资产阶级领导的以反对君主专制制度、建立资产阶级共和国为目的的革命，是一次比较完全意义上的资产阶级民主革命</a:t>
            </a:r>
            <a:r>
              <a:rPr lang="zh-CN" altLang="en-US" sz="2800" dirty="0">
                <a:effectLst>
                  <a:outerShdw blurRad="38100" dist="38100" dir="2700000" algn="tl">
                    <a:srgbClr val="000000"/>
                  </a:outerShdw>
                </a:effectLst>
                <a:latin typeface="华文新魏" pitchFamily="2" charset="-122"/>
                <a:ea typeface="华文新魏" pitchFamily="2" charset="-122"/>
              </a:rPr>
              <a:t>。</a:t>
            </a:r>
            <a:r>
              <a:rPr lang="zh-CN" altLang="en-US" sz="2800" dirty="0">
                <a:latin typeface="华文新魏" pitchFamily="2" charset="-122"/>
                <a:ea typeface="华文新魏" pitchFamily="2" charset="-122"/>
              </a:rPr>
              <a:t> </a:t>
            </a:r>
          </a:p>
        </p:txBody>
      </p:sp>
      <p:sp>
        <p:nvSpPr>
          <p:cNvPr id="5" name="矩形 4"/>
          <p:cNvSpPr/>
          <p:nvPr/>
        </p:nvSpPr>
        <p:spPr>
          <a:xfrm>
            <a:off x="539552" y="404664"/>
            <a:ext cx="7920880" cy="769441"/>
          </a:xfrm>
          <a:prstGeom prst="rect">
            <a:avLst/>
          </a:prstGeom>
        </p:spPr>
        <p:txBody>
          <a:bodyPr wrap="square">
            <a:spAutoFit/>
          </a:bodyPr>
          <a:lstStyle/>
          <a:p>
            <a:r>
              <a:rPr lang="en-US" altLang="zh-CN" sz="4400" b="1" dirty="0" smtClean="0">
                <a:solidFill>
                  <a:schemeClr val="tx2"/>
                </a:solidFill>
                <a:latin typeface="Times New Roman" pitchFamily="18" charset="0"/>
                <a:ea typeface="华文新魏" pitchFamily="2" charset="-122"/>
              </a:rPr>
              <a:t>3</a:t>
            </a:r>
            <a:r>
              <a:rPr lang="zh-CN" altLang="en-US" sz="4400" b="1" dirty="0" smtClean="0">
                <a:solidFill>
                  <a:schemeClr val="tx2"/>
                </a:solidFill>
                <a:latin typeface="Times New Roman" pitchFamily="18" charset="0"/>
                <a:ea typeface="华文新魏" pitchFamily="2" charset="-122"/>
              </a:rPr>
              <a:t>、辛亥革命的性质及意义</a:t>
            </a:r>
            <a:endParaRPr lang="zh-CN" altLang="en-US" sz="4400" b="1" dirty="0">
              <a:solidFill>
                <a:schemeClr val="tx2"/>
              </a:solidFill>
              <a:latin typeface="Times New Roman" pitchFamily="18" charset="0"/>
              <a:ea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checkerboard(across)">
                                      <p:cBhvr>
                                        <p:cTn id="7" dur="500"/>
                                        <p:tgtEl>
                                          <p:spTgt spid="757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80"/>
                                        </p:tgtEl>
                                        <p:attrNameLst>
                                          <p:attrName>style.visibility</p:attrName>
                                        </p:attrNameLst>
                                      </p:cBhvr>
                                      <p:to>
                                        <p:strVal val="visible"/>
                                      </p:to>
                                    </p:set>
                                    <p:animEffect transition="in" filter="blinds(horizontal)">
                                      <p:cBhvr>
                                        <p:cTn id="12"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animBg="1" autoUpdateAnimBg="0"/>
      <p:bldP spid="75780"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xfrm>
            <a:off x="323528" y="116632"/>
            <a:ext cx="8146152" cy="1143000"/>
          </a:xfrm>
          <a:noFill/>
          <a:ln/>
        </p:spPr>
        <p:txBody>
          <a:bodyPr/>
          <a:lstStyle/>
          <a:p>
            <a:r>
              <a:rPr lang="zh-CN" altLang="en-US" b="1" dirty="0"/>
              <a:t>（</a:t>
            </a:r>
            <a:r>
              <a:rPr lang="en-US" altLang="zh-CN" b="1" dirty="0"/>
              <a:t>2</a:t>
            </a:r>
            <a:r>
              <a:rPr lang="zh-CN" altLang="en-US" b="1" dirty="0"/>
              <a:t>）辛亥革命的意义</a:t>
            </a:r>
          </a:p>
        </p:txBody>
      </p:sp>
      <p:sp>
        <p:nvSpPr>
          <p:cNvPr id="76802" name="Rectangle 2"/>
          <p:cNvSpPr>
            <a:spLocks noGrp="1" noChangeArrowheads="1"/>
          </p:cNvSpPr>
          <p:nvPr>
            <p:ph sz="quarter" idx="1"/>
          </p:nvPr>
        </p:nvSpPr>
        <p:spPr>
          <a:xfrm>
            <a:off x="395536" y="1772816"/>
            <a:ext cx="5184576" cy="4248472"/>
          </a:xfrm>
        </p:spPr>
        <p:txBody>
          <a:bodyPr>
            <a:noAutofit/>
          </a:bodyPr>
          <a:lstStyle/>
          <a:p>
            <a:pPr>
              <a:lnSpc>
                <a:spcPct val="90000"/>
              </a:lnSpc>
            </a:pPr>
            <a:r>
              <a:rPr lang="zh-CN" altLang="en-US" sz="2800" b="1" dirty="0"/>
              <a:t>①推翻了清王朝的统治，沉重打击了中外反动势力，使中国反动统治者在政治上乱了阵脚。</a:t>
            </a:r>
          </a:p>
          <a:p>
            <a:pPr>
              <a:lnSpc>
                <a:spcPct val="90000"/>
              </a:lnSpc>
            </a:pPr>
            <a:r>
              <a:rPr lang="zh-CN" altLang="en-US" sz="2800" b="1" dirty="0"/>
              <a:t>②结束了统治中国两千多年的封建君主专制制度，建立了中国历史上第一个资产阶级共和政府，使民主共和的观念开始深入人心。</a:t>
            </a:r>
          </a:p>
          <a:p>
            <a:pPr>
              <a:lnSpc>
                <a:spcPct val="90000"/>
              </a:lnSpc>
            </a:pPr>
            <a:r>
              <a:rPr lang="zh-CN" altLang="en-US" sz="2800" b="1" dirty="0"/>
              <a:t>③给人们带来一次思想上的解放。</a:t>
            </a:r>
          </a:p>
        </p:txBody>
      </p:sp>
      <p:sp>
        <p:nvSpPr>
          <p:cNvPr id="76804" name="AutoShape 4" descr="u=3481354552,3926762174&amp;fm=23&amp;gp=0"/>
          <p:cNvSpPr>
            <a:spLocks noChangeAspect="1" noChangeArrowheads="1"/>
          </p:cNvSpPr>
          <p:nvPr/>
        </p:nvSpPr>
        <p:spPr bwMode="auto">
          <a:xfrm>
            <a:off x="3667125" y="2000250"/>
            <a:ext cx="1809750" cy="2857500"/>
          </a:xfrm>
          <a:prstGeom prst="rect">
            <a:avLst/>
          </a:prstGeom>
          <a:noFill/>
          <a:ln w="9525">
            <a:noFill/>
            <a:miter lim="800000"/>
            <a:headEnd/>
            <a:tailEnd/>
          </a:ln>
        </p:spPr>
        <p:txBody>
          <a:bodyPr/>
          <a:lstStyle/>
          <a:p>
            <a:endParaRPr lang="zh-CN" altLang="en-US"/>
          </a:p>
        </p:txBody>
      </p:sp>
      <p:pic>
        <p:nvPicPr>
          <p:cNvPr id="76805" name="Picture 5" descr="u=1921004356,1687905075&amp;fm=29&amp;gp=0"/>
          <p:cNvPicPr>
            <a:picLocks noChangeAspect="1" noChangeArrowheads="1"/>
          </p:cNvPicPr>
          <p:nvPr/>
        </p:nvPicPr>
        <p:blipFill>
          <a:blip r:embed="rId2" cstate="print"/>
          <a:srcRect/>
          <a:stretch>
            <a:fillRect/>
          </a:stretch>
        </p:blipFill>
        <p:spPr bwMode="auto">
          <a:xfrm>
            <a:off x="5796136" y="1901700"/>
            <a:ext cx="2919289" cy="3687911"/>
          </a:xfrm>
          <a:prstGeom prst="rect">
            <a:avLst/>
          </a:prstGeom>
          <a:noFill/>
          <a:ln w="9525">
            <a:noFill/>
            <a:miter lim="800000"/>
            <a:headEnd/>
            <a:tailEnd/>
          </a:ln>
        </p:spPr>
      </p:pic>
      <p:sp>
        <p:nvSpPr>
          <p:cNvPr id="76806" name="Rectangle 6"/>
          <p:cNvSpPr>
            <a:spLocks noChangeArrowheads="1"/>
          </p:cNvSpPr>
          <p:nvPr/>
        </p:nvSpPr>
        <p:spPr bwMode="auto">
          <a:xfrm>
            <a:off x="5580112" y="5733256"/>
            <a:ext cx="3176587" cy="366712"/>
          </a:xfrm>
          <a:prstGeom prst="rect">
            <a:avLst/>
          </a:prstGeom>
          <a:noFill/>
          <a:ln w="9525">
            <a:noFill/>
            <a:miter lim="800000"/>
            <a:headEnd/>
            <a:tailEnd/>
          </a:ln>
          <a:effectLst/>
        </p:spPr>
        <p:txBody>
          <a:bodyPr wrap="none" anchor="ctr">
            <a:spAutoFit/>
          </a:bodyPr>
          <a:lstStyle/>
          <a:p>
            <a:pPr algn="ctr"/>
            <a:r>
              <a:rPr lang="zh-CN" altLang="en-US" b="1" dirty="0"/>
              <a:t>载沣与幼子溥仪、溥杰的合影</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391" name="Picture 7" descr="xin_2330105241519062130794"/>
          <p:cNvPicPr>
            <a:picLocks noChangeAspect="1" noChangeArrowheads="1"/>
          </p:cNvPicPr>
          <p:nvPr/>
        </p:nvPicPr>
        <p:blipFill>
          <a:blip r:embed="rId2" cstate="print"/>
          <a:srcRect/>
          <a:stretch>
            <a:fillRect/>
          </a:stretch>
        </p:blipFill>
        <p:spPr bwMode="auto">
          <a:xfrm>
            <a:off x="6502400" y="1700213"/>
            <a:ext cx="2641600" cy="3381375"/>
          </a:xfrm>
          <a:prstGeom prst="rect">
            <a:avLst/>
          </a:prstGeom>
          <a:noFill/>
          <a:ln w="9525">
            <a:noFill/>
            <a:miter lim="800000"/>
            <a:headEnd/>
            <a:tailEnd/>
          </a:ln>
        </p:spPr>
      </p:pic>
      <p:pic>
        <p:nvPicPr>
          <p:cNvPr id="77826" name="Picture 2" descr="007"/>
          <p:cNvPicPr>
            <a:picLocks noChangeAspect="1" noChangeArrowheads="1"/>
          </p:cNvPicPr>
          <p:nvPr/>
        </p:nvPicPr>
        <p:blipFill>
          <a:blip r:embed="rId3" cstate="print"/>
          <a:srcRect/>
          <a:stretch>
            <a:fillRect/>
          </a:stretch>
        </p:blipFill>
        <p:spPr bwMode="auto">
          <a:xfrm>
            <a:off x="1043608" y="2348880"/>
            <a:ext cx="2895600" cy="3814763"/>
          </a:xfrm>
          <a:prstGeom prst="rect">
            <a:avLst/>
          </a:prstGeom>
          <a:noFill/>
          <a:ln w="9525">
            <a:noFill/>
            <a:miter lim="800000"/>
            <a:headEnd/>
            <a:tailEnd/>
          </a:ln>
        </p:spPr>
      </p:pic>
      <p:pic>
        <p:nvPicPr>
          <p:cNvPr id="77828" name="Picture 5" descr="1377103"/>
          <p:cNvPicPr>
            <a:picLocks noGrp="1" noChangeAspect="1" noChangeArrowheads="1"/>
          </p:cNvPicPr>
          <p:nvPr>
            <p:ph idx="4294967295"/>
          </p:nvPr>
        </p:nvPicPr>
        <p:blipFill>
          <a:blip r:embed="rId4" cstate="print"/>
          <a:srcRect/>
          <a:stretch>
            <a:fillRect/>
          </a:stretch>
        </p:blipFill>
        <p:spPr>
          <a:xfrm>
            <a:off x="5397500" y="3716338"/>
            <a:ext cx="3746500" cy="2849562"/>
          </a:xfrm>
          <a:noFill/>
          <a:ln/>
        </p:spPr>
      </p:pic>
      <p:sp>
        <p:nvSpPr>
          <p:cNvPr id="77829" name="Rectangle 5"/>
          <p:cNvSpPr>
            <a:spLocks noChangeArrowheads="1"/>
          </p:cNvSpPr>
          <p:nvPr/>
        </p:nvSpPr>
        <p:spPr bwMode="auto">
          <a:xfrm>
            <a:off x="395536" y="277813"/>
            <a:ext cx="8291264" cy="1139825"/>
          </a:xfrm>
          <a:prstGeom prst="rect">
            <a:avLst/>
          </a:prstGeom>
          <a:noFill/>
          <a:ln w="9525">
            <a:noFill/>
            <a:miter lim="800000"/>
            <a:headEnd/>
            <a:tailEnd/>
          </a:ln>
          <a:effectLst/>
        </p:spPr>
        <p:txBody>
          <a:bodyPr/>
          <a:lstStyle/>
          <a:p>
            <a:pPr>
              <a:buFontTx/>
              <a:buNone/>
            </a:pPr>
            <a:r>
              <a:rPr lang="zh-CN" altLang="en-US" sz="3800" b="1" dirty="0">
                <a:solidFill>
                  <a:schemeClr val="tx2"/>
                </a:solidFill>
                <a:latin typeface="Garamond" pitchFamily="18" charset="0"/>
              </a:rPr>
              <a:t>④促使社会经济、思想习惯和社会风俗等方面发生了新的积极变化。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828"/>
                                        </p:tgtEl>
                                        <p:attrNameLst>
                                          <p:attrName>style.visibility</p:attrName>
                                        </p:attrNameLst>
                                      </p:cBhvr>
                                      <p:to>
                                        <p:strVal val="visible"/>
                                      </p:to>
                                    </p:set>
                                    <p:animEffect transition="in" filter="blinds(horizontal)">
                                      <p:cBhvr>
                                        <p:cTn id="12" dur="500"/>
                                        <p:tgtEl>
                                          <p:spTgt spid="7782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0391"/>
                                        </p:tgtEl>
                                        <p:attrNameLst>
                                          <p:attrName>style.visibility</p:attrName>
                                        </p:attrNameLst>
                                      </p:cBhvr>
                                      <p:to>
                                        <p:strVal val="visible"/>
                                      </p:to>
                                    </p:set>
                                    <p:anim calcmode="lin" valueType="num">
                                      <p:cBhvr additive="base">
                                        <p:cTn id="17" dur="500" fill="hold"/>
                                        <p:tgtEl>
                                          <p:spTgt spid="400391"/>
                                        </p:tgtEl>
                                        <p:attrNameLst>
                                          <p:attrName>ppt_x</p:attrName>
                                        </p:attrNameLst>
                                      </p:cBhvr>
                                      <p:tavLst>
                                        <p:tav tm="0">
                                          <p:val>
                                            <p:strVal val="#ppt_x"/>
                                          </p:val>
                                        </p:tav>
                                        <p:tav tm="100000">
                                          <p:val>
                                            <p:strVal val="#ppt_x"/>
                                          </p:val>
                                        </p:tav>
                                      </p:tavLst>
                                    </p:anim>
                                    <p:anim calcmode="lin" valueType="num">
                                      <p:cBhvr additive="base">
                                        <p:cTn id="18" dur="500" fill="hold"/>
                                        <p:tgtEl>
                                          <p:spTgt spid="400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11560" y="836712"/>
            <a:ext cx="1296987" cy="4824413"/>
          </a:xfrm>
          <a:solidFill>
            <a:srgbClr val="CCFFFF"/>
          </a:solidFill>
        </p:spPr>
        <p:txBody>
          <a:bodyPr>
            <a:normAutofit fontScale="90000"/>
          </a:bodyPr>
          <a:lstStyle/>
          <a:p>
            <a:r>
              <a:rPr lang="zh-CN" altLang="en-US" sz="3800" dirty="0"/>
              <a:t> </a:t>
            </a:r>
            <a:r>
              <a:rPr lang="zh-CN" altLang="en-US" sz="2400" b="1" dirty="0"/>
              <a:t>禁缠足 ：女子缠足 始于南唐（李煜） ，此后代代妇女辗转呻吟于缠足 之苦中。</a:t>
            </a:r>
            <a:r>
              <a:rPr lang="zh-CN" altLang="en-US" sz="3800" dirty="0"/>
              <a:t> </a:t>
            </a:r>
          </a:p>
        </p:txBody>
      </p:sp>
      <p:pic>
        <p:nvPicPr>
          <p:cNvPr id="78851" name="Picture 3" descr="u=2043183248,1160052173&amp;fm=0&amp;gp=6">
            <a:hlinkClick r:id="rId2"/>
          </p:cNvPr>
          <p:cNvPicPr>
            <a:picLocks noChangeAspect="1" noChangeArrowheads="1"/>
          </p:cNvPicPr>
          <p:nvPr/>
        </p:nvPicPr>
        <p:blipFill>
          <a:blip r:embed="rId3" cstate="print"/>
          <a:srcRect/>
          <a:stretch>
            <a:fillRect/>
          </a:stretch>
        </p:blipFill>
        <p:spPr bwMode="auto">
          <a:xfrm>
            <a:off x="6227763" y="3789363"/>
            <a:ext cx="2446337" cy="2108200"/>
          </a:xfrm>
          <a:prstGeom prst="rect">
            <a:avLst/>
          </a:prstGeom>
          <a:noFill/>
          <a:ln w="9525">
            <a:noFill/>
            <a:miter lim="800000"/>
            <a:headEnd/>
            <a:tailEnd/>
          </a:ln>
        </p:spPr>
      </p:pic>
      <p:pic>
        <p:nvPicPr>
          <p:cNvPr id="78852" name="Picture 4" descr="u=2524870813,47452537&amp;fm=0&amp;gp=10">
            <a:hlinkClick r:id="rId4"/>
          </p:cNvPr>
          <p:cNvPicPr>
            <a:picLocks noChangeAspect="1" noChangeArrowheads="1"/>
          </p:cNvPicPr>
          <p:nvPr/>
        </p:nvPicPr>
        <p:blipFill>
          <a:blip r:embed="rId5" cstate="print"/>
          <a:srcRect/>
          <a:stretch>
            <a:fillRect/>
          </a:stretch>
        </p:blipFill>
        <p:spPr bwMode="auto">
          <a:xfrm>
            <a:off x="2987675" y="3860800"/>
            <a:ext cx="2540000" cy="1873250"/>
          </a:xfrm>
          <a:prstGeom prst="rect">
            <a:avLst/>
          </a:prstGeom>
          <a:noFill/>
          <a:ln w="9525">
            <a:noFill/>
            <a:miter lim="800000"/>
            <a:headEnd/>
            <a:tailEnd/>
          </a:ln>
        </p:spPr>
      </p:pic>
      <p:pic>
        <p:nvPicPr>
          <p:cNvPr id="78853" name="Picture 5" descr="u=2845173015,4191131564&amp;fm=0&amp;gp=-4">
            <a:hlinkClick r:id="rId6"/>
          </p:cNvPr>
          <p:cNvPicPr>
            <a:picLocks noChangeAspect="1" noChangeArrowheads="1"/>
          </p:cNvPicPr>
          <p:nvPr/>
        </p:nvPicPr>
        <p:blipFill>
          <a:blip r:embed="rId7" cstate="print"/>
          <a:srcRect/>
          <a:stretch>
            <a:fillRect/>
          </a:stretch>
        </p:blipFill>
        <p:spPr bwMode="auto">
          <a:xfrm>
            <a:off x="2339751" y="879043"/>
            <a:ext cx="3043461" cy="2189918"/>
          </a:xfrm>
          <a:prstGeom prst="rect">
            <a:avLst/>
          </a:prstGeom>
          <a:noFill/>
          <a:ln w="9525">
            <a:noFill/>
            <a:miter lim="800000"/>
            <a:headEnd/>
            <a:tailEnd/>
          </a:ln>
        </p:spPr>
      </p:pic>
      <p:pic>
        <p:nvPicPr>
          <p:cNvPr id="78854" name="Picture 6" descr="photo6"/>
          <p:cNvPicPr>
            <a:picLocks noChangeAspect="1" noChangeArrowheads="1"/>
          </p:cNvPicPr>
          <p:nvPr/>
        </p:nvPicPr>
        <p:blipFill>
          <a:blip r:embed="rId8" cstate="print"/>
          <a:srcRect/>
          <a:stretch>
            <a:fillRect/>
          </a:stretch>
        </p:blipFill>
        <p:spPr bwMode="auto">
          <a:xfrm>
            <a:off x="5508625" y="549275"/>
            <a:ext cx="3214688" cy="2784475"/>
          </a:xfrm>
          <a:prstGeom prst="rect">
            <a:avLst/>
          </a:prstGeom>
          <a:noFill/>
          <a:ln w="9525">
            <a:noFill/>
            <a:miter lim="800000"/>
            <a:headEnd/>
            <a:tailEnd/>
          </a:ln>
        </p:spPr>
      </p:pic>
      <p:sp>
        <p:nvSpPr>
          <p:cNvPr id="78855" name="Text Box 7"/>
          <p:cNvSpPr txBox="1">
            <a:spLocks noChangeArrowheads="1"/>
          </p:cNvSpPr>
          <p:nvPr/>
        </p:nvSpPr>
        <p:spPr bwMode="auto">
          <a:xfrm>
            <a:off x="5292725" y="5876925"/>
            <a:ext cx="1943100" cy="457200"/>
          </a:xfrm>
          <a:prstGeom prst="rect">
            <a:avLst/>
          </a:prstGeom>
          <a:noFill/>
          <a:ln w="9525">
            <a:noFill/>
            <a:miter lim="800000"/>
            <a:headEnd/>
            <a:tailEnd/>
          </a:ln>
          <a:effectLst/>
        </p:spPr>
        <p:txBody>
          <a:bodyPr>
            <a:spAutoFit/>
          </a:bodyPr>
          <a:lstStyle/>
          <a:p>
            <a:pPr>
              <a:spcBef>
                <a:spcPct val="50000"/>
              </a:spcBef>
            </a:pPr>
            <a:r>
              <a:rPr lang="zh-CN" altLang="en-US" sz="2400" dirty="0">
                <a:solidFill>
                  <a:schemeClr val="tx2"/>
                </a:solidFill>
                <a:ea typeface="楷体_GB2312" pitchFamily="49" charset="-122"/>
              </a:rPr>
              <a:t>  </a:t>
            </a:r>
            <a:r>
              <a:rPr lang="zh-CN" altLang="en-US" sz="2400" b="1" dirty="0">
                <a:solidFill>
                  <a:schemeClr val="tx2"/>
                </a:solidFill>
                <a:latin typeface="华文新魏" pitchFamily="2" charset="-122"/>
                <a:ea typeface="华文新魏" pitchFamily="2" charset="-122"/>
              </a:rPr>
              <a:t>“三寸金莲”</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8854"/>
                                        </p:tgtEl>
                                        <p:attrNameLst>
                                          <p:attrName>style.visibility</p:attrName>
                                        </p:attrNameLst>
                                      </p:cBhvr>
                                      <p:to>
                                        <p:strVal val="visible"/>
                                      </p:to>
                                    </p:set>
                                    <p:animEffect transition="in" filter="box(in)">
                                      <p:cBhvr>
                                        <p:cTn id="7"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sz="quarter" idx="1"/>
          </p:nvPr>
        </p:nvSpPr>
        <p:spPr>
          <a:xfrm>
            <a:off x="323528" y="1844824"/>
            <a:ext cx="5328592" cy="2304256"/>
          </a:xfrm>
        </p:spPr>
        <p:txBody>
          <a:bodyPr>
            <a:noAutofit/>
          </a:bodyPr>
          <a:lstStyle/>
          <a:p>
            <a:r>
              <a:rPr lang="zh-CN" altLang="en-US" sz="3200" b="1" dirty="0" smtClean="0"/>
              <a:t>清政府</a:t>
            </a:r>
            <a:r>
              <a:rPr lang="zh-CN" altLang="en-US" sz="3200" b="1" dirty="0"/>
              <a:t>横征暴敛</a:t>
            </a:r>
            <a:r>
              <a:rPr lang="zh-CN" altLang="en-US" sz="3200" b="1" dirty="0" smtClean="0"/>
              <a:t>，官吏中饱私囊，导致民怨沸腾，社会矛盾进一步激化了。</a:t>
            </a:r>
            <a:endParaRPr lang="zh-CN" altLang="en-US" sz="3200" b="1" dirty="0"/>
          </a:p>
        </p:txBody>
      </p:sp>
      <p:grpSp>
        <p:nvGrpSpPr>
          <p:cNvPr id="2" name="Group 5"/>
          <p:cNvGrpSpPr>
            <a:grpSpLocks/>
          </p:cNvGrpSpPr>
          <p:nvPr/>
        </p:nvGrpSpPr>
        <p:grpSpPr bwMode="auto">
          <a:xfrm>
            <a:off x="5796136" y="1412776"/>
            <a:ext cx="3101975" cy="4129087"/>
            <a:chOff x="0" y="0"/>
            <a:chExt cx="1954" cy="2240"/>
          </a:xfrm>
        </p:grpSpPr>
        <p:pic>
          <p:nvPicPr>
            <p:cNvPr id="128006" name="Picture 6"/>
            <p:cNvPicPr>
              <a:picLocks noChangeAspect="1" noChangeArrowheads="1"/>
            </p:cNvPicPr>
            <p:nvPr/>
          </p:nvPicPr>
          <p:blipFill>
            <a:blip r:embed="rId2" cstate="print"/>
            <a:srcRect/>
            <a:stretch>
              <a:fillRect/>
            </a:stretch>
          </p:blipFill>
          <p:spPr bwMode="auto">
            <a:xfrm>
              <a:off x="0" y="0"/>
              <a:ext cx="1954" cy="2086"/>
            </a:xfrm>
            <a:prstGeom prst="rect">
              <a:avLst/>
            </a:prstGeom>
            <a:noFill/>
            <a:ln w="9525">
              <a:noFill/>
              <a:miter lim="800000"/>
              <a:headEnd/>
              <a:tailEnd/>
            </a:ln>
            <a:effectLst/>
          </p:spPr>
        </p:pic>
        <p:sp>
          <p:nvSpPr>
            <p:cNvPr id="128007" name="Text Box 7"/>
            <p:cNvSpPr txBox="1">
              <a:spLocks noChangeArrowheads="1"/>
            </p:cNvSpPr>
            <p:nvPr/>
          </p:nvSpPr>
          <p:spPr bwMode="auto">
            <a:xfrm>
              <a:off x="363" y="2041"/>
              <a:ext cx="1200" cy="199"/>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dirty="0">
                  <a:solidFill>
                    <a:srgbClr val="000099"/>
                  </a:solidFill>
                  <a:latin typeface="华文新魏" pitchFamily="2" charset="-122"/>
                  <a:ea typeface="华文新魏" pitchFamily="2" charset="-122"/>
                </a:rPr>
                <a:t>漫画：民不聊生</a:t>
              </a:r>
            </a:p>
          </p:txBody>
        </p:sp>
      </p:grpSp>
      <p:sp>
        <p:nvSpPr>
          <p:cNvPr id="128008" name="Rectangle 8"/>
          <p:cNvSpPr>
            <a:spLocks noChangeArrowheads="1"/>
          </p:cNvSpPr>
          <p:nvPr/>
        </p:nvSpPr>
        <p:spPr bwMode="auto">
          <a:xfrm>
            <a:off x="4284663" y="5734050"/>
            <a:ext cx="4527550" cy="366713"/>
          </a:xfrm>
          <a:prstGeom prst="rect">
            <a:avLst/>
          </a:prstGeom>
          <a:noFill/>
          <a:ln w="9525">
            <a:noFill/>
            <a:miter lim="800000"/>
            <a:headEnd/>
            <a:tailEnd/>
          </a:ln>
          <a:effectLst/>
        </p:spPr>
        <p:txBody>
          <a:bodyPr wrap="none">
            <a:spAutoFit/>
          </a:bodyPr>
          <a:lstStyle/>
          <a:p>
            <a:r>
              <a:rPr lang="en-US" altLang="zh-CN" dirty="0"/>
              <a:t>《</a:t>
            </a:r>
            <a:r>
              <a:rPr lang="zh-CN" altLang="en-US" dirty="0"/>
              <a:t>民呼日报</a:t>
            </a:r>
            <a:r>
              <a:rPr lang="en-US" altLang="zh-CN" dirty="0"/>
              <a:t>》</a:t>
            </a:r>
            <a:r>
              <a:rPr lang="zh-CN" altLang="en-US" dirty="0"/>
              <a:t>刊登的漫画</a:t>
            </a:r>
            <a:r>
              <a:rPr lang="en-US" altLang="zh-CN" dirty="0"/>
              <a:t>《</a:t>
            </a:r>
            <a:r>
              <a:rPr lang="zh-CN" altLang="en-US" dirty="0"/>
              <a:t>官与民之担负</a:t>
            </a:r>
            <a:r>
              <a:rPr lang="en-US" altLang="zh-CN" dirty="0"/>
              <a:t>》</a:t>
            </a:r>
          </a:p>
        </p:txBody>
      </p:sp>
      <p:sp>
        <p:nvSpPr>
          <p:cNvPr id="7" name="标题 1"/>
          <p:cNvSpPr>
            <a:spLocks noGrp="1"/>
          </p:cNvSpPr>
          <p:nvPr>
            <p:ph type="title"/>
          </p:nvPr>
        </p:nvSpPr>
        <p:spPr>
          <a:xfrm>
            <a:off x="428596" y="274638"/>
            <a:ext cx="8258204" cy="1143000"/>
          </a:xfrm>
        </p:spPr>
        <p:txBody>
          <a:bodyPr/>
          <a:lstStyle/>
          <a:p>
            <a:r>
              <a:rPr lang="zh-CN" altLang="en-US" b="1" dirty="0" smtClean="0"/>
              <a:t>（</a:t>
            </a:r>
            <a:r>
              <a:rPr lang="en-US" altLang="zh-CN" b="1" dirty="0" smtClean="0"/>
              <a:t>2</a:t>
            </a:r>
            <a:r>
              <a:rPr lang="zh-CN" altLang="en-US" b="1" dirty="0" smtClean="0"/>
              <a:t>）社会矛盾激化</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95536" y="274638"/>
            <a:ext cx="8291264" cy="1143000"/>
          </a:xfrm>
        </p:spPr>
        <p:txBody>
          <a:bodyPr/>
          <a:lstStyle/>
          <a:p>
            <a:r>
              <a:rPr lang="zh-CN" altLang="en-US" sz="3800" b="1" dirty="0">
                <a:solidFill>
                  <a:srgbClr val="760000"/>
                </a:solidFill>
              </a:rPr>
              <a:t>中国诗词史上专咏缠足的第一首词。</a:t>
            </a:r>
          </a:p>
        </p:txBody>
      </p:sp>
      <p:sp>
        <p:nvSpPr>
          <p:cNvPr id="79875" name="Rectangle 3"/>
          <p:cNvSpPr>
            <a:spLocks noGrp="1" noChangeArrowheads="1"/>
          </p:cNvSpPr>
          <p:nvPr>
            <p:ph sz="quarter" idx="1"/>
          </p:nvPr>
        </p:nvSpPr>
        <p:spPr>
          <a:xfrm>
            <a:off x="899592" y="1772816"/>
            <a:ext cx="4330700" cy="4530725"/>
          </a:xfrm>
        </p:spPr>
        <p:txBody>
          <a:bodyPr/>
          <a:lstStyle/>
          <a:p>
            <a:pPr algn="ctr">
              <a:buFont typeface="Wingdings" pitchFamily="2" charset="2"/>
              <a:buNone/>
            </a:pPr>
            <a:r>
              <a:rPr lang="en-US" altLang="zh-CN" b="1" dirty="0">
                <a:solidFill>
                  <a:srgbClr val="760000"/>
                </a:solidFill>
              </a:rPr>
              <a:t>《</a:t>
            </a:r>
            <a:r>
              <a:rPr lang="zh-CN" altLang="en-US" b="1" dirty="0">
                <a:solidFill>
                  <a:srgbClr val="760000"/>
                </a:solidFill>
              </a:rPr>
              <a:t>菩萨蛮</a:t>
            </a:r>
            <a:r>
              <a:rPr lang="en-US" altLang="zh-CN" b="1" dirty="0">
                <a:solidFill>
                  <a:srgbClr val="760000"/>
                </a:solidFill>
              </a:rPr>
              <a:t>·</a:t>
            </a:r>
            <a:r>
              <a:rPr lang="zh-CN" altLang="en-US" b="1" dirty="0">
                <a:solidFill>
                  <a:srgbClr val="760000"/>
                </a:solidFill>
              </a:rPr>
              <a:t>咏足 </a:t>
            </a:r>
            <a:r>
              <a:rPr lang="en-US" altLang="zh-CN" b="1" dirty="0">
                <a:solidFill>
                  <a:srgbClr val="760000"/>
                </a:solidFill>
              </a:rPr>
              <a:t>》</a:t>
            </a:r>
          </a:p>
          <a:p>
            <a:pPr algn="ctr">
              <a:buFont typeface="Wingdings" pitchFamily="2" charset="2"/>
              <a:buNone/>
            </a:pPr>
            <a:r>
              <a:rPr lang="zh-CN" altLang="en-US" b="1" dirty="0">
                <a:solidFill>
                  <a:srgbClr val="760000"/>
                </a:solidFill>
              </a:rPr>
              <a:t>苏东坡</a:t>
            </a:r>
          </a:p>
          <a:p>
            <a:r>
              <a:rPr lang="zh-CN" altLang="en-US" b="1" dirty="0">
                <a:solidFill>
                  <a:srgbClr val="760000"/>
                </a:solidFill>
              </a:rPr>
              <a:t>涂香莫惜莲承步，长愁罗袜凌波去；只见舞回风，都无行处踪。偷立宫样稳，并立双跌困；纤妙说应难，须从掌上看。</a:t>
            </a:r>
          </a:p>
        </p:txBody>
      </p:sp>
      <p:pic>
        <p:nvPicPr>
          <p:cNvPr id="79876" name="Picture 4" descr="95afee1f52ea34d4e1fe0b41">
            <a:hlinkClick r:id="rId2"/>
          </p:cNvPr>
          <p:cNvPicPr>
            <a:picLocks noChangeAspect="1" noChangeArrowheads="1"/>
          </p:cNvPicPr>
          <p:nvPr/>
        </p:nvPicPr>
        <p:blipFill>
          <a:blip r:embed="rId3" cstate="print"/>
          <a:srcRect/>
          <a:stretch>
            <a:fillRect/>
          </a:stretch>
        </p:blipFill>
        <p:spPr bwMode="auto">
          <a:xfrm>
            <a:off x="5652120" y="1916832"/>
            <a:ext cx="2881313" cy="3240087"/>
          </a:xfrm>
          <a:prstGeom prst="rect">
            <a:avLst/>
          </a:prstGeom>
          <a:noFill/>
          <a:ln w="9525">
            <a:noFill/>
            <a:miter lim="800000"/>
            <a:headEnd/>
            <a:tailEnd/>
          </a:ln>
        </p:spPr>
      </p:pic>
      <p:sp>
        <p:nvSpPr>
          <p:cNvPr id="79877" name="Rectangle 5"/>
          <p:cNvSpPr>
            <a:spLocks noChangeArrowheads="1"/>
          </p:cNvSpPr>
          <p:nvPr/>
        </p:nvSpPr>
        <p:spPr bwMode="auto">
          <a:xfrm>
            <a:off x="6156176" y="5520684"/>
            <a:ext cx="2141292" cy="369332"/>
          </a:xfrm>
          <a:prstGeom prst="rect">
            <a:avLst/>
          </a:prstGeom>
          <a:noFill/>
          <a:ln w="9525">
            <a:solidFill>
              <a:srgbClr val="CC99FF"/>
            </a:solidFill>
            <a:miter lim="800000"/>
            <a:headEnd/>
            <a:tailEnd/>
          </a:ln>
          <a:effectLst/>
        </p:spPr>
        <p:txBody>
          <a:bodyPr wrap="none" anchor="ctr">
            <a:spAutoFit/>
          </a:bodyPr>
          <a:lstStyle/>
          <a:p>
            <a:r>
              <a:rPr lang="zh-CN" altLang="en-US" b="1" dirty="0"/>
              <a:t>苏轼（</a:t>
            </a:r>
            <a:r>
              <a:rPr lang="en-US" altLang="zh-CN" b="1" dirty="0" smtClean="0"/>
              <a:t>1037--1101</a:t>
            </a:r>
            <a:r>
              <a:rPr lang="zh-CN" altLang="en-US" b="1" dirty="0"/>
              <a:t>） </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4859338" y="2205038"/>
            <a:ext cx="2881312" cy="366712"/>
          </a:xfrm>
          <a:prstGeom prst="rect">
            <a:avLst/>
          </a:prstGeom>
          <a:noFill/>
          <a:ln w="9525">
            <a:noFill/>
            <a:miter lim="800000"/>
            <a:headEnd/>
            <a:tailEnd/>
          </a:ln>
          <a:effectLst/>
        </p:spPr>
        <p:txBody>
          <a:bodyPr>
            <a:spAutoFit/>
          </a:bodyPr>
          <a:lstStyle/>
          <a:p>
            <a:pPr>
              <a:spcBef>
                <a:spcPct val="50000"/>
              </a:spcBef>
            </a:pPr>
            <a:endParaRPr lang="zh-CN" altLang="en-US" b="0"/>
          </a:p>
        </p:txBody>
      </p:sp>
      <p:sp>
        <p:nvSpPr>
          <p:cNvPr id="80899" name="Text Box 3"/>
          <p:cNvSpPr txBox="1">
            <a:spLocks noChangeArrowheads="1"/>
          </p:cNvSpPr>
          <p:nvPr/>
        </p:nvSpPr>
        <p:spPr bwMode="auto">
          <a:xfrm>
            <a:off x="4859338" y="2636838"/>
            <a:ext cx="1512887" cy="366712"/>
          </a:xfrm>
          <a:prstGeom prst="rect">
            <a:avLst/>
          </a:prstGeom>
          <a:noFill/>
          <a:ln w="9525">
            <a:noFill/>
            <a:miter lim="800000"/>
            <a:headEnd/>
            <a:tailEnd/>
          </a:ln>
          <a:effectLst/>
        </p:spPr>
        <p:txBody>
          <a:bodyPr>
            <a:spAutoFit/>
          </a:bodyPr>
          <a:lstStyle/>
          <a:p>
            <a:pPr>
              <a:spcBef>
                <a:spcPct val="50000"/>
              </a:spcBef>
            </a:pPr>
            <a:endParaRPr lang="zh-CN" altLang="en-US" b="0"/>
          </a:p>
        </p:txBody>
      </p:sp>
      <p:pic>
        <p:nvPicPr>
          <p:cNvPr id="80900" name="Picture 4" descr="W020050117318575473088"/>
          <p:cNvPicPr>
            <a:picLocks noChangeAspect="1" noChangeArrowheads="1"/>
          </p:cNvPicPr>
          <p:nvPr/>
        </p:nvPicPr>
        <p:blipFill>
          <a:blip r:embed="rId2" cstate="print"/>
          <a:srcRect/>
          <a:stretch>
            <a:fillRect/>
          </a:stretch>
        </p:blipFill>
        <p:spPr bwMode="auto">
          <a:xfrm>
            <a:off x="4788024" y="1484784"/>
            <a:ext cx="3810000" cy="3190875"/>
          </a:xfrm>
          <a:prstGeom prst="rect">
            <a:avLst/>
          </a:prstGeom>
          <a:noFill/>
          <a:ln w="9525">
            <a:noFill/>
            <a:miter lim="800000"/>
            <a:headEnd/>
            <a:tailEnd/>
          </a:ln>
        </p:spPr>
      </p:pic>
      <p:sp>
        <p:nvSpPr>
          <p:cNvPr id="80901" name="Text Box 5"/>
          <p:cNvSpPr txBox="1">
            <a:spLocks noChangeArrowheads="1"/>
          </p:cNvSpPr>
          <p:nvPr/>
        </p:nvSpPr>
        <p:spPr bwMode="auto">
          <a:xfrm>
            <a:off x="467544" y="1124744"/>
            <a:ext cx="3528268" cy="3754874"/>
          </a:xfrm>
          <a:prstGeom prst="rect">
            <a:avLst/>
          </a:prstGeom>
          <a:noFill/>
          <a:ln w="9525">
            <a:noFill/>
            <a:miter lim="800000"/>
            <a:headEnd/>
            <a:tailEnd/>
          </a:ln>
          <a:effectLst/>
        </p:spPr>
        <p:txBody>
          <a:bodyPr wrap="square">
            <a:spAutoFit/>
          </a:bodyPr>
          <a:lstStyle/>
          <a:p>
            <a:pPr>
              <a:spcBef>
                <a:spcPct val="50000"/>
              </a:spcBef>
              <a:buFont typeface="Arial" charset="0"/>
              <a:buChar char="•"/>
            </a:pPr>
            <a:r>
              <a:rPr lang="zh-CN" altLang="en-US" sz="2800" b="1" dirty="0">
                <a:solidFill>
                  <a:srgbClr val="CC0000"/>
                </a:solidFill>
                <a:effectLst>
                  <a:outerShdw blurRad="38100" dist="38100" dir="2700000" algn="tl">
                    <a:srgbClr val="C0C0C0"/>
                  </a:outerShdw>
                </a:effectLst>
                <a:latin typeface="华文新魏" pitchFamily="2" charset="-122"/>
                <a:ea typeface="华文新魏" pitchFamily="2" charset="-122"/>
              </a:rPr>
              <a:t>废跪拜：</a:t>
            </a:r>
            <a:r>
              <a:rPr lang="zh-CN" altLang="en-US" sz="2800" b="1" dirty="0">
                <a:effectLst>
                  <a:outerShdw blurRad="38100" dist="38100" dir="2700000" algn="tl">
                    <a:srgbClr val="C0C0C0"/>
                  </a:outerShdw>
                </a:effectLst>
                <a:latin typeface="华文新魏" pitchFamily="2" charset="-122"/>
                <a:ea typeface="华文新魏" pitchFamily="2" charset="-122"/>
              </a:rPr>
              <a:t>跪拜乃是君主专制时代的礼仪，民国建立后，通令各省以鞠躬之礼取代跪拜、请安等旧式礼仪，体现了国民平等的近代观念。</a:t>
            </a:r>
          </a:p>
          <a:p>
            <a:pPr>
              <a:spcBef>
                <a:spcPct val="50000"/>
              </a:spcBef>
              <a:buFont typeface="Arial" charset="0"/>
              <a:buChar char="•"/>
            </a:pPr>
            <a:endParaRPr lang="zh-CN" altLang="en-US" sz="2800" dirty="0">
              <a:effectLst>
                <a:outerShdw blurRad="38100" dist="38100" dir="2700000" algn="tl">
                  <a:srgbClr val="C0C0C0"/>
                </a:outerShdw>
              </a:effectLst>
              <a:ea typeface="楷体_GB2312" pitchFamily="49" charset="-122"/>
            </a:endParaRPr>
          </a:p>
        </p:txBody>
      </p:sp>
      <p:sp>
        <p:nvSpPr>
          <p:cNvPr id="80902" name="Text Box 6"/>
          <p:cNvSpPr txBox="1">
            <a:spLocks noChangeArrowheads="1"/>
          </p:cNvSpPr>
          <p:nvPr/>
        </p:nvSpPr>
        <p:spPr bwMode="auto">
          <a:xfrm>
            <a:off x="5724128" y="4797152"/>
            <a:ext cx="2447925" cy="457200"/>
          </a:xfrm>
          <a:prstGeom prst="rect">
            <a:avLst/>
          </a:prstGeom>
          <a:noFill/>
          <a:ln w="9525">
            <a:noFill/>
            <a:miter lim="800000"/>
            <a:headEnd/>
            <a:tailEnd/>
          </a:ln>
          <a:effectLst/>
        </p:spPr>
        <p:txBody>
          <a:bodyPr>
            <a:spAutoFit/>
          </a:bodyPr>
          <a:lstStyle/>
          <a:p>
            <a:pPr>
              <a:spcBef>
                <a:spcPct val="50000"/>
              </a:spcBef>
            </a:pPr>
            <a:r>
              <a:rPr lang="zh-CN" altLang="en-US" b="0" dirty="0"/>
              <a:t>          </a:t>
            </a:r>
            <a:r>
              <a:rPr lang="zh-CN" altLang="en-US" sz="2400" b="1" dirty="0">
                <a:solidFill>
                  <a:srgbClr val="0000CC"/>
                </a:solidFill>
                <a:latin typeface="华文新魏" pitchFamily="2" charset="-122"/>
                <a:ea typeface="华文新魏" pitchFamily="2" charset="-122"/>
              </a:rPr>
              <a:t>唐代跪拜俑</a:t>
            </a:r>
            <a:r>
              <a:rPr lang="zh-CN" altLang="en-US" b="1" dirty="0">
                <a:latin typeface="华文新魏" pitchFamily="2" charset="-122"/>
                <a:ea typeface="华文新魏" pitchFamily="2" charset="-122"/>
              </a:rPr>
              <a:t> </a:t>
            </a:r>
          </a:p>
        </p:txBody>
      </p:sp>
      <p:sp>
        <p:nvSpPr>
          <p:cNvPr id="80903" name="Text Box 7"/>
          <p:cNvSpPr txBox="1">
            <a:spLocks noChangeArrowheads="1"/>
          </p:cNvSpPr>
          <p:nvPr/>
        </p:nvSpPr>
        <p:spPr bwMode="auto">
          <a:xfrm>
            <a:off x="323850" y="4724400"/>
            <a:ext cx="4464050" cy="519113"/>
          </a:xfrm>
          <a:prstGeom prst="rect">
            <a:avLst/>
          </a:prstGeom>
          <a:noFill/>
          <a:ln w="9525">
            <a:noFill/>
            <a:miter lim="800000"/>
            <a:headEnd/>
            <a:tailEnd/>
          </a:ln>
          <a:effectLst/>
        </p:spPr>
        <p:txBody>
          <a:bodyPr>
            <a:spAutoFit/>
          </a:bodyPr>
          <a:lstStyle/>
          <a:p>
            <a:pPr>
              <a:spcBef>
                <a:spcPct val="50000"/>
              </a:spcBef>
            </a:pPr>
            <a:r>
              <a:rPr lang="zh-CN" altLang="en-US" sz="2800">
                <a:ea typeface="楷体_GB2312" pitchFamily="49"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80900"/>
                                        </p:tgtEl>
                                        <p:attrNameLst>
                                          <p:attrName>style.visibility</p:attrName>
                                        </p:attrNameLst>
                                      </p:cBhvr>
                                      <p:to>
                                        <p:strVal val="visible"/>
                                      </p:to>
                                    </p:set>
                                    <p:animEffect transition="in" filter="fade">
                                      <p:cBhvr>
                                        <p:cTn id="7" dur="2000"/>
                                        <p:tgtEl>
                                          <p:spTgt spid="80900"/>
                                        </p:tgtEl>
                                      </p:cBhvr>
                                    </p:animEffect>
                                    <p:anim calcmode="lin" valueType="num">
                                      <p:cBhvr>
                                        <p:cTn id="8" dur="2000" fill="hold"/>
                                        <p:tgtEl>
                                          <p:spTgt spid="80900"/>
                                        </p:tgtEl>
                                        <p:attrNameLst>
                                          <p:attrName>style.rotation</p:attrName>
                                        </p:attrNameLst>
                                      </p:cBhvr>
                                      <p:tavLst>
                                        <p:tav tm="0">
                                          <p:val>
                                            <p:fltVal val="720"/>
                                          </p:val>
                                        </p:tav>
                                        <p:tav tm="100000">
                                          <p:val>
                                            <p:fltVal val="0"/>
                                          </p:val>
                                        </p:tav>
                                      </p:tavLst>
                                    </p:anim>
                                    <p:anim calcmode="lin" valueType="num">
                                      <p:cBhvr>
                                        <p:cTn id="9" dur="2000" fill="hold"/>
                                        <p:tgtEl>
                                          <p:spTgt spid="80900"/>
                                        </p:tgtEl>
                                        <p:attrNameLst>
                                          <p:attrName>ppt_h</p:attrName>
                                        </p:attrNameLst>
                                      </p:cBhvr>
                                      <p:tavLst>
                                        <p:tav tm="0">
                                          <p:val>
                                            <p:fltVal val="0"/>
                                          </p:val>
                                        </p:tav>
                                        <p:tav tm="100000">
                                          <p:val>
                                            <p:strVal val="#ppt_h"/>
                                          </p:val>
                                        </p:tav>
                                      </p:tavLst>
                                    </p:anim>
                                    <p:anim calcmode="lin" valueType="num">
                                      <p:cBhvr>
                                        <p:cTn id="10" dur="2000" fill="hold"/>
                                        <p:tgtEl>
                                          <p:spTgt spid="80900"/>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0902"/>
                                        </p:tgtEl>
                                        <p:attrNameLst>
                                          <p:attrName>style.visibility</p:attrName>
                                        </p:attrNameLst>
                                      </p:cBhvr>
                                      <p:to>
                                        <p:strVal val="visible"/>
                                      </p:to>
                                    </p:set>
                                    <p:anim calcmode="lin" valueType="num">
                                      <p:cBhvr additive="base">
                                        <p:cTn id="15" dur="500" fill="hold"/>
                                        <p:tgtEl>
                                          <p:spTgt spid="80902"/>
                                        </p:tgtEl>
                                        <p:attrNameLst>
                                          <p:attrName>ppt_x</p:attrName>
                                        </p:attrNameLst>
                                      </p:cBhvr>
                                      <p:tavLst>
                                        <p:tav tm="0">
                                          <p:val>
                                            <p:strVal val="#ppt_x"/>
                                          </p:val>
                                        </p:tav>
                                        <p:tav tm="100000">
                                          <p:val>
                                            <p:strVal val="#ppt_x"/>
                                          </p:val>
                                        </p:tav>
                                      </p:tavLst>
                                    </p:anim>
                                    <p:anim calcmode="lin" valueType="num">
                                      <p:cBhvr additive="base">
                                        <p:cTn id="16" dur="500" fill="hold"/>
                                        <p:tgtEl>
                                          <p:spTgt spid="8090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5" presetClass="entr" presetSubtype="0" fill="hold" grpId="0" nodeType="clickEffect">
                                  <p:stCondLst>
                                    <p:cond delay="0"/>
                                  </p:stCondLst>
                                  <p:childTnLst>
                                    <p:set>
                                      <p:cBhvr>
                                        <p:cTn id="20" dur="1" fill="hold">
                                          <p:stCondLst>
                                            <p:cond delay="0"/>
                                          </p:stCondLst>
                                        </p:cTn>
                                        <p:tgtEl>
                                          <p:spTgt spid="80903"/>
                                        </p:tgtEl>
                                        <p:attrNameLst>
                                          <p:attrName>style.visibility</p:attrName>
                                        </p:attrNameLst>
                                      </p:cBhvr>
                                      <p:to>
                                        <p:strVal val="visible"/>
                                      </p:to>
                                    </p:set>
                                    <p:anim calcmode="lin" valueType="num">
                                      <p:cBhvr>
                                        <p:cTn id="21" dur="500" decel="50000" fill="hold">
                                          <p:stCondLst>
                                            <p:cond delay="0"/>
                                          </p:stCondLst>
                                        </p:cTn>
                                        <p:tgtEl>
                                          <p:spTgt spid="80903"/>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80903"/>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80903"/>
                                        </p:tgtEl>
                                        <p:attrNameLst>
                                          <p:attrName>ppt_w</p:attrName>
                                        </p:attrNameLst>
                                      </p:cBhvr>
                                      <p:tavLst>
                                        <p:tav tm="0">
                                          <p:val>
                                            <p:strVal val="#ppt_w*.05"/>
                                          </p:val>
                                        </p:tav>
                                        <p:tav tm="100000">
                                          <p:val>
                                            <p:strVal val="#ppt_w"/>
                                          </p:val>
                                        </p:tav>
                                      </p:tavLst>
                                    </p:anim>
                                    <p:anim calcmode="lin" valueType="num">
                                      <p:cBhvr>
                                        <p:cTn id="24" dur="1000" fill="hold"/>
                                        <p:tgtEl>
                                          <p:spTgt spid="80903"/>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80903"/>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80903"/>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80903"/>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80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2" grpId="0" autoUpdateAnimBg="0"/>
      <p:bldP spid="80903"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11446483869648336"/>
          <p:cNvPicPr>
            <a:picLocks noGrp="1" noChangeAspect="1" noChangeArrowheads="1"/>
          </p:cNvPicPr>
          <p:nvPr>
            <p:ph sz="half" idx="4294967295"/>
          </p:nvPr>
        </p:nvPicPr>
        <p:blipFill>
          <a:blip r:embed="rId2" cstate="print"/>
          <a:srcRect/>
          <a:stretch>
            <a:fillRect/>
          </a:stretch>
        </p:blipFill>
        <p:spPr>
          <a:xfrm>
            <a:off x="6156176" y="404664"/>
            <a:ext cx="2681287" cy="3457575"/>
          </a:xfrm>
          <a:noFill/>
          <a:ln/>
        </p:spPr>
      </p:pic>
      <p:pic>
        <p:nvPicPr>
          <p:cNvPr id="81923" name="Picture 3" descr="2006821205359259"/>
          <p:cNvPicPr>
            <a:picLocks noGrp="1" noChangeAspect="1" noChangeArrowheads="1"/>
          </p:cNvPicPr>
          <p:nvPr>
            <p:ph sz="half" idx="4294967295"/>
          </p:nvPr>
        </p:nvPicPr>
        <p:blipFill>
          <a:blip r:embed="rId3" cstate="print"/>
          <a:srcRect/>
          <a:stretch>
            <a:fillRect/>
          </a:stretch>
        </p:blipFill>
        <p:spPr>
          <a:xfrm>
            <a:off x="395536" y="548680"/>
            <a:ext cx="5256213" cy="3305175"/>
          </a:xfrm>
          <a:noFill/>
          <a:ln/>
        </p:spPr>
      </p:pic>
      <p:sp>
        <p:nvSpPr>
          <p:cNvPr id="81924" name="Rectangle 4"/>
          <p:cNvSpPr>
            <a:spLocks noChangeArrowheads="1"/>
          </p:cNvSpPr>
          <p:nvPr/>
        </p:nvSpPr>
        <p:spPr bwMode="auto">
          <a:xfrm>
            <a:off x="611561" y="4292600"/>
            <a:ext cx="8353052" cy="1569660"/>
          </a:xfrm>
          <a:prstGeom prst="rect">
            <a:avLst/>
          </a:prstGeom>
          <a:noFill/>
          <a:ln w="9525">
            <a:noFill/>
            <a:miter lim="800000"/>
            <a:headEnd/>
            <a:tailEnd/>
          </a:ln>
        </p:spPr>
        <p:txBody>
          <a:bodyPr wrap="square">
            <a:spAutoFit/>
          </a:bodyPr>
          <a:lstStyle/>
          <a:p>
            <a:pPr eaLnBrk="0" hangingPunct="0"/>
            <a:r>
              <a:rPr lang="en-US" altLang="zh-CN" sz="2400" b="1" dirty="0">
                <a:latin typeface="华文新魏" pitchFamily="2" charset="-122"/>
                <a:ea typeface="华文新魏" pitchFamily="2" charset="-122"/>
              </a:rPr>
              <a:t>1912</a:t>
            </a:r>
            <a:r>
              <a:rPr lang="zh-CN" altLang="en-US" sz="2400" b="1" dirty="0">
                <a:latin typeface="华文新魏" pitchFamily="2" charset="-122"/>
                <a:ea typeface="华文新魏" pitchFamily="2" charset="-122"/>
              </a:rPr>
              <a:t>年，民国政府通令将</a:t>
            </a:r>
            <a:r>
              <a:rPr lang="zh-CN" altLang="en-US" sz="2400" b="1" dirty="0">
                <a:solidFill>
                  <a:srgbClr val="FF0000"/>
                </a:solidFill>
                <a:latin typeface="华文新魏" pitchFamily="2" charset="-122"/>
                <a:ea typeface="华文新魏" pitchFamily="2" charset="-122"/>
              </a:rPr>
              <a:t>中山装</a:t>
            </a:r>
            <a:r>
              <a:rPr lang="zh-CN" altLang="en-US" sz="2400" b="1" dirty="0">
                <a:latin typeface="华文新魏" pitchFamily="2" charset="-122"/>
                <a:ea typeface="华文新魏" pitchFamily="2" charset="-122"/>
              </a:rPr>
              <a:t>为礼服，修改中山装造型，并赋于了新的含义。中山装</a:t>
            </a:r>
            <a:r>
              <a:rPr lang="zh-CN" altLang="en-US" sz="2400" b="1" u="sng" dirty="0">
                <a:solidFill>
                  <a:srgbClr val="FF0000"/>
                </a:solidFill>
                <a:latin typeface="华文新魏" pitchFamily="2" charset="-122"/>
                <a:ea typeface="华文新魏" pitchFamily="2" charset="-122"/>
              </a:rPr>
              <a:t>五个扣</a:t>
            </a:r>
            <a:r>
              <a:rPr lang="zh-CN" altLang="en-US" sz="2400" b="1" dirty="0">
                <a:latin typeface="华文新魏" pitchFamily="2" charset="-122"/>
                <a:ea typeface="华文新魏" pitchFamily="2" charset="-122"/>
              </a:rPr>
              <a:t>代表立法、司法、行政、考试、监察五权分立，袖口</a:t>
            </a:r>
            <a:r>
              <a:rPr lang="zh-CN" altLang="en-US" sz="2400" b="1" u="sng" dirty="0">
                <a:solidFill>
                  <a:srgbClr val="FF0000"/>
                </a:solidFill>
                <a:latin typeface="华文新魏" pitchFamily="2" charset="-122"/>
                <a:ea typeface="华文新魏" pitchFamily="2" charset="-122"/>
              </a:rPr>
              <a:t>三个扣</a:t>
            </a:r>
            <a:r>
              <a:rPr lang="zh-CN" altLang="en-US" sz="2400" b="1" dirty="0">
                <a:latin typeface="华文新魏" pitchFamily="2" charset="-122"/>
                <a:ea typeface="华文新魏" pitchFamily="2" charset="-122"/>
              </a:rPr>
              <a:t>代表孙中山先生所倡导的三民主义，上衣</a:t>
            </a:r>
            <a:r>
              <a:rPr lang="zh-CN" altLang="en-US" sz="2400" b="1" u="sng" dirty="0">
                <a:solidFill>
                  <a:srgbClr val="FF0000"/>
                </a:solidFill>
                <a:latin typeface="华文新魏" pitchFamily="2" charset="-122"/>
                <a:ea typeface="华文新魏" pitchFamily="2" charset="-122"/>
              </a:rPr>
              <a:t>四个兜</a:t>
            </a:r>
            <a:r>
              <a:rPr lang="zh-CN" altLang="en-US" sz="2400" b="1" dirty="0">
                <a:latin typeface="华文新魏" pitchFamily="2" charset="-122"/>
                <a:ea typeface="华文新魏" pitchFamily="2" charset="-122"/>
              </a:rPr>
              <a:t>代表立国四维：礼、义、廉、耻。</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2643650_133706061_2"/>
          <p:cNvPicPr>
            <a:picLocks noChangeAspect="1" noChangeArrowheads="1"/>
          </p:cNvPicPr>
          <p:nvPr/>
        </p:nvPicPr>
        <p:blipFill>
          <a:blip r:embed="rId2" cstate="print"/>
          <a:srcRect/>
          <a:stretch>
            <a:fillRect/>
          </a:stretch>
        </p:blipFill>
        <p:spPr bwMode="auto">
          <a:xfrm>
            <a:off x="5508625" y="1773238"/>
            <a:ext cx="3209925" cy="4343400"/>
          </a:xfrm>
          <a:prstGeom prst="rect">
            <a:avLst/>
          </a:prstGeom>
          <a:noFill/>
          <a:ln w="9525">
            <a:noFill/>
            <a:miter lim="800000"/>
            <a:headEnd/>
            <a:tailEnd/>
          </a:ln>
        </p:spPr>
      </p:pic>
      <p:sp>
        <p:nvSpPr>
          <p:cNvPr id="82947" name="AutoShape 3"/>
          <p:cNvSpPr>
            <a:spLocks noChangeArrowheads="1"/>
          </p:cNvSpPr>
          <p:nvPr/>
        </p:nvSpPr>
        <p:spPr bwMode="auto">
          <a:xfrm>
            <a:off x="1043608" y="2780928"/>
            <a:ext cx="3528392" cy="3600400"/>
          </a:xfrm>
          <a:prstGeom prst="cloudCallout">
            <a:avLst>
              <a:gd name="adj1" fmla="val 105338"/>
              <a:gd name="adj2" fmla="val -20875"/>
            </a:avLst>
          </a:prstGeom>
          <a:solidFill>
            <a:schemeClr val="bg1"/>
          </a:solidFill>
          <a:ln w="9525">
            <a:solidFill>
              <a:schemeClr val="tx1"/>
            </a:solidFill>
            <a:round/>
            <a:headEnd/>
            <a:tailEnd/>
          </a:ln>
          <a:effectLst/>
        </p:spPr>
        <p:txBody>
          <a:bodyPr/>
          <a:lstStyle/>
          <a:p>
            <a:pPr>
              <a:lnSpc>
                <a:spcPct val="90000"/>
              </a:lnSpc>
            </a:pPr>
            <a:r>
              <a:rPr lang="zh-CN" altLang="en-US" sz="2400" b="1" dirty="0" smtClean="0"/>
              <a:t>“中国人民的革命斗争具有世界意义，因为它将给亚洲带来解放并将破坏欧洲资产阶级的统治。”</a:t>
            </a:r>
            <a:endParaRPr lang="zh-CN" altLang="en-US" sz="2400" b="1" dirty="0"/>
          </a:p>
        </p:txBody>
      </p:sp>
      <p:sp>
        <p:nvSpPr>
          <p:cNvPr id="82948" name="Rectangle 4"/>
          <p:cNvSpPr>
            <a:spLocks noGrp="1" noChangeArrowheads="1"/>
          </p:cNvSpPr>
          <p:nvPr>
            <p:ph type="title"/>
          </p:nvPr>
        </p:nvSpPr>
        <p:spPr>
          <a:xfrm>
            <a:off x="251520" y="277813"/>
            <a:ext cx="8435280" cy="1422995"/>
          </a:xfrm>
          <a:noFill/>
          <a:ln/>
        </p:spPr>
        <p:txBody>
          <a:bodyPr>
            <a:noAutofit/>
          </a:bodyPr>
          <a:lstStyle/>
          <a:p>
            <a:r>
              <a:rPr lang="zh-CN" altLang="en-US" sz="3600" b="1" dirty="0"/>
              <a:t>⑤在一定程度上打击了帝国主义的侵略势力，推动了亚洲各国民族解放运动的高涨。</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ChangeArrowheads="1"/>
          </p:cNvSpPr>
          <p:nvPr/>
        </p:nvSpPr>
        <p:spPr bwMode="auto">
          <a:xfrm>
            <a:off x="323528" y="1412776"/>
            <a:ext cx="7725866" cy="647700"/>
          </a:xfrm>
          <a:prstGeom prst="rect">
            <a:avLst/>
          </a:prstGeom>
          <a:noFill/>
          <a:ln w="9525">
            <a:noFill/>
            <a:miter lim="800000"/>
            <a:headEnd/>
            <a:tailEnd/>
          </a:ln>
          <a:effectLst/>
        </p:spPr>
        <p:txBody>
          <a:bodyPr/>
          <a:lstStyle/>
          <a:p>
            <a:pPr>
              <a:buFontTx/>
              <a:buNone/>
            </a:pPr>
            <a:r>
              <a:rPr lang="zh-CN" altLang="en-US" sz="4000" b="1" dirty="0">
                <a:latin typeface="Garamond" pitchFamily="18" charset="0"/>
              </a:rPr>
              <a:t>（一）封建军阀专制统治的形成</a:t>
            </a:r>
            <a:r>
              <a:rPr lang="zh-CN" altLang="en-US" sz="4200" b="1" dirty="0">
                <a:latin typeface="Garamond" pitchFamily="18" charset="0"/>
              </a:rPr>
              <a:t> </a:t>
            </a:r>
          </a:p>
        </p:txBody>
      </p:sp>
      <p:sp>
        <p:nvSpPr>
          <p:cNvPr id="83972" name="Rectangle 4"/>
          <p:cNvSpPr>
            <a:spLocks noChangeArrowheads="1"/>
          </p:cNvSpPr>
          <p:nvPr/>
        </p:nvSpPr>
        <p:spPr bwMode="auto">
          <a:xfrm>
            <a:off x="755576" y="2564904"/>
            <a:ext cx="1081088" cy="3539430"/>
          </a:xfrm>
          <a:prstGeom prst="rect">
            <a:avLst/>
          </a:prstGeom>
          <a:solidFill>
            <a:schemeClr val="bg1"/>
          </a:solidFill>
          <a:ln w="9525">
            <a:noFill/>
            <a:miter lim="800000"/>
            <a:headEnd/>
            <a:tailEnd/>
          </a:ln>
          <a:effectLst/>
        </p:spPr>
        <p:txBody>
          <a:bodyPr>
            <a:spAutoFit/>
          </a:bodyPr>
          <a:lstStyle/>
          <a:p>
            <a:r>
              <a:rPr lang="en-US" altLang="zh-CN" sz="3200" b="1" dirty="0">
                <a:solidFill>
                  <a:schemeClr val="tx2"/>
                </a:solidFill>
                <a:latin typeface="华文新魏" pitchFamily="2" charset="-122"/>
                <a:ea typeface="华文新魏" pitchFamily="2" charset="-122"/>
              </a:rPr>
              <a:t>1</a:t>
            </a:r>
            <a:r>
              <a:rPr lang="zh-CN" altLang="en-US" sz="3200" b="1" dirty="0">
                <a:solidFill>
                  <a:schemeClr val="tx2"/>
                </a:solidFill>
                <a:latin typeface="华文新魏" pitchFamily="2" charset="-122"/>
                <a:ea typeface="华文新魏" pitchFamily="2" charset="-122"/>
              </a:rPr>
              <a:t>、袁世凯窃国，辛亥革命流产</a:t>
            </a:r>
            <a:r>
              <a:rPr lang="zh-CN" altLang="en-US" sz="2800" b="1" dirty="0">
                <a:latin typeface="华文新魏" pitchFamily="2" charset="-122"/>
                <a:ea typeface="华文新魏" pitchFamily="2" charset="-122"/>
              </a:rPr>
              <a:t>      </a:t>
            </a:r>
          </a:p>
        </p:txBody>
      </p:sp>
      <p:pic>
        <p:nvPicPr>
          <p:cNvPr id="83973" name="Picture 5" descr="0022"/>
          <p:cNvPicPr>
            <a:picLocks noChangeAspect="1" noChangeArrowheads="1"/>
          </p:cNvPicPr>
          <p:nvPr/>
        </p:nvPicPr>
        <p:blipFill>
          <a:blip r:embed="rId2" cstate="print"/>
          <a:srcRect/>
          <a:stretch>
            <a:fillRect/>
          </a:stretch>
        </p:blipFill>
        <p:spPr bwMode="auto">
          <a:xfrm>
            <a:off x="2555875" y="2276475"/>
            <a:ext cx="6192589" cy="4334992"/>
          </a:xfrm>
          <a:prstGeom prst="rect">
            <a:avLst/>
          </a:prstGeom>
          <a:noFill/>
          <a:ln w="9525">
            <a:noFill/>
            <a:miter lim="800000"/>
            <a:headEnd/>
            <a:tailEnd/>
          </a:ln>
          <a:effectLst/>
        </p:spPr>
      </p:pic>
      <p:sp>
        <p:nvSpPr>
          <p:cNvPr id="6" name="标题 1"/>
          <p:cNvSpPr>
            <a:spLocks noGrp="1"/>
          </p:cNvSpPr>
          <p:nvPr>
            <p:ph type="title"/>
          </p:nvPr>
        </p:nvSpPr>
        <p:spPr>
          <a:xfrm>
            <a:off x="251520" y="274638"/>
            <a:ext cx="8435280" cy="922114"/>
          </a:xfrm>
        </p:spPr>
        <p:txBody>
          <a:bodyPr>
            <a:normAutofit/>
          </a:bodyPr>
          <a:lstStyle/>
          <a:p>
            <a:r>
              <a:rPr lang="zh-CN" altLang="en-US" sz="4400" b="1" dirty="0" smtClean="0"/>
              <a:t>三、辛亥革命的失败</a:t>
            </a:r>
            <a:endParaRPr lang="zh-CN" altLang="en-US" sz="4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 calcmode="lin" valueType="num">
                                      <p:cBhvr>
                                        <p:cTn id="7" dur="500" fill="hold"/>
                                        <p:tgtEl>
                                          <p:spTgt spid="83972"/>
                                        </p:tgtEl>
                                        <p:attrNameLst>
                                          <p:attrName>ppt_w</p:attrName>
                                        </p:attrNameLst>
                                      </p:cBhvr>
                                      <p:tavLst>
                                        <p:tav tm="0">
                                          <p:val>
                                            <p:fltVal val="0"/>
                                          </p:val>
                                        </p:tav>
                                        <p:tav tm="100000">
                                          <p:val>
                                            <p:strVal val="#ppt_w"/>
                                          </p:val>
                                        </p:tav>
                                      </p:tavLst>
                                    </p:anim>
                                    <p:anim calcmode="lin" valueType="num">
                                      <p:cBhvr>
                                        <p:cTn id="8" dur="500" fill="hold"/>
                                        <p:tgtEl>
                                          <p:spTgt spid="839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596" y="274638"/>
            <a:ext cx="8258204" cy="868346"/>
          </a:xfrm>
        </p:spPr>
        <p:txBody>
          <a:bodyPr/>
          <a:lstStyle/>
          <a:p>
            <a:r>
              <a:rPr lang="zh-CN" altLang="en-US" b="1" dirty="0" smtClean="0"/>
              <a:t>（</a:t>
            </a:r>
            <a:r>
              <a:rPr lang="en-US" altLang="zh-CN" b="1" dirty="0" smtClean="0"/>
              <a:t>1</a:t>
            </a:r>
            <a:r>
              <a:rPr lang="zh-CN" altLang="en-US" b="1" dirty="0" smtClean="0"/>
              <a:t>）武昌起义后的复杂形势</a:t>
            </a:r>
            <a:endParaRPr lang="zh-CN" altLang="en-US" b="1" dirty="0"/>
          </a:p>
        </p:txBody>
      </p:sp>
      <p:pic>
        <p:nvPicPr>
          <p:cNvPr id="5" name="Picture 14" descr="3"/>
          <p:cNvPicPr>
            <a:picLocks noChangeAspect="1" noChangeArrowheads="1"/>
          </p:cNvPicPr>
          <p:nvPr/>
        </p:nvPicPr>
        <p:blipFill>
          <a:blip r:embed="rId2"/>
          <a:srcRect r="42647"/>
          <a:stretch>
            <a:fillRect/>
          </a:stretch>
        </p:blipFill>
        <p:spPr bwMode="auto">
          <a:xfrm>
            <a:off x="3500430" y="2714620"/>
            <a:ext cx="1695448" cy="2071702"/>
          </a:xfrm>
          <a:prstGeom prst="rect">
            <a:avLst/>
          </a:prstGeom>
          <a:noFill/>
          <a:ln w="9525">
            <a:noFill/>
            <a:miter lim="800000"/>
            <a:headEnd/>
            <a:tailEnd/>
          </a:ln>
        </p:spPr>
      </p:pic>
      <p:grpSp>
        <p:nvGrpSpPr>
          <p:cNvPr id="6" name="组合 5"/>
          <p:cNvGrpSpPr/>
          <p:nvPr/>
        </p:nvGrpSpPr>
        <p:grpSpPr>
          <a:xfrm>
            <a:off x="428596" y="3357562"/>
            <a:ext cx="2996855" cy="1071570"/>
            <a:chOff x="214314" y="2018948"/>
            <a:chExt cx="2996855" cy="1473226"/>
          </a:xfrm>
        </p:grpSpPr>
        <p:sp>
          <p:nvSpPr>
            <p:cNvPr id="7" name="椭圆 6"/>
            <p:cNvSpPr/>
            <p:nvPr/>
          </p:nvSpPr>
          <p:spPr>
            <a:xfrm>
              <a:off x="214314" y="2117163"/>
              <a:ext cx="2996855" cy="1375011"/>
            </a:xfrm>
            <a:prstGeom prst="ellipse">
              <a:avLst/>
            </a:prstGeom>
            <a:solidFill>
              <a:schemeClr val="bg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 name="椭圆 4"/>
            <p:cNvSpPr/>
            <p:nvPr/>
          </p:nvSpPr>
          <p:spPr>
            <a:xfrm>
              <a:off x="714380" y="2018948"/>
              <a:ext cx="2119095" cy="14584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1" lang="zh-CN" altLang="en-US" sz="2000" b="1" kern="1200" dirty="0" smtClean="0">
                  <a:solidFill>
                    <a:schemeClr val="tx2"/>
                  </a:solidFill>
                  <a:latin typeface="华文新魏" pitchFamily="2" charset="-122"/>
                  <a:ea typeface="华文新魏" pitchFamily="2" charset="-122"/>
                </a:rPr>
                <a:t>帝国主义列强调动军舰为袁世凯助威。</a:t>
              </a:r>
              <a:endParaRPr lang="zh-CN" altLang="en-US" sz="900" kern="1200" dirty="0"/>
            </a:p>
          </p:txBody>
        </p:sp>
      </p:grpSp>
      <p:grpSp>
        <p:nvGrpSpPr>
          <p:cNvPr id="9" name="组合 8"/>
          <p:cNvGrpSpPr/>
          <p:nvPr/>
        </p:nvGrpSpPr>
        <p:grpSpPr>
          <a:xfrm>
            <a:off x="2714612" y="1643050"/>
            <a:ext cx="3162866" cy="890439"/>
            <a:chOff x="3333462" y="0"/>
            <a:chExt cx="3520056" cy="1247629"/>
          </a:xfrm>
        </p:grpSpPr>
        <p:sp>
          <p:nvSpPr>
            <p:cNvPr id="10" name="椭圆 9"/>
            <p:cNvSpPr/>
            <p:nvPr/>
          </p:nvSpPr>
          <p:spPr>
            <a:xfrm>
              <a:off x="3333462" y="0"/>
              <a:ext cx="3520056" cy="1247629"/>
            </a:xfrm>
            <a:prstGeom prst="ellipse">
              <a:avLst/>
            </a:prstGeom>
            <a:solidFill>
              <a:schemeClr val="bg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椭圆 4"/>
            <p:cNvSpPr/>
            <p:nvPr/>
          </p:nvSpPr>
          <p:spPr>
            <a:xfrm>
              <a:off x="3848963" y="182711"/>
              <a:ext cx="2489054" cy="882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1" lang="zh-CN" altLang="en-US" sz="2000" b="1" kern="1200" dirty="0" smtClean="0">
                  <a:solidFill>
                    <a:schemeClr val="tx2"/>
                  </a:solidFill>
                  <a:latin typeface="华文新魏" pitchFamily="2" charset="-122"/>
                  <a:ea typeface="华文新魏" pitchFamily="2" charset="-122"/>
                </a:rPr>
                <a:t>袁世凯以武力压迫革命派。</a:t>
              </a:r>
            </a:p>
          </p:txBody>
        </p:sp>
      </p:grpSp>
      <p:grpSp>
        <p:nvGrpSpPr>
          <p:cNvPr id="12" name="组合 11"/>
          <p:cNvGrpSpPr/>
          <p:nvPr/>
        </p:nvGrpSpPr>
        <p:grpSpPr>
          <a:xfrm>
            <a:off x="5286380" y="3357562"/>
            <a:ext cx="3571868" cy="1285884"/>
            <a:chOff x="2396124" y="-764134"/>
            <a:chExt cx="3179031" cy="1299027"/>
          </a:xfrm>
        </p:grpSpPr>
        <p:sp>
          <p:nvSpPr>
            <p:cNvPr id="13" name="椭圆 12"/>
            <p:cNvSpPr/>
            <p:nvPr/>
          </p:nvSpPr>
          <p:spPr>
            <a:xfrm>
              <a:off x="2396124" y="-764134"/>
              <a:ext cx="3179031" cy="1299027"/>
            </a:xfrm>
            <a:prstGeom prst="ellipse">
              <a:avLst/>
            </a:prstGeom>
            <a:solidFill>
              <a:schemeClr val="bg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 name="椭圆 4"/>
            <p:cNvSpPr/>
            <p:nvPr/>
          </p:nvSpPr>
          <p:spPr>
            <a:xfrm>
              <a:off x="2777611" y="-547630"/>
              <a:ext cx="2586311" cy="9933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1" lang="zh-CN" altLang="en-US" sz="2000" b="1" dirty="0" smtClean="0">
                  <a:solidFill>
                    <a:schemeClr val="tx2"/>
                  </a:solidFill>
                  <a:latin typeface="华文新魏" pitchFamily="2" charset="-122"/>
                  <a:ea typeface="华文新魏" pitchFamily="2" charset="-122"/>
                </a:rPr>
                <a:t>立宪派</a:t>
              </a:r>
              <a:r>
                <a:rPr kumimoji="1" lang="zh-CN" altLang="en-US" sz="2000" b="1" kern="1200" dirty="0" smtClean="0">
                  <a:solidFill>
                    <a:schemeClr val="tx2"/>
                  </a:solidFill>
                  <a:latin typeface="华文新魏" pitchFamily="2" charset="-122"/>
                  <a:ea typeface="华文新魏" pitchFamily="2" charset="-122"/>
                </a:rPr>
                <a:t>和</a:t>
              </a:r>
              <a:r>
                <a:rPr kumimoji="1" lang="zh-CN" altLang="en-US" sz="2000" b="1" dirty="0" smtClean="0">
                  <a:solidFill>
                    <a:schemeClr val="tx2"/>
                  </a:solidFill>
                  <a:latin typeface="华文新魏" pitchFamily="2" charset="-122"/>
                  <a:ea typeface="华文新魏" pitchFamily="2" charset="-122"/>
                </a:rPr>
                <a:t>旧官僚从</a:t>
              </a:r>
              <a:r>
                <a:rPr kumimoji="1" lang="zh-CN" altLang="en-US" sz="2000" b="1" kern="1200" dirty="0" smtClean="0">
                  <a:solidFill>
                    <a:schemeClr val="tx2"/>
                  </a:solidFill>
                  <a:latin typeface="华文新魏" pitchFamily="2" charset="-122"/>
                  <a:ea typeface="华文新魏" pitchFamily="2" charset="-122"/>
                </a:rPr>
                <a:t>内部施加压力，大造大总统职位“非袁莫属”的舆论。</a:t>
              </a:r>
            </a:p>
          </p:txBody>
        </p:sp>
      </p:grpSp>
      <p:grpSp>
        <p:nvGrpSpPr>
          <p:cNvPr id="15" name="组合 14"/>
          <p:cNvGrpSpPr/>
          <p:nvPr/>
        </p:nvGrpSpPr>
        <p:grpSpPr>
          <a:xfrm>
            <a:off x="1785918" y="4929199"/>
            <a:ext cx="5244414" cy="1143008"/>
            <a:chOff x="0" y="-544641"/>
            <a:chExt cx="8345688" cy="2055603"/>
          </a:xfrm>
        </p:grpSpPr>
        <p:sp>
          <p:nvSpPr>
            <p:cNvPr id="16" name="椭圆 15"/>
            <p:cNvSpPr/>
            <p:nvPr/>
          </p:nvSpPr>
          <p:spPr>
            <a:xfrm>
              <a:off x="0" y="-544641"/>
              <a:ext cx="8345688" cy="2055603"/>
            </a:xfrm>
            <a:prstGeom prst="ellipse">
              <a:avLst/>
            </a:prstGeom>
            <a:solidFill>
              <a:schemeClr val="bg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椭圆 4"/>
            <p:cNvSpPr/>
            <p:nvPr/>
          </p:nvSpPr>
          <p:spPr>
            <a:xfrm>
              <a:off x="1222199" y="-243605"/>
              <a:ext cx="5901290" cy="14535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1" lang="zh-CN" altLang="en-US" sz="2000" b="1" kern="1200" dirty="0" smtClean="0">
                  <a:solidFill>
                    <a:schemeClr val="tx2"/>
                  </a:solidFill>
                  <a:latin typeface="华文新魏" pitchFamily="2" charset="-122"/>
                  <a:ea typeface="华文新魏" pitchFamily="2" charset="-122"/>
                </a:rPr>
                <a:t>一些革命党人主张只要袁世凯能逼清帝退位，就应让他当大总统。</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1143000"/>
          </a:xfrm>
        </p:spPr>
        <p:txBody>
          <a:bodyPr/>
          <a:lstStyle/>
          <a:p>
            <a:r>
              <a:rPr lang="zh-CN" altLang="en-US" b="1" dirty="0" smtClean="0"/>
              <a:t>南北和谈</a:t>
            </a:r>
            <a:endParaRPr lang="zh-CN" altLang="en-US" b="1" dirty="0"/>
          </a:p>
        </p:txBody>
      </p:sp>
      <p:pic>
        <p:nvPicPr>
          <p:cNvPr id="6" name="Picture 4" descr="https://timgsa.baidu.com/timg?image&amp;quality=80&amp;size=b9999_10000&amp;sec=1540831095354&amp;di=cde840108a0fd3bfb6be40a9842d50c2&amp;imgtype=0&amp;src=http%3A%2F%2Fimg.2280.com%2FPic%2Fupload%2Fimage%2F20180830%2F1535595156242781.jpg"/>
          <p:cNvPicPr>
            <a:picLocks noChangeAspect="1" noChangeArrowheads="1"/>
          </p:cNvPicPr>
          <p:nvPr/>
        </p:nvPicPr>
        <p:blipFill>
          <a:blip r:embed="rId2" cstate="print"/>
          <a:srcRect/>
          <a:stretch>
            <a:fillRect/>
          </a:stretch>
        </p:blipFill>
        <p:spPr bwMode="auto">
          <a:xfrm>
            <a:off x="323528" y="2492896"/>
            <a:ext cx="2910036" cy="2083038"/>
          </a:xfrm>
          <a:prstGeom prst="rect">
            <a:avLst/>
          </a:prstGeom>
          <a:noFill/>
        </p:spPr>
      </p:pic>
      <p:sp>
        <p:nvSpPr>
          <p:cNvPr id="11" name="矩形 10"/>
          <p:cNvSpPr/>
          <p:nvPr/>
        </p:nvSpPr>
        <p:spPr>
          <a:xfrm>
            <a:off x="539552" y="4653136"/>
            <a:ext cx="2271776" cy="276999"/>
          </a:xfrm>
          <a:prstGeom prst="rect">
            <a:avLst/>
          </a:prstGeom>
        </p:spPr>
        <p:txBody>
          <a:bodyPr wrap="none">
            <a:spAutoFit/>
          </a:bodyPr>
          <a:lstStyle/>
          <a:p>
            <a:r>
              <a:rPr lang="zh-CN" altLang="en-US" sz="1200" b="1" dirty="0" smtClean="0"/>
              <a:t>南方总代表</a:t>
            </a:r>
            <a:r>
              <a:rPr lang="zh-CN" altLang="en-US" sz="1200" b="1" u="sng" dirty="0" smtClean="0">
                <a:hlinkClick r:id="rId3"/>
              </a:rPr>
              <a:t>伍廷芳</a:t>
            </a:r>
            <a:r>
              <a:rPr kumimoji="1" lang="en-US" altLang="zh-CN" sz="1200" b="1" dirty="0" smtClean="0">
                <a:solidFill>
                  <a:schemeClr val="tx2"/>
                </a:solidFill>
                <a:latin typeface="华文新魏" pitchFamily="2" charset="-122"/>
                <a:ea typeface="华文新魏" pitchFamily="2" charset="-122"/>
              </a:rPr>
              <a:t>(1842--1922)</a:t>
            </a:r>
          </a:p>
        </p:txBody>
      </p:sp>
      <p:sp>
        <p:nvSpPr>
          <p:cNvPr id="12" name="内容占位符 2"/>
          <p:cNvSpPr>
            <a:spLocks noGrp="1"/>
          </p:cNvSpPr>
          <p:nvPr>
            <p:ph sz="quarter" idx="1"/>
          </p:nvPr>
        </p:nvSpPr>
        <p:spPr>
          <a:xfrm>
            <a:off x="3275856" y="2204864"/>
            <a:ext cx="2577480" cy="3240360"/>
          </a:xfrm>
        </p:spPr>
        <p:txBody>
          <a:bodyPr>
            <a:normAutofit/>
          </a:bodyPr>
          <a:lstStyle/>
          <a:p>
            <a:r>
              <a:rPr lang="en-US" altLang="zh-CN" b="1" dirty="0" smtClean="0">
                <a:latin typeface="+mn-ea"/>
              </a:rPr>
              <a:t>1911</a:t>
            </a:r>
            <a:r>
              <a:rPr lang="zh-CN" altLang="en-US" b="1" dirty="0" smtClean="0">
                <a:latin typeface="+mn-ea"/>
              </a:rPr>
              <a:t>年</a:t>
            </a:r>
            <a:r>
              <a:rPr lang="en-US" altLang="zh-CN" b="1" dirty="0" smtClean="0">
                <a:latin typeface="+mn-ea"/>
              </a:rPr>
              <a:t>12</a:t>
            </a:r>
            <a:r>
              <a:rPr lang="zh-CN" altLang="en-US" b="1" dirty="0" smtClean="0">
                <a:latin typeface="+mn-ea"/>
              </a:rPr>
              <a:t>月至</a:t>
            </a:r>
            <a:r>
              <a:rPr lang="en-US" altLang="zh-CN" b="1" dirty="0" smtClean="0">
                <a:latin typeface="+mn-ea"/>
              </a:rPr>
              <a:t>1912</a:t>
            </a:r>
            <a:r>
              <a:rPr lang="zh-CN" altLang="en-US" b="1" dirty="0" smtClean="0">
                <a:latin typeface="+mn-ea"/>
              </a:rPr>
              <a:t>年</a:t>
            </a:r>
            <a:r>
              <a:rPr lang="en-US" altLang="zh-CN" b="1" dirty="0" smtClean="0">
                <a:latin typeface="+mn-ea"/>
              </a:rPr>
              <a:t>2</a:t>
            </a:r>
            <a:r>
              <a:rPr lang="zh-CN" altLang="en-US" b="1" dirty="0" smtClean="0">
                <a:latin typeface="+mn-ea"/>
              </a:rPr>
              <a:t>月</a:t>
            </a:r>
            <a:r>
              <a:rPr lang="en-US" altLang="zh-CN" b="1" dirty="0" smtClean="0">
                <a:latin typeface="+mn-ea"/>
              </a:rPr>
              <a:t>,</a:t>
            </a:r>
            <a:r>
              <a:rPr lang="zh-CN" altLang="en-US" b="1" dirty="0" smtClean="0">
                <a:latin typeface="+mn-ea"/>
                <a:hlinkClick r:id="rId4"/>
              </a:rPr>
              <a:t>袁世凯</a:t>
            </a:r>
            <a:r>
              <a:rPr lang="zh-CN" altLang="en-US" b="1" dirty="0" smtClean="0">
                <a:latin typeface="+mn-ea"/>
              </a:rPr>
              <a:t>在帝国主义列强支持下，胁迫南方革命政权进行的和平谈判。</a:t>
            </a:r>
            <a:endParaRPr kumimoji="1" lang="en-US" altLang="zh-CN" b="1" dirty="0" smtClean="0">
              <a:solidFill>
                <a:schemeClr val="tx2"/>
              </a:solidFill>
              <a:latin typeface="华文新魏" pitchFamily="2" charset="-122"/>
              <a:ea typeface="华文新魏" pitchFamily="2" charset="-122"/>
            </a:endParaRPr>
          </a:p>
          <a:p>
            <a:endParaRPr lang="zh-CN" altLang="en-US" b="1" dirty="0">
              <a:latin typeface="+mn-ea"/>
            </a:endParaRPr>
          </a:p>
        </p:txBody>
      </p:sp>
      <p:grpSp>
        <p:nvGrpSpPr>
          <p:cNvPr id="15" name="组合 14"/>
          <p:cNvGrpSpPr/>
          <p:nvPr/>
        </p:nvGrpSpPr>
        <p:grpSpPr>
          <a:xfrm>
            <a:off x="5940152" y="2492896"/>
            <a:ext cx="2746276" cy="2365231"/>
            <a:chOff x="5940152" y="2492896"/>
            <a:chExt cx="2746276" cy="2365231"/>
          </a:xfrm>
        </p:grpSpPr>
        <p:pic>
          <p:nvPicPr>
            <p:cNvPr id="8" name="Picture 2" descr="https://ss3.bdstatic.com/70cFv8Sh_Q1YnxGkpoWK1HF6hhy/it/u=3376775495,3574330442&amp;fm=26&amp;gp=0.jpg">
              <a:hlinkClick r:id="rId5"/>
            </p:cNvPr>
            <p:cNvPicPr>
              <a:picLocks noChangeAspect="1" noChangeArrowheads="1"/>
            </p:cNvPicPr>
            <p:nvPr/>
          </p:nvPicPr>
          <p:blipFill>
            <a:blip r:embed="rId6" cstate="print"/>
            <a:srcRect/>
            <a:stretch>
              <a:fillRect/>
            </a:stretch>
          </p:blipFill>
          <p:spPr bwMode="auto">
            <a:xfrm>
              <a:off x="5940152" y="2492896"/>
              <a:ext cx="2746276" cy="2059707"/>
            </a:xfrm>
            <a:prstGeom prst="rect">
              <a:avLst/>
            </a:prstGeom>
            <a:noFill/>
          </p:spPr>
        </p:pic>
        <p:sp>
          <p:nvSpPr>
            <p:cNvPr id="14" name="矩形 13"/>
            <p:cNvSpPr/>
            <p:nvPr/>
          </p:nvSpPr>
          <p:spPr>
            <a:xfrm>
              <a:off x="5940152" y="4581128"/>
              <a:ext cx="2666114" cy="276999"/>
            </a:xfrm>
            <a:prstGeom prst="rect">
              <a:avLst/>
            </a:prstGeom>
          </p:spPr>
          <p:txBody>
            <a:bodyPr wrap="none">
              <a:spAutoFit/>
            </a:bodyPr>
            <a:lstStyle/>
            <a:p>
              <a:r>
                <a:rPr lang="zh-CN" altLang="en-US" sz="1200" b="1" dirty="0" smtClean="0"/>
                <a:t>袁世凯的全权代表</a:t>
              </a:r>
              <a:r>
                <a:rPr lang="zh-CN" altLang="en-US" sz="1200" b="1" dirty="0" smtClean="0">
                  <a:hlinkClick r:id="rId7"/>
                </a:rPr>
                <a:t>唐绍仪</a:t>
              </a:r>
              <a:r>
                <a:rPr lang="en-US" altLang="zh-CN" sz="1200" b="1" dirty="0" smtClean="0"/>
                <a:t>(1862--1939)</a:t>
              </a:r>
              <a:endParaRPr lang="zh-CN" altLang="en-US" sz="1200" b="1" dirty="0" smtClean="0"/>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6" name="Text Box 6"/>
          <p:cNvSpPr txBox="1">
            <a:spLocks noChangeArrowheads="1"/>
          </p:cNvSpPr>
          <p:nvPr/>
        </p:nvSpPr>
        <p:spPr bwMode="auto">
          <a:xfrm>
            <a:off x="539750" y="3429000"/>
            <a:ext cx="2806700" cy="304800"/>
          </a:xfrm>
          <a:prstGeom prst="rect">
            <a:avLst/>
          </a:prstGeom>
          <a:noFill/>
          <a:ln w="9525">
            <a:noFill/>
            <a:miter lim="800000"/>
            <a:headEnd/>
            <a:tailEnd/>
          </a:ln>
          <a:effectLst/>
        </p:spPr>
        <p:txBody>
          <a:bodyPr>
            <a:spAutoFit/>
          </a:bodyPr>
          <a:lstStyle/>
          <a:p>
            <a:pPr>
              <a:spcBef>
                <a:spcPct val="50000"/>
              </a:spcBef>
            </a:pPr>
            <a:r>
              <a:rPr lang="zh-CN" altLang="en-US" sz="1400" b="0">
                <a:latin typeface="宋体" charset="-122"/>
              </a:rPr>
              <a:t>    </a:t>
            </a:r>
          </a:p>
        </p:txBody>
      </p:sp>
      <p:sp>
        <p:nvSpPr>
          <p:cNvPr id="87047" name="Rectangle 7"/>
          <p:cNvSpPr>
            <a:spLocks noGrp="1" noChangeArrowheads="1"/>
          </p:cNvSpPr>
          <p:nvPr>
            <p:ph sz="quarter" idx="1"/>
          </p:nvPr>
        </p:nvSpPr>
        <p:spPr>
          <a:xfrm>
            <a:off x="611560" y="1340768"/>
            <a:ext cx="2736553" cy="4608512"/>
          </a:xfrm>
          <a:solidFill>
            <a:schemeClr val="bg1"/>
          </a:solidFill>
          <a:ln/>
        </p:spPr>
        <p:txBody>
          <a:bodyPr>
            <a:normAutofit/>
          </a:bodyPr>
          <a:lstStyle/>
          <a:p>
            <a:r>
              <a:rPr lang="en-US" altLang="zh-CN" sz="2800" b="1" dirty="0"/>
              <a:t>1912</a:t>
            </a:r>
            <a:r>
              <a:rPr lang="zh-CN" altLang="en-US" sz="2800" b="1" dirty="0"/>
              <a:t>年</a:t>
            </a:r>
            <a:r>
              <a:rPr lang="en-US" altLang="zh-CN" sz="2800" b="1" dirty="0"/>
              <a:t>2</a:t>
            </a:r>
            <a:r>
              <a:rPr lang="zh-CN" altLang="en-US" sz="2800" b="1" dirty="0"/>
              <a:t>月</a:t>
            </a:r>
            <a:r>
              <a:rPr lang="en-US" altLang="zh-CN" sz="2800" b="1" dirty="0"/>
              <a:t>12</a:t>
            </a:r>
            <a:r>
              <a:rPr lang="zh-CN" altLang="en-US" sz="2800" b="1" dirty="0"/>
              <a:t>日，宣统帝退位。</a:t>
            </a:r>
          </a:p>
          <a:p>
            <a:r>
              <a:rPr lang="en-US" altLang="zh-CN" sz="2800" b="1" dirty="0"/>
              <a:t>2</a:t>
            </a:r>
            <a:r>
              <a:rPr lang="zh-CN" altLang="en-US" sz="2800" b="1" dirty="0"/>
              <a:t>月</a:t>
            </a:r>
            <a:r>
              <a:rPr lang="en-US" altLang="zh-CN" sz="2800" b="1" dirty="0"/>
              <a:t>13</a:t>
            </a:r>
            <a:r>
              <a:rPr lang="zh-CN" altLang="en-US" sz="2800" b="1" dirty="0"/>
              <a:t>日孙中山辞职。孙中山在辞职咨文中提出了定都南京、新总统到南京就职和遵守</a:t>
            </a:r>
            <a:r>
              <a:rPr lang="en-US" altLang="zh-CN" sz="2800" b="1" dirty="0"/>
              <a:t>《</a:t>
            </a:r>
            <a:r>
              <a:rPr lang="zh-CN" altLang="en-US" sz="2800" b="1" dirty="0"/>
              <a:t>临时约法</a:t>
            </a:r>
            <a:r>
              <a:rPr lang="en-US" altLang="zh-CN" sz="2800" b="1" dirty="0"/>
              <a:t>》</a:t>
            </a:r>
            <a:r>
              <a:rPr lang="zh-CN" altLang="en-US" sz="2800" b="1" dirty="0"/>
              <a:t>等三项条件。</a:t>
            </a:r>
            <a:endParaRPr lang="zh-CN" altLang="en-US" sz="2800" dirty="0"/>
          </a:p>
        </p:txBody>
      </p:sp>
      <p:sp>
        <p:nvSpPr>
          <p:cNvPr id="12" name="标题 1"/>
          <p:cNvSpPr>
            <a:spLocks noGrp="1"/>
          </p:cNvSpPr>
          <p:nvPr>
            <p:ph type="title"/>
          </p:nvPr>
        </p:nvSpPr>
        <p:spPr>
          <a:xfrm>
            <a:off x="251520" y="188640"/>
            <a:ext cx="7772400" cy="1143000"/>
          </a:xfrm>
        </p:spPr>
        <p:txBody>
          <a:bodyPr>
            <a:normAutofit/>
          </a:bodyPr>
          <a:lstStyle/>
          <a:p>
            <a:r>
              <a:rPr lang="zh-CN" altLang="en-US" b="1" dirty="0" smtClean="0"/>
              <a:t>（</a:t>
            </a:r>
            <a:r>
              <a:rPr lang="en-US" altLang="zh-CN" b="1" dirty="0" smtClean="0"/>
              <a:t>2</a:t>
            </a:r>
            <a:r>
              <a:rPr lang="zh-CN" altLang="en-US" b="1" dirty="0" smtClean="0"/>
              <a:t>））清帝退位</a:t>
            </a:r>
            <a:endParaRPr lang="zh-CN" altLang="en-US" b="1" dirty="0"/>
          </a:p>
        </p:txBody>
      </p:sp>
      <p:sp>
        <p:nvSpPr>
          <p:cNvPr id="17" name="Line 3"/>
          <p:cNvSpPr>
            <a:spLocks noChangeShapeType="1"/>
          </p:cNvSpPr>
          <p:nvPr/>
        </p:nvSpPr>
        <p:spPr bwMode="auto">
          <a:xfrm flipV="1">
            <a:off x="4139952" y="5229200"/>
            <a:ext cx="288032" cy="0"/>
          </a:xfrm>
          <a:prstGeom prst="line">
            <a:avLst/>
          </a:prstGeom>
          <a:noFill/>
          <a:ln w="9525">
            <a:solidFill>
              <a:schemeClr val="tx1"/>
            </a:solidFill>
            <a:round/>
            <a:headEnd/>
            <a:tailEnd/>
          </a:ln>
          <a:effectLst/>
        </p:spPr>
        <p:txBody>
          <a:bodyPr/>
          <a:lstStyle/>
          <a:p>
            <a:endParaRPr lang="zh-CN" altLang="en-US"/>
          </a:p>
        </p:txBody>
      </p:sp>
      <p:grpSp>
        <p:nvGrpSpPr>
          <p:cNvPr id="22" name="组合 21"/>
          <p:cNvGrpSpPr/>
          <p:nvPr/>
        </p:nvGrpSpPr>
        <p:grpSpPr>
          <a:xfrm>
            <a:off x="3851920" y="1340768"/>
            <a:ext cx="4824536" cy="5184576"/>
            <a:chOff x="3851920" y="1340768"/>
            <a:chExt cx="4824536" cy="5184576"/>
          </a:xfrm>
        </p:grpSpPr>
        <p:pic>
          <p:nvPicPr>
            <p:cNvPr id="87042" name="Picture 2" descr="9e3df8dcd100baa1567b5bf94710b912c8fc2e18"/>
            <p:cNvPicPr>
              <a:picLocks noChangeAspect="1" noChangeArrowheads="1"/>
            </p:cNvPicPr>
            <p:nvPr/>
          </p:nvPicPr>
          <p:blipFill>
            <a:blip r:embed="rId2" cstate="print"/>
            <a:srcRect/>
            <a:stretch>
              <a:fillRect/>
            </a:stretch>
          </p:blipFill>
          <p:spPr bwMode="auto">
            <a:xfrm>
              <a:off x="3851920" y="1340768"/>
              <a:ext cx="4824536" cy="5184576"/>
            </a:xfrm>
            <a:prstGeom prst="rect">
              <a:avLst/>
            </a:prstGeom>
            <a:noFill/>
            <a:ln w="9525">
              <a:noFill/>
              <a:miter lim="800000"/>
              <a:headEnd/>
              <a:tailEnd/>
            </a:ln>
          </p:spPr>
        </p:pic>
        <p:sp>
          <p:nvSpPr>
            <p:cNvPr id="87043" name="Line 3"/>
            <p:cNvSpPr>
              <a:spLocks noChangeShapeType="1"/>
            </p:cNvSpPr>
            <p:nvPr/>
          </p:nvSpPr>
          <p:spPr bwMode="auto">
            <a:xfrm>
              <a:off x="4932040" y="5013176"/>
              <a:ext cx="3096344" cy="0"/>
            </a:xfrm>
            <a:prstGeom prst="line">
              <a:avLst/>
            </a:prstGeom>
            <a:noFill/>
            <a:ln w="9525">
              <a:solidFill>
                <a:schemeClr val="tx1"/>
              </a:solidFill>
              <a:round/>
              <a:headEnd/>
              <a:tailEnd/>
            </a:ln>
            <a:effectLst/>
          </p:spPr>
          <p:txBody>
            <a:bodyPr/>
            <a:lstStyle/>
            <a:p>
              <a:endParaRPr lang="zh-CN" altLang="en-US"/>
            </a:p>
          </p:txBody>
        </p:sp>
        <p:cxnSp>
          <p:nvCxnSpPr>
            <p:cNvPr id="14" name="直接连接符 13"/>
            <p:cNvCxnSpPr/>
            <p:nvPr/>
          </p:nvCxnSpPr>
          <p:spPr>
            <a:xfrm>
              <a:off x="6804248" y="3284984"/>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139952" y="3573016"/>
              <a:ext cx="7920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436096" y="4005064"/>
              <a:ext cx="2880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139952" y="4293096"/>
              <a:ext cx="2808312"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539750" y="4999038"/>
            <a:ext cx="8064500" cy="457200"/>
          </a:xfrm>
          <a:prstGeom prst="rect">
            <a:avLst/>
          </a:prstGeom>
          <a:noFill/>
          <a:ln w="9525">
            <a:noFill/>
            <a:miter lim="800000"/>
            <a:headEnd/>
            <a:tailEnd/>
          </a:ln>
          <a:effectLst/>
        </p:spPr>
        <p:txBody>
          <a:bodyPr anchor="ctr">
            <a:spAutoFit/>
          </a:bodyPr>
          <a:lstStyle/>
          <a:p>
            <a:endParaRPr lang="zh-CN" altLang="en-US" sz="2400">
              <a:solidFill>
                <a:srgbClr val="760000"/>
              </a:solidFill>
              <a:latin typeface="华文新魏" pitchFamily="2" charset="-122"/>
              <a:ea typeface="华文新魏" pitchFamily="2" charset="-122"/>
            </a:endParaRPr>
          </a:p>
        </p:txBody>
      </p:sp>
      <p:sp>
        <p:nvSpPr>
          <p:cNvPr id="88067" name="Rectangle 3"/>
          <p:cNvSpPr>
            <a:spLocks noChangeArrowheads="1"/>
          </p:cNvSpPr>
          <p:nvPr/>
        </p:nvSpPr>
        <p:spPr bwMode="auto">
          <a:xfrm>
            <a:off x="642910" y="2214554"/>
            <a:ext cx="2664296" cy="2088232"/>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000" b="1" dirty="0">
                <a:latin typeface="+mn-ea"/>
              </a:rPr>
              <a:t>1912</a:t>
            </a:r>
            <a:r>
              <a:rPr lang="zh-CN" altLang="en-US" sz="3000" b="1" dirty="0">
                <a:latin typeface="+mn-ea"/>
              </a:rPr>
              <a:t>年</a:t>
            </a:r>
            <a:r>
              <a:rPr lang="en-US" altLang="zh-CN" sz="3000" b="1" dirty="0">
                <a:latin typeface="+mn-ea"/>
              </a:rPr>
              <a:t>3</a:t>
            </a:r>
            <a:r>
              <a:rPr lang="zh-CN" altLang="en-US" sz="3000" b="1" dirty="0">
                <a:latin typeface="+mn-ea"/>
              </a:rPr>
              <a:t>月</a:t>
            </a:r>
            <a:r>
              <a:rPr lang="en-US" altLang="zh-CN" sz="3000" b="1" dirty="0">
                <a:latin typeface="+mn-ea"/>
              </a:rPr>
              <a:t>10</a:t>
            </a:r>
            <a:r>
              <a:rPr lang="zh-CN" altLang="en-US" sz="3000" b="1" dirty="0">
                <a:latin typeface="+mn-ea"/>
              </a:rPr>
              <a:t>日</a:t>
            </a:r>
            <a:r>
              <a:rPr lang="en-US" altLang="zh-CN" sz="3000" b="1" dirty="0">
                <a:latin typeface="+mn-ea"/>
              </a:rPr>
              <a:t>,</a:t>
            </a:r>
            <a:r>
              <a:rPr lang="zh-CN" altLang="en-US" sz="3000" b="1" dirty="0">
                <a:latin typeface="+mn-ea"/>
              </a:rPr>
              <a:t>袁世凯在北京就任临时大总统。</a:t>
            </a:r>
          </a:p>
        </p:txBody>
      </p:sp>
      <p:sp>
        <p:nvSpPr>
          <p:cNvPr id="88068" name="Rectangle 4"/>
          <p:cNvSpPr>
            <a:spLocks noChangeArrowheads="1"/>
          </p:cNvSpPr>
          <p:nvPr/>
        </p:nvSpPr>
        <p:spPr bwMode="auto">
          <a:xfrm>
            <a:off x="683568" y="5373216"/>
            <a:ext cx="8065591" cy="1008063"/>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solidFill>
                  <a:srgbClr val="760000"/>
                </a:solidFill>
              </a:rPr>
              <a:t>“轰轰革命几十年，志灭胡儿着祖鞭，不料袁猴筋斗出，共和成梦我归天。”            </a:t>
            </a:r>
            <a:r>
              <a:rPr lang="en-US" altLang="zh-CN" sz="2400" b="1" dirty="0" smtClean="0">
                <a:solidFill>
                  <a:srgbClr val="760000"/>
                </a:solidFill>
              </a:rPr>
              <a:t>----</a:t>
            </a:r>
            <a:r>
              <a:rPr lang="zh-CN" altLang="en-US" sz="2000" b="1" dirty="0" smtClean="0">
                <a:solidFill>
                  <a:srgbClr val="760000"/>
                </a:solidFill>
              </a:rPr>
              <a:t>邹永成</a:t>
            </a:r>
            <a:r>
              <a:rPr lang="zh-CN" altLang="en-US" sz="2000" b="1" dirty="0">
                <a:solidFill>
                  <a:srgbClr val="760000"/>
                </a:solidFill>
              </a:rPr>
              <a:t>（</a:t>
            </a:r>
            <a:r>
              <a:rPr lang="en-US" altLang="zh-CN" sz="2000" b="1" dirty="0" smtClean="0">
                <a:solidFill>
                  <a:srgbClr val="760000"/>
                </a:solidFill>
              </a:rPr>
              <a:t>1882--1955</a:t>
            </a:r>
            <a:r>
              <a:rPr lang="zh-CN" altLang="en-US" sz="2000" b="1" dirty="0" smtClean="0">
                <a:solidFill>
                  <a:srgbClr val="760000"/>
                </a:solidFill>
              </a:rPr>
              <a:t>）  </a:t>
            </a:r>
            <a:endParaRPr lang="zh-CN" altLang="en-US" sz="2000" b="1" dirty="0">
              <a:solidFill>
                <a:srgbClr val="760000"/>
              </a:solidFill>
            </a:endParaRPr>
          </a:p>
        </p:txBody>
      </p:sp>
      <p:sp>
        <p:nvSpPr>
          <p:cNvPr id="6" name="标题 1"/>
          <p:cNvSpPr txBox="1">
            <a:spLocks/>
          </p:cNvSpPr>
          <p:nvPr/>
        </p:nvSpPr>
        <p:spPr>
          <a:xfrm>
            <a:off x="611560" y="404664"/>
            <a:ext cx="5760640" cy="724942"/>
          </a:xfrm>
          <a:prstGeom prst="rect">
            <a:avLst/>
          </a:prstGeom>
        </p:spPr>
        <p:txBody>
          <a:bodyPr>
            <a:no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kumimoji="0" lang="zh-CN" altLang="en-US" sz="3600" b="1" i="0" u="none" strike="noStrike" kern="1200" cap="none" spc="0" normalizeH="0" baseline="0" noProof="0" dirty="0" smtClean="0">
                <a:ln>
                  <a:noFill/>
                </a:ln>
                <a:solidFill>
                  <a:schemeClr val="tx1"/>
                </a:solidFill>
                <a:effectLst/>
                <a:uLnTx/>
                <a:uFillTx/>
                <a:latin typeface="+mn-lt"/>
                <a:ea typeface="+mn-ea"/>
                <a:cs typeface="+mn-cs"/>
              </a:rPr>
              <a:t>袁世凯就任临时大总统</a:t>
            </a:r>
            <a:endParaRPr kumimoji="0" lang="zh-CN" altLang="en-US" sz="3600" b="1"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8" descr="clip_image002"/>
          <p:cNvPicPr>
            <a:picLocks noChangeAspect="1" noChangeArrowheads="1"/>
          </p:cNvPicPr>
          <p:nvPr/>
        </p:nvPicPr>
        <p:blipFill>
          <a:blip r:embed="rId2"/>
          <a:srcRect/>
          <a:stretch>
            <a:fillRect/>
          </a:stretch>
        </p:blipFill>
        <p:spPr bwMode="auto">
          <a:xfrm>
            <a:off x="3571868" y="1500174"/>
            <a:ext cx="4960944" cy="3233402"/>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23528" y="260648"/>
            <a:ext cx="7653288" cy="1068388"/>
          </a:xfrm>
          <a:prstGeom prst="rect">
            <a:avLst/>
          </a:prstGeom>
          <a:noFill/>
          <a:ln w="9525">
            <a:noFill/>
            <a:miter lim="800000"/>
            <a:headEnd/>
            <a:tailEnd/>
          </a:ln>
          <a:effectLst/>
        </p:spPr>
        <p:txBody>
          <a:bodyPr/>
          <a:lstStyle/>
          <a:p>
            <a:pPr>
              <a:buFontTx/>
              <a:buNone/>
            </a:pPr>
            <a:r>
              <a:rPr lang="en-US" altLang="zh-CN" sz="4200" b="1" dirty="0">
                <a:effectLst>
                  <a:outerShdw blurRad="38100" dist="38100" dir="2700000" algn="tl">
                    <a:srgbClr val="C0C0C0"/>
                  </a:outerShdw>
                </a:effectLst>
                <a:latin typeface="Garamond" pitchFamily="18" charset="0"/>
              </a:rPr>
              <a:t>2</a:t>
            </a:r>
            <a:r>
              <a:rPr lang="zh-CN" altLang="en-US" sz="4200" b="1" dirty="0">
                <a:latin typeface="Garamond" pitchFamily="18" charset="0"/>
              </a:rPr>
              <a:t>、北洋军阀的专制统治</a:t>
            </a:r>
          </a:p>
        </p:txBody>
      </p:sp>
      <p:sp>
        <p:nvSpPr>
          <p:cNvPr id="89091" name="Rectangle 3"/>
          <p:cNvSpPr>
            <a:spLocks noChangeArrowheads="1"/>
          </p:cNvSpPr>
          <p:nvPr/>
        </p:nvSpPr>
        <p:spPr bwMode="auto">
          <a:xfrm>
            <a:off x="251520" y="2132856"/>
            <a:ext cx="5112568" cy="2519363"/>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3200" b="1" dirty="0">
                <a:latin typeface="华文新魏" pitchFamily="2" charset="-122"/>
                <a:ea typeface="华文新魏" pitchFamily="2" charset="-122"/>
              </a:rPr>
              <a:t>袁世凯窃夺辛亥革命的果实之后，建立了代表大地主和买办资产阶级利益的北洋军阀反动统治。</a:t>
            </a:r>
          </a:p>
        </p:txBody>
      </p:sp>
      <p:pic>
        <p:nvPicPr>
          <p:cNvPr id="89092" name="Picture 4" descr="9220672-1_e"/>
          <p:cNvPicPr>
            <a:picLocks noChangeAspect="1" noChangeArrowheads="1"/>
          </p:cNvPicPr>
          <p:nvPr/>
        </p:nvPicPr>
        <p:blipFill>
          <a:blip r:embed="rId2" cstate="print"/>
          <a:srcRect/>
          <a:stretch>
            <a:fillRect/>
          </a:stretch>
        </p:blipFill>
        <p:spPr bwMode="auto">
          <a:xfrm>
            <a:off x="5436096" y="1772816"/>
            <a:ext cx="3532188" cy="2746375"/>
          </a:xfrm>
          <a:prstGeom prst="rect">
            <a:avLst/>
          </a:prstGeom>
          <a:noFill/>
          <a:ln w="9525">
            <a:noFill/>
            <a:miter lim="800000"/>
            <a:headEnd/>
            <a:tailEn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124744"/>
            <a:ext cx="1656184" cy="4572000"/>
          </a:xfrm>
        </p:spPr>
        <p:txBody>
          <a:bodyPr>
            <a:normAutofit/>
          </a:bodyPr>
          <a:lstStyle/>
          <a:p>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20</a:t>
            </a:r>
            <a:r>
              <a:rPr lang="zh-CN" altLang="en-US" sz="2400" b="1" dirty="0" smtClean="0">
                <a:latin typeface="华文新魏" pitchFamily="2" charset="-122"/>
                <a:ea typeface="华文新魏" pitchFamily="2" charset="-122"/>
              </a:rPr>
              <a:t>世纪初，各阶层人民的斗争风起云涌，遍及全国。</a:t>
            </a:r>
            <a:endParaRPr lang="zh-CN" altLang="en-US" sz="2400" b="1" dirty="0">
              <a:latin typeface="华文新魏" pitchFamily="2" charset="-122"/>
              <a:ea typeface="华文新魏" pitchFamily="2" charset="-122"/>
            </a:endParaRPr>
          </a:p>
        </p:txBody>
      </p:sp>
      <p:graphicFrame>
        <p:nvGraphicFramePr>
          <p:cNvPr id="124931" name="图表 7"/>
          <p:cNvGraphicFramePr>
            <a:graphicFrameLocks/>
          </p:cNvGraphicFramePr>
          <p:nvPr/>
        </p:nvGraphicFramePr>
        <p:xfrm>
          <a:off x="2051720" y="1484784"/>
          <a:ext cx="6840760" cy="4608512"/>
        </p:xfrm>
        <a:graphic>
          <a:graphicData uri="http://schemas.openxmlformats.org/presentationml/2006/ole">
            <p:oleObj spid="_x0000_s124931" r:id="rId3" imgW="6200657" imgH="3667057" progId="Excel.Sheet.8">
              <p:embed/>
            </p:oleObj>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01300000092961120764567613117"/>
          <p:cNvPicPr>
            <a:picLocks noChangeAspect="1" noChangeArrowheads="1"/>
          </p:cNvPicPr>
          <p:nvPr/>
        </p:nvPicPr>
        <p:blipFill>
          <a:blip r:embed="rId2" cstate="print"/>
          <a:srcRect/>
          <a:stretch>
            <a:fillRect/>
          </a:stretch>
        </p:blipFill>
        <p:spPr bwMode="auto">
          <a:xfrm>
            <a:off x="2714612" y="3786190"/>
            <a:ext cx="4506708" cy="2884681"/>
          </a:xfrm>
          <a:prstGeom prst="rect">
            <a:avLst/>
          </a:prstGeom>
          <a:noFill/>
          <a:ln w="9525">
            <a:noFill/>
            <a:miter lim="800000"/>
            <a:headEnd/>
            <a:tailEnd/>
          </a:ln>
        </p:spPr>
      </p:pic>
      <p:sp>
        <p:nvSpPr>
          <p:cNvPr id="90115" name="Text Box 3"/>
          <p:cNvSpPr txBox="1">
            <a:spLocks noChangeArrowheads="1"/>
          </p:cNvSpPr>
          <p:nvPr/>
        </p:nvSpPr>
        <p:spPr bwMode="auto">
          <a:xfrm>
            <a:off x="5292725" y="1628775"/>
            <a:ext cx="2087563" cy="366713"/>
          </a:xfrm>
          <a:prstGeom prst="rect">
            <a:avLst/>
          </a:prstGeom>
          <a:noFill/>
          <a:ln w="9525">
            <a:noFill/>
            <a:miter lim="800000"/>
            <a:headEnd/>
            <a:tailEnd/>
          </a:ln>
          <a:effectLst/>
        </p:spPr>
        <p:txBody>
          <a:bodyPr>
            <a:spAutoFit/>
          </a:bodyPr>
          <a:lstStyle/>
          <a:p>
            <a:pPr>
              <a:spcBef>
                <a:spcPct val="50000"/>
              </a:spcBef>
            </a:pPr>
            <a:endParaRPr lang="zh-CN" altLang="en-US" b="0"/>
          </a:p>
        </p:txBody>
      </p:sp>
      <p:sp>
        <p:nvSpPr>
          <p:cNvPr id="90116" name="Text Box 4"/>
          <p:cNvSpPr txBox="1">
            <a:spLocks noChangeArrowheads="1"/>
          </p:cNvSpPr>
          <p:nvPr/>
        </p:nvSpPr>
        <p:spPr bwMode="auto">
          <a:xfrm>
            <a:off x="6443663" y="2060575"/>
            <a:ext cx="1081087" cy="366713"/>
          </a:xfrm>
          <a:prstGeom prst="rect">
            <a:avLst/>
          </a:prstGeom>
          <a:noFill/>
          <a:ln w="9525">
            <a:noFill/>
            <a:miter lim="800000"/>
            <a:headEnd/>
            <a:tailEnd/>
          </a:ln>
          <a:effectLst/>
        </p:spPr>
        <p:txBody>
          <a:bodyPr>
            <a:spAutoFit/>
          </a:bodyPr>
          <a:lstStyle/>
          <a:p>
            <a:pPr>
              <a:spcBef>
                <a:spcPct val="50000"/>
              </a:spcBef>
            </a:pPr>
            <a:endParaRPr lang="zh-CN" altLang="en-US" b="0"/>
          </a:p>
        </p:txBody>
      </p:sp>
      <p:sp>
        <p:nvSpPr>
          <p:cNvPr id="90117" name="Rectangle 5"/>
          <p:cNvSpPr>
            <a:spLocks noChangeArrowheads="1"/>
          </p:cNvSpPr>
          <p:nvPr/>
        </p:nvSpPr>
        <p:spPr bwMode="auto">
          <a:xfrm>
            <a:off x="323850" y="1844675"/>
            <a:ext cx="8229600" cy="720725"/>
          </a:xfrm>
          <a:prstGeom prst="rect">
            <a:avLst/>
          </a:prstGeom>
          <a:noFill/>
          <a:ln w="9525">
            <a:noFill/>
            <a:miter lim="800000"/>
            <a:headEnd/>
            <a:tailEnd/>
          </a:ln>
          <a:effectLst/>
        </p:spPr>
        <p:txBody>
          <a:bodyPr/>
          <a:lstStyle/>
          <a:p>
            <a:pPr>
              <a:buFontTx/>
              <a:buNone/>
            </a:pPr>
            <a:endParaRPr lang="zh-CN" altLang="en-US" sz="2800">
              <a:solidFill>
                <a:schemeClr val="tx2"/>
              </a:solidFill>
              <a:latin typeface="Garamond" pitchFamily="18" charset="0"/>
            </a:endParaRPr>
          </a:p>
        </p:txBody>
      </p:sp>
      <p:sp>
        <p:nvSpPr>
          <p:cNvPr id="90118" name="Rectangle 6"/>
          <p:cNvSpPr>
            <a:spLocks noChangeArrowheads="1"/>
          </p:cNvSpPr>
          <p:nvPr/>
        </p:nvSpPr>
        <p:spPr bwMode="auto">
          <a:xfrm>
            <a:off x="395536" y="260350"/>
            <a:ext cx="8229352" cy="1368425"/>
          </a:xfrm>
          <a:prstGeom prst="rect">
            <a:avLst/>
          </a:prstGeom>
          <a:noFill/>
          <a:ln w="9525">
            <a:noFill/>
            <a:miter lim="800000"/>
            <a:headEnd/>
            <a:tailEnd/>
          </a:ln>
          <a:effectLst/>
        </p:spPr>
        <p:txBody>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1</a:t>
            </a:r>
            <a:r>
              <a:rPr lang="zh-CN" altLang="en-US" sz="4000" b="1" dirty="0">
                <a:latin typeface="华文新魏" pitchFamily="2" charset="-122"/>
                <a:ea typeface="华文新魏" pitchFamily="2" charset="-122"/>
              </a:rPr>
              <a:t>）在政治上，北洋政府实行军阀官僚的专制统治</a:t>
            </a:r>
          </a:p>
        </p:txBody>
      </p:sp>
      <p:sp>
        <p:nvSpPr>
          <p:cNvPr id="90119" name="Rectangle 7"/>
          <p:cNvSpPr>
            <a:spLocks noChangeArrowheads="1"/>
          </p:cNvSpPr>
          <p:nvPr/>
        </p:nvSpPr>
        <p:spPr bwMode="auto">
          <a:xfrm>
            <a:off x="323528" y="1484784"/>
            <a:ext cx="8820472" cy="864716"/>
          </a:xfrm>
          <a:prstGeom prst="rect">
            <a:avLst/>
          </a:prstGeom>
          <a:noFill/>
          <a:ln w="9525">
            <a:noFill/>
            <a:miter lim="800000"/>
            <a:headEnd/>
            <a:tailEnd/>
          </a:ln>
          <a:effectLst/>
        </p:spPr>
        <p:txBody>
          <a:bodyPr/>
          <a:lstStyle/>
          <a:p>
            <a:pPr>
              <a:buFontTx/>
              <a:buNone/>
            </a:pPr>
            <a:endParaRPr lang="zh-CN" altLang="en-US" sz="3200">
              <a:solidFill>
                <a:srgbClr val="760000"/>
              </a:solidFill>
              <a:latin typeface="Garamond" pitchFamily="18" charset="0"/>
              <a:ea typeface="楷体_GB2312" pitchFamily="49" charset="-122"/>
            </a:endParaRPr>
          </a:p>
        </p:txBody>
      </p:sp>
      <p:sp>
        <p:nvSpPr>
          <p:cNvPr id="90120" name="Rectangle 8"/>
          <p:cNvSpPr>
            <a:spLocks noChangeArrowheads="1"/>
          </p:cNvSpPr>
          <p:nvPr/>
        </p:nvSpPr>
        <p:spPr bwMode="auto">
          <a:xfrm>
            <a:off x="539553" y="2420888"/>
            <a:ext cx="2103621" cy="4151384"/>
          </a:xfrm>
          <a:prstGeom prst="rect">
            <a:avLst/>
          </a:prstGeom>
          <a:solidFill>
            <a:schemeClr val="bg1"/>
          </a:solid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800" b="1" dirty="0">
                <a:solidFill>
                  <a:schemeClr val="tx2"/>
                </a:solidFill>
              </a:rPr>
              <a:t>1912</a:t>
            </a:r>
            <a:r>
              <a:rPr lang="zh-CN" altLang="en-US" sz="2800" b="1" dirty="0">
                <a:solidFill>
                  <a:schemeClr val="tx2"/>
                </a:solidFill>
              </a:rPr>
              <a:t>年</a:t>
            </a:r>
            <a:r>
              <a:rPr lang="en-US" altLang="zh-CN" sz="2800" b="1" dirty="0">
                <a:solidFill>
                  <a:schemeClr val="tx2"/>
                </a:solidFill>
              </a:rPr>
              <a:t>8</a:t>
            </a:r>
            <a:r>
              <a:rPr lang="zh-CN" altLang="en-US" sz="2800" b="1" dirty="0">
                <a:solidFill>
                  <a:schemeClr val="tx2"/>
                </a:solidFill>
              </a:rPr>
              <a:t>月，</a:t>
            </a:r>
            <a:r>
              <a:rPr lang="zh-CN" altLang="en-US" sz="2400" b="1" dirty="0">
                <a:solidFill>
                  <a:schemeClr val="tx2"/>
                </a:solidFill>
              </a:rPr>
              <a:t>宋教仁以同盟会为基础联合其他几个政党，组成国民党。</a:t>
            </a:r>
            <a:r>
              <a:rPr lang="en-US" altLang="zh-CN" sz="2400" b="1" dirty="0">
                <a:solidFill>
                  <a:schemeClr val="tx2"/>
                </a:solidFill>
              </a:rPr>
              <a:t>1913</a:t>
            </a:r>
            <a:r>
              <a:rPr lang="zh-CN" altLang="en-US" sz="2400" b="1" dirty="0">
                <a:solidFill>
                  <a:schemeClr val="tx2"/>
                </a:solidFill>
              </a:rPr>
              <a:t>年</a:t>
            </a:r>
            <a:r>
              <a:rPr lang="en-US" altLang="zh-CN" sz="2400" b="1" dirty="0">
                <a:solidFill>
                  <a:schemeClr val="tx2"/>
                </a:solidFill>
              </a:rPr>
              <a:t>3</a:t>
            </a:r>
            <a:r>
              <a:rPr lang="zh-CN" altLang="en-US" sz="2400" b="1" dirty="0">
                <a:solidFill>
                  <a:schemeClr val="tx2"/>
                </a:solidFill>
              </a:rPr>
              <a:t>月</a:t>
            </a:r>
            <a:r>
              <a:rPr lang="en-US" altLang="zh-CN" sz="2400" b="1" dirty="0">
                <a:solidFill>
                  <a:schemeClr val="tx2"/>
                </a:solidFill>
              </a:rPr>
              <a:t>20</a:t>
            </a:r>
            <a:r>
              <a:rPr lang="zh-CN" altLang="en-US" sz="2400" b="1" dirty="0">
                <a:solidFill>
                  <a:schemeClr val="tx2"/>
                </a:solidFill>
              </a:rPr>
              <a:t>日，袁世凯指使心腹收买刺客暗杀了宋教仁。 </a:t>
            </a:r>
          </a:p>
        </p:txBody>
      </p:sp>
      <p:sp>
        <p:nvSpPr>
          <p:cNvPr id="90121" name="Rectangle 9"/>
          <p:cNvSpPr>
            <a:spLocks noChangeArrowheads="1"/>
          </p:cNvSpPr>
          <p:nvPr/>
        </p:nvSpPr>
        <p:spPr bwMode="auto">
          <a:xfrm>
            <a:off x="611560" y="1844824"/>
            <a:ext cx="5544517" cy="490904"/>
          </a:xfrm>
          <a:prstGeom prst="rect">
            <a:avLst/>
          </a:prstGeom>
          <a:noFill/>
          <a:ln w="9525">
            <a:noFill/>
            <a:miter lim="800000"/>
            <a:headEnd/>
            <a:tailEnd/>
          </a:ln>
          <a:effectLst/>
        </p:spPr>
        <p:txBody>
          <a:bodyPr wrap="square">
            <a:spAutoFit/>
          </a:bodyPr>
          <a:lstStyle/>
          <a:p>
            <a:pPr>
              <a:lnSpc>
                <a:spcPct val="90000"/>
              </a:lnSpc>
              <a:spcBef>
                <a:spcPct val="20000"/>
              </a:spcBef>
              <a:buClr>
                <a:schemeClr val="accent1"/>
              </a:buClr>
              <a:buSzPct val="65000"/>
            </a:pPr>
            <a:r>
              <a:rPr lang="zh-CN" altLang="en-US" sz="2800" b="1" dirty="0"/>
              <a:t>①</a:t>
            </a:r>
            <a:r>
              <a:rPr lang="zh-CN" altLang="en-US" sz="2800" b="1" dirty="0">
                <a:solidFill>
                  <a:schemeClr val="tx2"/>
                </a:solidFill>
              </a:rPr>
              <a:t>暗杀宋教仁，镇压“二次革命”</a:t>
            </a:r>
          </a:p>
        </p:txBody>
      </p:sp>
      <p:grpSp>
        <p:nvGrpSpPr>
          <p:cNvPr id="10" name="组合 9"/>
          <p:cNvGrpSpPr/>
          <p:nvPr/>
        </p:nvGrpSpPr>
        <p:grpSpPr>
          <a:xfrm>
            <a:off x="6143636" y="1285860"/>
            <a:ext cx="1785930" cy="2420139"/>
            <a:chOff x="3357554" y="642918"/>
            <a:chExt cx="1785930" cy="2705891"/>
          </a:xfrm>
        </p:grpSpPr>
        <p:pic>
          <p:nvPicPr>
            <p:cNvPr id="11" name="Picture 6" descr="http://history.people.com.cn/mediafile/201109/13/F201109131446167376300105.jpg"/>
            <p:cNvPicPr>
              <a:picLocks noChangeAspect="1" noChangeArrowheads="1"/>
            </p:cNvPicPr>
            <p:nvPr/>
          </p:nvPicPr>
          <p:blipFill>
            <a:blip r:embed="rId3"/>
            <a:srcRect/>
            <a:stretch>
              <a:fillRect/>
            </a:stretch>
          </p:blipFill>
          <p:spPr bwMode="auto">
            <a:xfrm>
              <a:off x="3357554" y="642918"/>
              <a:ext cx="1785930" cy="2416959"/>
            </a:xfrm>
            <a:prstGeom prst="rect">
              <a:avLst/>
            </a:prstGeom>
            <a:noFill/>
          </p:spPr>
        </p:pic>
        <p:sp>
          <p:nvSpPr>
            <p:cNvPr id="12" name="矩形 11"/>
            <p:cNvSpPr/>
            <p:nvPr/>
          </p:nvSpPr>
          <p:spPr>
            <a:xfrm>
              <a:off x="3571868" y="3071810"/>
              <a:ext cx="1426994" cy="276999"/>
            </a:xfrm>
            <a:prstGeom prst="rect">
              <a:avLst/>
            </a:prstGeom>
          </p:spPr>
          <p:txBody>
            <a:bodyPr wrap="none">
              <a:spAutoFit/>
            </a:bodyPr>
            <a:lstStyle/>
            <a:p>
              <a:r>
                <a:rPr lang="zh-CN" altLang="en-US" sz="1200" b="1" dirty="0" smtClean="0">
                  <a:latin typeface="+mn-ea"/>
                </a:rPr>
                <a:t>赵秉钧</a:t>
              </a:r>
              <a:r>
                <a:rPr lang="en-US" altLang="zh-CN" sz="1200" b="1" dirty="0" smtClean="0">
                  <a:latin typeface="+mn-ea"/>
                </a:rPr>
                <a:t>(1859-1914)</a:t>
              </a:r>
              <a:endParaRPr lang="zh-CN" altLang="en-US" sz="1200" b="1" dirty="0" smtClean="0">
                <a:latin typeface="+mn-ea"/>
              </a:endParaRPr>
            </a:p>
          </p:txBody>
        </p:sp>
      </p:grpSp>
      <p:grpSp>
        <p:nvGrpSpPr>
          <p:cNvPr id="13" name="组合 12"/>
          <p:cNvGrpSpPr/>
          <p:nvPr/>
        </p:nvGrpSpPr>
        <p:grpSpPr>
          <a:xfrm>
            <a:off x="7215206" y="3929066"/>
            <a:ext cx="1928794" cy="2705891"/>
            <a:chOff x="571472" y="142852"/>
            <a:chExt cx="1963667" cy="2991643"/>
          </a:xfrm>
        </p:grpSpPr>
        <p:pic>
          <p:nvPicPr>
            <p:cNvPr id="14" name="Picture 3" descr="u=3570899521,2949006978&amp;fm=21&amp;gp=0"/>
            <p:cNvPicPr>
              <a:picLocks noChangeAspect="1" noChangeArrowheads="1"/>
            </p:cNvPicPr>
            <p:nvPr/>
          </p:nvPicPr>
          <p:blipFill>
            <a:blip r:embed="rId4"/>
            <a:srcRect/>
            <a:stretch>
              <a:fillRect/>
            </a:stretch>
          </p:blipFill>
          <p:spPr bwMode="auto">
            <a:xfrm>
              <a:off x="571472" y="142852"/>
              <a:ext cx="1963667" cy="2643206"/>
            </a:xfrm>
            <a:prstGeom prst="rect">
              <a:avLst/>
            </a:prstGeom>
            <a:noFill/>
            <a:ln w="9525">
              <a:noFill/>
              <a:miter lim="800000"/>
              <a:headEnd/>
              <a:tailEnd/>
            </a:ln>
          </p:spPr>
        </p:pic>
        <p:sp>
          <p:nvSpPr>
            <p:cNvPr id="15" name="矩形 14"/>
            <p:cNvSpPr/>
            <p:nvPr/>
          </p:nvSpPr>
          <p:spPr>
            <a:xfrm>
              <a:off x="714348" y="2857496"/>
              <a:ext cx="1426994" cy="276999"/>
            </a:xfrm>
            <a:prstGeom prst="rect">
              <a:avLst/>
            </a:prstGeom>
          </p:spPr>
          <p:txBody>
            <a:bodyPr wrap="none">
              <a:spAutoFit/>
            </a:bodyPr>
            <a:lstStyle/>
            <a:p>
              <a:r>
                <a:rPr lang="zh-CN" altLang="en-US" sz="1200" b="1" dirty="0" smtClean="0">
                  <a:latin typeface="+mn-ea"/>
                </a:rPr>
                <a:t>应桂馨</a:t>
              </a:r>
              <a:r>
                <a:rPr lang="en-US" altLang="zh-CN" sz="1200" b="1" dirty="0" smtClean="0">
                  <a:latin typeface="+mn-ea"/>
                </a:rPr>
                <a:t>(1863-1914)</a:t>
              </a:r>
              <a:endParaRPr lang="zh-CN" altLang="en-US" sz="1200" b="1" dirty="0">
                <a:latin typeface="+mn-ea"/>
              </a:endParaRPr>
            </a:p>
          </p:txBody>
        </p:sp>
      </p:gr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6" name="Text Box 8"/>
          <p:cNvSpPr txBox="1">
            <a:spLocks noChangeArrowheads="1"/>
          </p:cNvSpPr>
          <p:nvPr/>
        </p:nvSpPr>
        <p:spPr bwMode="auto">
          <a:xfrm>
            <a:off x="755650" y="5373688"/>
            <a:ext cx="6959622" cy="830997"/>
          </a:xfrm>
          <a:prstGeom prst="rect">
            <a:avLst/>
          </a:prstGeom>
          <a:noFill/>
          <a:ln w="9525">
            <a:noFill/>
            <a:miter lim="800000"/>
            <a:headEnd/>
            <a:tailEnd/>
          </a:ln>
          <a:effectLst>
            <a:prstShdw prst="shdw13" dist="53882" dir="13500000">
              <a:schemeClr val="bg2">
                <a:alpha val="50000"/>
              </a:schemeClr>
            </a:prstShdw>
          </a:effectLst>
        </p:spPr>
        <p:txBody>
          <a:bodyPr wrap="square">
            <a:spAutoFit/>
          </a:bodyPr>
          <a:lstStyle/>
          <a:p>
            <a:pPr>
              <a:defRPr/>
            </a:pPr>
            <a:r>
              <a:rPr lang="zh-CN" altLang="en-US" sz="2400" b="1" dirty="0">
                <a:solidFill>
                  <a:srgbClr val="002060"/>
                </a:solidFill>
                <a:latin typeface="华文新魏" pitchFamily="2" charset="-122"/>
                <a:ea typeface="华文新魏" pitchFamily="2" charset="-122"/>
              </a:rPr>
              <a:t>前年</a:t>
            </a:r>
            <a:r>
              <a:rPr lang="zh-CN" altLang="en-US" sz="2400" b="1" dirty="0" smtClean="0">
                <a:solidFill>
                  <a:srgbClr val="002060"/>
                </a:solidFill>
                <a:latin typeface="华文新魏" pitchFamily="2" charset="-122"/>
                <a:ea typeface="华文新魏" pitchFamily="2" charset="-122"/>
              </a:rPr>
              <a:t>杀吴禄贞，</a:t>
            </a:r>
            <a:r>
              <a:rPr lang="zh-CN" altLang="en-US" sz="2400" b="1" dirty="0">
                <a:solidFill>
                  <a:srgbClr val="002060"/>
                </a:solidFill>
                <a:latin typeface="华文新魏" pitchFamily="2" charset="-122"/>
                <a:ea typeface="华文新魏" pitchFamily="2" charset="-122"/>
              </a:rPr>
              <a:t>去年</a:t>
            </a:r>
            <a:r>
              <a:rPr lang="zh-CN" altLang="en-US" sz="2400" b="1" dirty="0" smtClean="0">
                <a:solidFill>
                  <a:srgbClr val="002060"/>
                </a:solidFill>
                <a:latin typeface="华文新魏" pitchFamily="2" charset="-122"/>
                <a:ea typeface="华文新魏" pitchFamily="2" charset="-122"/>
              </a:rPr>
              <a:t>杀张振武，</a:t>
            </a:r>
            <a:r>
              <a:rPr lang="zh-CN" altLang="en-US" sz="2400" b="1" dirty="0">
                <a:solidFill>
                  <a:srgbClr val="002060"/>
                </a:solidFill>
                <a:latin typeface="华文新魏" pitchFamily="2" charset="-122"/>
                <a:ea typeface="华文新魏" pitchFamily="2" charset="-122"/>
              </a:rPr>
              <a:t>今年又杀宋教仁；</a:t>
            </a:r>
          </a:p>
          <a:p>
            <a:pPr>
              <a:defRPr/>
            </a:pPr>
            <a:r>
              <a:rPr lang="zh-CN" altLang="en-US" sz="2400" b="1" dirty="0">
                <a:solidFill>
                  <a:srgbClr val="002060"/>
                </a:solidFill>
                <a:latin typeface="华文新魏" pitchFamily="2" charset="-122"/>
                <a:ea typeface="华文新魏" pitchFamily="2" charset="-122"/>
              </a:rPr>
              <a:t>你说是应桂馨，他说是赵秉钧，我说就是袁世凯！</a:t>
            </a:r>
          </a:p>
        </p:txBody>
      </p:sp>
      <p:grpSp>
        <p:nvGrpSpPr>
          <p:cNvPr id="14" name="组合 13"/>
          <p:cNvGrpSpPr/>
          <p:nvPr/>
        </p:nvGrpSpPr>
        <p:grpSpPr>
          <a:xfrm>
            <a:off x="3214678" y="1714488"/>
            <a:ext cx="1871662" cy="2659253"/>
            <a:chOff x="2285984" y="482431"/>
            <a:chExt cx="1871662" cy="2440738"/>
          </a:xfrm>
        </p:grpSpPr>
        <p:pic>
          <p:nvPicPr>
            <p:cNvPr id="12" name="Picture 6" descr="张振武"/>
            <p:cNvPicPr>
              <a:picLocks noChangeAspect="1" noChangeArrowheads="1"/>
            </p:cNvPicPr>
            <p:nvPr/>
          </p:nvPicPr>
          <p:blipFill>
            <a:blip r:embed="rId2"/>
            <a:srcRect/>
            <a:stretch>
              <a:fillRect/>
            </a:stretch>
          </p:blipFill>
          <p:spPr bwMode="auto">
            <a:xfrm>
              <a:off x="2285984" y="482431"/>
              <a:ext cx="1871662" cy="2178196"/>
            </a:xfrm>
            <a:prstGeom prst="rect">
              <a:avLst/>
            </a:prstGeom>
            <a:noFill/>
            <a:ln w="9525">
              <a:noFill/>
              <a:miter lim="800000"/>
              <a:headEnd/>
              <a:tailEnd/>
            </a:ln>
          </p:spPr>
        </p:pic>
        <p:sp>
          <p:nvSpPr>
            <p:cNvPr id="13" name="矩形 12"/>
            <p:cNvSpPr/>
            <p:nvPr/>
          </p:nvSpPr>
          <p:spPr>
            <a:xfrm>
              <a:off x="2428860" y="2646170"/>
              <a:ext cx="1428760" cy="276999"/>
            </a:xfrm>
            <a:prstGeom prst="rect">
              <a:avLst/>
            </a:prstGeom>
          </p:spPr>
          <p:txBody>
            <a:bodyPr wrap="square">
              <a:spAutoFit/>
            </a:bodyPr>
            <a:lstStyle/>
            <a:p>
              <a:r>
                <a:rPr lang="zh-CN" altLang="en-US" sz="1200" b="1" dirty="0" smtClean="0">
                  <a:latin typeface="+mn-ea"/>
                </a:rPr>
                <a:t>张振武</a:t>
              </a:r>
              <a:r>
                <a:rPr lang="en-US" altLang="zh-CN" sz="1200" b="1" dirty="0" smtClean="0">
                  <a:latin typeface="+mn-ea"/>
                </a:rPr>
                <a:t>(1877-1912)</a:t>
              </a:r>
              <a:endParaRPr lang="zh-CN" altLang="en-US" sz="1200" b="1" dirty="0" smtClean="0">
                <a:latin typeface="+mn-ea"/>
              </a:endParaRPr>
            </a:p>
          </p:txBody>
        </p:sp>
      </p:grpSp>
      <p:grpSp>
        <p:nvGrpSpPr>
          <p:cNvPr id="18" name="组合 17"/>
          <p:cNvGrpSpPr/>
          <p:nvPr/>
        </p:nvGrpSpPr>
        <p:grpSpPr>
          <a:xfrm>
            <a:off x="571472" y="1214422"/>
            <a:ext cx="2071703" cy="2777329"/>
            <a:chOff x="2928926" y="2214554"/>
            <a:chExt cx="2166931" cy="2777329"/>
          </a:xfrm>
        </p:grpSpPr>
        <p:sp>
          <p:nvSpPr>
            <p:cNvPr id="16" name="矩形 15"/>
            <p:cNvSpPr/>
            <p:nvPr/>
          </p:nvSpPr>
          <p:spPr>
            <a:xfrm>
              <a:off x="3227813" y="4714884"/>
              <a:ext cx="1451038" cy="276999"/>
            </a:xfrm>
            <a:prstGeom prst="rect">
              <a:avLst/>
            </a:prstGeom>
          </p:spPr>
          <p:txBody>
            <a:bodyPr wrap="none">
              <a:spAutoFit/>
            </a:bodyPr>
            <a:lstStyle/>
            <a:p>
              <a:r>
                <a:rPr lang="zh-CN" altLang="en-US" sz="1200" b="1" dirty="0" smtClean="0">
                  <a:latin typeface="+mn-ea"/>
                </a:rPr>
                <a:t>吴禄贞</a:t>
              </a:r>
              <a:r>
                <a:rPr lang="en-US" altLang="zh-CN" sz="1200" b="1" dirty="0" smtClean="0">
                  <a:latin typeface="+mn-ea"/>
                </a:rPr>
                <a:t>(1880--1911)</a:t>
              </a:r>
              <a:endParaRPr lang="zh-CN" altLang="en-US" sz="1200" b="1" dirty="0" smtClean="0">
                <a:latin typeface="+mn-ea"/>
              </a:endParaRPr>
            </a:p>
          </p:txBody>
        </p:sp>
        <p:pic>
          <p:nvPicPr>
            <p:cNvPr id="264194" name="Picture 2" descr="http://p3.so.qhimgs1.com/sdr/400__/t01756eb1ab91799eb3.jpg"/>
            <p:cNvPicPr>
              <a:picLocks noChangeAspect="1" noChangeArrowheads="1"/>
            </p:cNvPicPr>
            <p:nvPr/>
          </p:nvPicPr>
          <p:blipFill>
            <a:blip r:embed="rId3"/>
            <a:srcRect/>
            <a:stretch>
              <a:fillRect/>
            </a:stretch>
          </p:blipFill>
          <p:spPr bwMode="auto">
            <a:xfrm>
              <a:off x="2928926" y="2214554"/>
              <a:ext cx="2166931" cy="2452678"/>
            </a:xfrm>
            <a:prstGeom prst="rect">
              <a:avLst/>
            </a:prstGeom>
            <a:noFill/>
          </p:spPr>
        </p:pic>
      </p:grpSp>
      <p:grpSp>
        <p:nvGrpSpPr>
          <p:cNvPr id="20" name="组合 19"/>
          <p:cNvGrpSpPr/>
          <p:nvPr/>
        </p:nvGrpSpPr>
        <p:grpSpPr>
          <a:xfrm>
            <a:off x="5857884" y="2071678"/>
            <a:ext cx="2376488" cy="3063081"/>
            <a:chOff x="5857884" y="2071678"/>
            <a:chExt cx="2376488" cy="3063081"/>
          </a:xfrm>
        </p:grpSpPr>
        <p:pic>
          <p:nvPicPr>
            <p:cNvPr id="11" name="Picture 4" descr="201106141011301673"/>
            <p:cNvPicPr>
              <a:picLocks noChangeAspect="1" noChangeArrowheads="1"/>
            </p:cNvPicPr>
            <p:nvPr/>
          </p:nvPicPr>
          <p:blipFill>
            <a:blip r:embed="rId4"/>
            <a:srcRect/>
            <a:stretch>
              <a:fillRect/>
            </a:stretch>
          </p:blipFill>
          <p:spPr bwMode="auto">
            <a:xfrm>
              <a:off x="5857884" y="2071678"/>
              <a:ext cx="2376488" cy="2736850"/>
            </a:xfrm>
            <a:prstGeom prst="rect">
              <a:avLst/>
            </a:prstGeom>
            <a:noFill/>
            <a:ln w="9525">
              <a:noFill/>
              <a:miter lim="800000"/>
              <a:headEnd/>
              <a:tailEnd/>
            </a:ln>
          </p:spPr>
        </p:pic>
        <p:sp>
          <p:nvSpPr>
            <p:cNvPr id="19" name="矩形 18"/>
            <p:cNvSpPr/>
            <p:nvPr/>
          </p:nvSpPr>
          <p:spPr>
            <a:xfrm>
              <a:off x="6072198" y="4857760"/>
              <a:ext cx="1475084" cy="276999"/>
            </a:xfrm>
            <a:prstGeom prst="rect">
              <a:avLst/>
            </a:prstGeom>
          </p:spPr>
          <p:txBody>
            <a:bodyPr wrap="none">
              <a:spAutoFit/>
            </a:bodyPr>
            <a:lstStyle/>
            <a:p>
              <a:r>
                <a:rPr lang="zh-CN" altLang="en-US" sz="1200" b="1" dirty="0" smtClean="0">
                  <a:latin typeface="+mn-ea"/>
                </a:rPr>
                <a:t>宋教仁</a:t>
              </a:r>
              <a:r>
                <a:rPr lang="en-US" altLang="zh-CN" sz="1200" b="1" dirty="0" smtClean="0">
                  <a:latin typeface="+mn-ea"/>
                </a:rPr>
                <a:t>(1882--1913)</a:t>
              </a:r>
              <a:endParaRPr lang="zh-CN" altLang="en-US" sz="1200" b="1" dirty="0" smtClean="0">
                <a:latin typeface="+mn-ea"/>
              </a:endParaRPr>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95536" y="274638"/>
            <a:ext cx="8291264" cy="1143000"/>
          </a:xfrm>
        </p:spPr>
        <p:txBody>
          <a:bodyPr/>
          <a:lstStyle/>
          <a:p>
            <a:r>
              <a:rPr lang="zh-CN" altLang="en-US" b="1" dirty="0"/>
              <a:t>②逼选总统，解散国会</a:t>
            </a:r>
          </a:p>
        </p:txBody>
      </p:sp>
      <p:sp>
        <p:nvSpPr>
          <p:cNvPr id="91139" name="Text Box 3"/>
          <p:cNvSpPr txBox="1">
            <a:spLocks noGrp="1" noChangeArrowheads="1"/>
          </p:cNvSpPr>
          <p:nvPr>
            <p:ph sz="quarter" idx="1"/>
          </p:nvPr>
        </p:nvSpPr>
        <p:spPr>
          <a:xfrm>
            <a:off x="683568" y="1772816"/>
            <a:ext cx="3096344" cy="4248050"/>
          </a:xfrm>
          <a:solidFill>
            <a:schemeClr val="bg1"/>
          </a:solidFill>
          <a:ln/>
        </p:spPr>
        <p:txBody>
          <a:bodyPr>
            <a:normAutofit/>
          </a:bodyPr>
          <a:lstStyle/>
          <a:p>
            <a:pPr>
              <a:lnSpc>
                <a:spcPct val="90000"/>
              </a:lnSpc>
            </a:pPr>
            <a:r>
              <a:rPr lang="zh-CN" altLang="en-US" sz="2600" dirty="0">
                <a:latin typeface="华文新魏" pitchFamily="2" charset="-122"/>
                <a:ea typeface="华文新魏" pitchFamily="2" charset="-122"/>
              </a:rPr>
              <a:t>   </a:t>
            </a:r>
            <a:r>
              <a:rPr lang="en-US" altLang="zh-CN" sz="2400" b="1" dirty="0">
                <a:latin typeface="华文新魏" pitchFamily="2" charset="-122"/>
                <a:ea typeface="华文新魏" pitchFamily="2" charset="-122"/>
              </a:rPr>
              <a:t>1913</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10</a:t>
            </a:r>
            <a:r>
              <a:rPr lang="zh-CN" altLang="en-US" sz="2400" b="1" dirty="0">
                <a:latin typeface="华文新魏" pitchFamily="2" charset="-122"/>
                <a:ea typeface="华文新魏" pitchFamily="2" charset="-122"/>
              </a:rPr>
              <a:t>月，在总统选举中，袁世凯指使军警、无赖包围国会，强迫议员投票选举他为正式大总统。</a:t>
            </a:r>
          </a:p>
          <a:p>
            <a:pPr>
              <a:lnSpc>
                <a:spcPct val="90000"/>
              </a:lnSpc>
            </a:pP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11</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日袁下令解散国民党，取消国民党籍议员资格。</a:t>
            </a:r>
          </a:p>
          <a:p>
            <a:pPr>
              <a:lnSpc>
                <a:spcPct val="90000"/>
              </a:lnSpc>
            </a:pPr>
            <a:r>
              <a:rPr lang="en-US" altLang="zh-CN" sz="2400" b="1" dirty="0">
                <a:latin typeface="华文新魏" pitchFamily="2" charset="-122"/>
                <a:ea typeface="华文新魏" pitchFamily="2" charset="-122"/>
              </a:rPr>
              <a:t>1914</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月甚至解散了国会。 </a:t>
            </a:r>
          </a:p>
        </p:txBody>
      </p:sp>
      <p:pic>
        <p:nvPicPr>
          <p:cNvPr id="91140" name="Picture 4" descr="Untitled-1 copy"/>
          <p:cNvPicPr preferRelativeResize="0">
            <a:picLocks noChangeAspect="1" noChangeArrowheads="1"/>
          </p:cNvPicPr>
          <p:nvPr/>
        </p:nvPicPr>
        <p:blipFill>
          <a:blip r:embed="rId2" cstate="print"/>
          <a:srcRect/>
          <a:stretch>
            <a:fillRect/>
          </a:stretch>
        </p:blipFill>
        <p:spPr bwMode="auto">
          <a:xfrm>
            <a:off x="4214810" y="2285992"/>
            <a:ext cx="4537075" cy="3211512"/>
          </a:xfrm>
          <a:prstGeom prst="rect">
            <a:avLst/>
          </a:prstGeom>
          <a:noFill/>
          <a:ln w="9525">
            <a:noFill/>
            <a:miter lim="800000"/>
            <a:headEnd/>
            <a:tailEnd/>
          </a:ln>
        </p:spPr>
      </p:pic>
      <p:sp>
        <p:nvSpPr>
          <p:cNvPr id="91141" name="Text Box 5"/>
          <p:cNvSpPr txBox="1">
            <a:spLocks noChangeArrowheads="1"/>
          </p:cNvSpPr>
          <p:nvPr/>
        </p:nvSpPr>
        <p:spPr bwMode="auto">
          <a:xfrm>
            <a:off x="4284663" y="5589588"/>
            <a:ext cx="4392612" cy="366712"/>
          </a:xfrm>
          <a:prstGeom prst="rect">
            <a:avLst/>
          </a:prstGeom>
          <a:noFill/>
          <a:ln w="9525">
            <a:noFill/>
            <a:miter lim="800000"/>
            <a:headEnd/>
            <a:tailEnd/>
          </a:ln>
          <a:effectLst/>
        </p:spPr>
        <p:txBody>
          <a:bodyPr>
            <a:spAutoFit/>
          </a:bodyPr>
          <a:lstStyle/>
          <a:p>
            <a:r>
              <a:rPr lang="en-US" altLang="zh-CN" b="1" dirty="0">
                <a:latin typeface="华文新魏" pitchFamily="2" charset="-122"/>
                <a:ea typeface="华文新魏" pitchFamily="2" charset="-122"/>
              </a:rPr>
              <a:t>1913.10.10.</a:t>
            </a:r>
            <a:r>
              <a:rPr lang="zh-CN" altLang="en-US" b="1" dirty="0">
                <a:latin typeface="华文新魏" pitchFamily="2" charset="-122"/>
                <a:ea typeface="华文新魏" pitchFamily="2" charset="-122"/>
              </a:rPr>
              <a:t>袁世凯宣誓就任中华民国总统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1139"/>
                                        </p:tgtEl>
                                        <p:attrNameLst>
                                          <p:attrName>style.visibility</p:attrName>
                                        </p:attrNameLst>
                                      </p:cBhvr>
                                      <p:to>
                                        <p:strVal val="visible"/>
                                      </p:to>
                                    </p:set>
                                    <p:anim calcmode="lin" valueType="num">
                                      <p:cBhvr>
                                        <p:cTn id="7" dur="1000" fill="hold"/>
                                        <p:tgtEl>
                                          <p:spTgt spid="91139"/>
                                        </p:tgtEl>
                                        <p:attrNameLst>
                                          <p:attrName>ppt_w</p:attrName>
                                        </p:attrNameLst>
                                      </p:cBhvr>
                                      <p:tavLst>
                                        <p:tav tm="0">
                                          <p:val>
                                            <p:strVal val="#ppt_w*0.70"/>
                                          </p:val>
                                        </p:tav>
                                        <p:tav tm="100000">
                                          <p:val>
                                            <p:strVal val="#ppt_w"/>
                                          </p:val>
                                        </p:tav>
                                      </p:tavLst>
                                    </p:anim>
                                    <p:anim calcmode="lin" valueType="num">
                                      <p:cBhvr>
                                        <p:cTn id="8" dur="1000" fill="hold"/>
                                        <p:tgtEl>
                                          <p:spTgt spid="91139"/>
                                        </p:tgtEl>
                                        <p:attrNameLst>
                                          <p:attrName>ppt_h</p:attrName>
                                        </p:attrNameLst>
                                      </p:cBhvr>
                                      <p:tavLst>
                                        <p:tav tm="0">
                                          <p:val>
                                            <p:strVal val="#ppt_h"/>
                                          </p:val>
                                        </p:tav>
                                        <p:tav tm="100000">
                                          <p:val>
                                            <p:strVal val="#ppt_h"/>
                                          </p:val>
                                        </p:tav>
                                      </p:tavLst>
                                    </p:anim>
                                    <p:animEffect transition="in" filter="fade">
                                      <p:cBhvr>
                                        <p:cTn id="9" dur="1000"/>
                                        <p:tgtEl>
                                          <p:spTgt spid="9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67544" y="260648"/>
            <a:ext cx="8002136" cy="1143000"/>
          </a:xfrm>
        </p:spPr>
        <p:txBody>
          <a:bodyPr>
            <a:normAutofit/>
          </a:bodyPr>
          <a:lstStyle/>
          <a:p>
            <a:r>
              <a:rPr lang="zh-CN" altLang="en-US" b="1" dirty="0"/>
              <a:t>③撕毁</a:t>
            </a:r>
            <a:r>
              <a:rPr lang="en-US" altLang="zh-CN" b="1" dirty="0"/>
              <a:t>《</a:t>
            </a:r>
            <a:r>
              <a:rPr lang="zh-CN" altLang="en-US" b="1" dirty="0"/>
              <a:t>临时约法</a:t>
            </a:r>
            <a:r>
              <a:rPr lang="en-US" altLang="zh-CN" b="1" dirty="0"/>
              <a:t>》</a:t>
            </a:r>
            <a:r>
              <a:rPr lang="zh-CN" altLang="en-US" b="1" dirty="0"/>
              <a:t>，走向独裁</a:t>
            </a:r>
          </a:p>
        </p:txBody>
      </p:sp>
      <p:sp>
        <p:nvSpPr>
          <p:cNvPr id="92163" name="Rectangle 3"/>
          <p:cNvSpPr>
            <a:spLocks noGrp="1" noChangeArrowheads="1"/>
          </p:cNvSpPr>
          <p:nvPr>
            <p:ph sz="quarter" idx="1"/>
          </p:nvPr>
        </p:nvSpPr>
        <p:spPr>
          <a:xfrm>
            <a:off x="611560" y="1628800"/>
            <a:ext cx="4393257" cy="3168650"/>
          </a:xfrm>
          <a:solidFill>
            <a:schemeClr val="bg1"/>
          </a:solidFill>
        </p:spPr>
        <p:txBody>
          <a:bodyPr/>
          <a:lstStyle/>
          <a:p>
            <a:r>
              <a:rPr lang="zh-CN" altLang="en-US" sz="26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1914</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5</a:t>
            </a:r>
            <a:r>
              <a:rPr lang="zh-CN" altLang="en-US" sz="2400" b="1" dirty="0">
                <a:latin typeface="华文新魏" pitchFamily="2" charset="-122"/>
                <a:ea typeface="华文新魏" pitchFamily="2" charset="-122"/>
              </a:rPr>
              <a:t>月，袁世凯公然撕毁</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临时约法</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，炮制了一个</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中华民国约法</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，用总统制取代内阁制。</a:t>
            </a:r>
          </a:p>
          <a:p>
            <a:r>
              <a:rPr lang="en-US" altLang="zh-CN" sz="2400" b="1" dirty="0">
                <a:latin typeface="华文新魏" pitchFamily="2" charset="-122"/>
                <a:ea typeface="华文新魏" pitchFamily="2" charset="-122"/>
              </a:rPr>
              <a:t>1914</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12</a:t>
            </a:r>
            <a:r>
              <a:rPr lang="zh-CN" altLang="en-US" sz="2400" b="1" dirty="0">
                <a:latin typeface="华文新魏" pitchFamily="2" charset="-122"/>
                <a:ea typeface="华文新魏" pitchFamily="2" charset="-122"/>
              </a:rPr>
              <a:t>月，通过修改</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总统选举法</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，使大总统不仅可以无限期连任，而且可以推荐继承人。</a:t>
            </a:r>
          </a:p>
        </p:txBody>
      </p:sp>
      <p:sp>
        <p:nvSpPr>
          <p:cNvPr id="92164" name="Rectangle 4"/>
          <p:cNvSpPr>
            <a:spLocks noChangeArrowheads="1"/>
          </p:cNvSpPr>
          <p:nvPr/>
        </p:nvSpPr>
        <p:spPr bwMode="auto">
          <a:xfrm>
            <a:off x="683569" y="5229225"/>
            <a:ext cx="8209606" cy="1006475"/>
          </a:xfrm>
          <a:prstGeom prst="rect">
            <a:avLst/>
          </a:prstGeom>
          <a:solidFill>
            <a:srgbClr val="CC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solidFill>
                  <a:srgbClr val="760000"/>
                </a:solidFill>
                <a:latin typeface="华文新魏" pitchFamily="2" charset="-122"/>
                <a:ea typeface="华文新魏" pitchFamily="2" charset="-122"/>
              </a:rPr>
              <a:t>“无量头颅无量血，可怜购得假共和 ” </a:t>
            </a:r>
          </a:p>
          <a:p>
            <a:pPr marL="342900" indent="-342900">
              <a:spcBef>
                <a:spcPct val="20000"/>
              </a:spcBef>
              <a:buClr>
                <a:schemeClr val="accent1"/>
              </a:buClr>
              <a:buSzPct val="65000"/>
              <a:buFont typeface="Wingdings" pitchFamily="2" charset="2"/>
              <a:buChar char="n"/>
            </a:pPr>
            <a:r>
              <a:rPr lang="zh-CN" altLang="en-US" sz="2400" b="1" dirty="0">
                <a:solidFill>
                  <a:srgbClr val="760000"/>
                </a:solidFill>
                <a:latin typeface="华文新魏" pitchFamily="2" charset="-122"/>
                <a:ea typeface="华文新魏" pitchFamily="2" charset="-122"/>
              </a:rPr>
              <a:t>                      </a:t>
            </a:r>
            <a:r>
              <a:rPr lang="en-US" altLang="zh-CN" sz="2400" b="1" dirty="0" smtClean="0">
                <a:solidFill>
                  <a:srgbClr val="760000"/>
                </a:solidFill>
                <a:latin typeface="华文新魏" pitchFamily="2" charset="-122"/>
                <a:ea typeface="华文新魏" pitchFamily="2" charset="-122"/>
              </a:rPr>
              <a:t>----</a:t>
            </a:r>
            <a:r>
              <a:rPr lang="zh-CN" altLang="en-US" b="1" dirty="0" smtClean="0">
                <a:solidFill>
                  <a:srgbClr val="760000"/>
                </a:solidFill>
                <a:latin typeface="华文新魏" pitchFamily="2" charset="-122"/>
                <a:ea typeface="华文新魏" pitchFamily="2" charset="-122"/>
              </a:rPr>
              <a:t>蔡济民</a:t>
            </a:r>
            <a:r>
              <a:rPr lang="zh-CN" altLang="en-US" b="1" dirty="0">
                <a:solidFill>
                  <a:srgbClr val="760000"/>
                </a:solidFill>
                <a:latin typeface="华文新魏" pitchFamily="2" charset="-122"/>
                <a:ea typeface="华文新魏" pitchFamily="2" charset="-122"/>
              </a:rPr>
              <a:t>（</a:t>
            </a:r>
            <a:r>
              <a:rPr lang="en-US" altLang="zh-CN" b="1" dirty="0">
                <a:solidFill>
                  <a:srgbClr val="760000"/>
                </a:solidFill>
                <a:latin typeface="华文新魏" pitchFamily="2" charset="-122"/>
                <a:ea typeface="华文新魏" pitchFamily="2" charset="-122"/>
              </a:rPr>
              <a:t>1886--</a:t>
            </a:r>
            <a:r>
              <a:rPr lang="en-US" altLang="zh-CN" b="1" dirty="0" smtClean="0">
                <a:solidFill>
                  <a:srgbClr val="760000"/>
                </a:solidFill>
                <a:latin typeface="华文新魏" pitchFamily="2" charset="-122"/>
                <a:ea typeface="华文新魏" pitchFamily="2" charset="-122"/>
              </a:rPr>
              <a:t>1919</a:t>
            </a:r>
            <a:r>
              <a:rPr lang="zh-CN" altLang="en-US" b="1" dirty="0" smtClean="0">
                <a:solidFill>
                  <a:srgbClr val="760000"/>
                </a:solidFill>
                <a:latin typeface="华文新魏" pitchFamily="2" charset="-122"/>
                <a:ea typeface="华文新魏" pitchFamily="2" charset="-122"/>
              </a:rPr>
              <a:t>）， </a:t>
            </a:r>
            <a:r>
              <a:rPr lang="en-US" altLang="zh-CN" b="1" dirty="0">
                <a:solidFill>
                  <a:srgbClr val="760000"/>
                </a:solidFill>
                <a:latin typeface="华文新魏" pitchFamily="2" charset="-122"/>
                <a:ea typeface="华文新魏" pitchFamily="2" charset="-122"/>
              </a:rPr>
              <a:t>《</a:t>
            </a:r>
            <a:r>
              <a:rPr lang="zh-CN" altLang="en-US" b="1" dirty="0">
                <a:solidFill>
                  <a:srgbClr val="760000"/>
                </a:solidFill>
                <a:latin typeface="华文新魏" pitchFamily="2" charset="-122"/>
                <a:ea typeface="华文新魏" pitchFamily="2" charset="-122"/>
              </a:rPr>
              <a:t>书愤</a:t>
            </a:r>
            <a:r>
              <a:rPr lang="en-US" altLang="zh-CN" b="1" dirty="0">
                <a:solidFill>
                  <a:srgbClr val="760000"/>
                </a:solidFill>
                <a:latin typeface="华文新魏" pitchFamily="2" charset="-122"/>
                <a:ea typeface="华文新魏" pitchFamily="2" charset="-122"/>
              </a:rPr>
              <a:t>》 </a:t>
            </a:r>
          </a:p>
        </p:txBody>
      </p:sp>
      <p:pic>
        <p:nvPicPr>
          <p:cNvPr id="92165" name="Picture 5" descr="fadian_13_03"/>
          <p:cNvPicPr>
            <a:picLocks noChangeAspect="1" noChangeArrowheads="1"/>
          </p:cNvPicPr>
          <p:nvPr/>
        </p:nvPicPr>
        <p:blipFill>
          <a:blip r:embed="rId2" cstate="print"/>
          <a:srcRect/>
          <a:stretch>
            <a:fillRect/>
          </a:stretch>
        </p:blipFill>
        <p:spPr bwMode="auto">
          <a:xfrm>
            <a:off x="5003800" y="1484313"/>
            <a:ext cx="2857500" cy="3333750"/>
          </a:xfrm>
          <a:prstGeom prst="rect">
            <a:avLst/>
          </a:prstGeom>
          <a:noFill/>
          <a:ln w="9525">
            <a:noFill/>
            <a:miter lim="800000"/>
            <a:headEnd/>
            <a:tailEnd/>
          </a:ln>
        </p:spPr>
      </p:pic>
      <p:pic>
        <p:nvPicPr>
          <p:cNvPr id="92166" name="Picture 6" descr="85891313613452187"/>
          <p:cNvPicPr>
            <a:picLocks noChangeAspect="1" noChangeArrowheads="1"/>
          </p:cNvPicPr>
          <p:nvPr/>
        </p:nvPicPr>
        <p:blipFill>
          <a:blip r:embed="rId3" cstate="print"/>
          <a:srcRect/>
          <a:stretch>
            <a:fillRect/>
          </a:stretch>
        </p:blipFill>
        <p:spPr bwMode="auto">
          <a:xfrm>
            <a:off x="7020272" y="1412776"/>
            <a:ext cx="1836738" cy="2595563"/>
          </a:xfrm>
          <a:prstGeom prst="rect">
            <a:avLst/>
          </a:prstGeom>
          <a:noFill/>
          <a:ln w="9525">
            <a:noFill/>
            <a:miter lim="800000"/>
            <a:headEnd/>
            <a:tailEnd/>
          </a:ln>
        </p:spPr>
      </p:pic>
      <p:sp>
        <p:nvSpPr>
          <p:cNvPr id="92167" name="Rectangle 7"/>
          <p:cNvSpPr>
            <a:spLocks noChangeArrowheads="1"/>
          </p:cNvSpPr>
          <p:nvPr/>
        </p:nvSpPr>
        <p:spPr bwMode="auto">
          <a:xfrm>
            <a:off x="6876256" y="4005064"/>
            <a:ext cx="2088927" cy="338554"/>
          </a:xfrm>
          <a:prstGeom prst="rect">
            <a:avLst/>
          </a:prstGeom>
          <a:solidFill>
            <a:srgbClr val="CCFFFF"/>
          </a:solidFill>
          <a:ln w="9525">
            <a:noFill/>
            <a:miter lim="800000"/>
            <a:headEnd/>
            <a:tailEnd/>
          </a:ln>
          <a:effectLst/>
        </p:spPr>
        <p:txBody>
          <a:bodyPr wrap="square" anchor="ctr">
            <a:spAutoFit/>
          </a:bodyPr>
          <a:lstStyle/>
          <a:p>
            <a:r>
              <a:rPr lang="zh-CN" altLang="en-US" sz="1600" b="1" dirty="0">
                <a:latin typeface="华文新魏" pitchFamily="2" charset="-122"/>
                <a:ea typeface="华文新魏" pitchFamily="2" charset="-122"/>
              </a:rPr>
              <a:t>袁世凯（</a:t>
            </a:r>
            <a:r>
              <a:rPr lang="en-US" altLang="zh-CN" sz="1600" b="1" dirty="0">
                <a:latin typeface="华文新魏" pitchFamily="2" charset="-122"/>
                <a:ea typeface="华文新魏" pitchFamily="2" charset="-122"/>
              </a:rPr>
              <a:t>1859--1916</a:t>
            </a:r>
            <a:r>
              <a:rPr lang="zh-CN" altLang="en-US" sz="1600" b="1" dirty="0">
                <a:latin typeface="华文新魏" pitchFamily="2" charset="-122"/>
                <a:ea typeface="华文新魏" pitchFamily="2" charset="-122"/>
              </a:rPr>
              <a:t>）</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251520" y="260648"/>
            <a:ext cx="7726313" cy="990600"/>
          </a:xfrm>
        </p:spPr>
        <p:txBody>
          <a:bodyPr/>
          <a:lstStyle/>
          <a:p>
            <a:r>
              <a:rPr lang="zh-CN" altLang="en-US" b="1" dirty="0"/>
              <a:t>④</a:t>
            </a:r>
            <a:r>
              <a:rPr lang="zh-CN" altLang="en-US" sz="4600" b="1" dirty="0"/>
              <a:t>投靠帝国主义</a:t>
            </a:r>
          </a:p>
        </p:txBody>
      </p:sp>
      <p:pic>
        <p:nvPicPr>
          <p:cNvPr id="93187" name="Picture 3" descr="a22"/>
          <p:cNvPicPr>
            <a:picLocks noChangeAspect="1" noChangeArrowheads="1"/>
          </p:cNvPicPr>
          <p:nvPr/>
        </p:nvPicPr>
        <p:blipFill>
          <a:blip r:embed="rId2" cstate="print"/>
          <a:srcRect/>
          <a:stretch>
            <a:fillRect/>
          </a:stretch>
        </p:blipFill>
        <p:spPr bwMode="auto">
          <a:xfrm>
            <a:off x="3851920" y="1988840"/>
            <a:ext cx="5006430" cy="3830240"/>
          </a:xfrm>
          <a:prstGeom prst="rect">
            <a:avLst/>
          </a:prstGeom>
          <a:noFill/>
          <a:ln w="9525">
            <a:noFill/>
            <a:miter lim="800000"/>
            <a:headEnd/>
            <a:tailEnd/>
          </a:ln>
          <a:effectLst/>
        </p:spPr>
      </p:pic>
      <p:sp>
        <p:nvSpPr>
          <p:cNvPr id="93188" name="Rectangle 4"/>
          <p:cNvSpPr>
            <a:spLocks noChangeArrowheads="1"/>
          </p:cNvSpPr>
          <p:nvPr/>
        </p:nvSpPr>
        <p:spPr bwMode="auto">
          <a:xfrm>
            <a:off x="539552" y="1484784"/>
            <a:ext cx="2735585" cy="4524315"/>
          </a:xfrm>
          <a:prstGeom prst="rect">
            <a:avLst/>
          </a:prstGeom>
          <a:solidFill>
            <a:schemeClr val="bg1"/>
          </a:solidFill>
          <a:ln w="9525">
            <a:noFill/>
            <a:miter lim="800000"/>
            <a:headEnd/>
            <a:tailEnd/>
          </a:ln>
          <a:effectLst/>
        </p:spPr>
        <p:txBody>
          <a:bodyPr wrap="square">
            <a:spAutoFit/>
          </a:bodyPr>
          <a:lstStyle/>
          <a:p>
            <a:r>
              <a:rPr lang="en-US" altLang="zh-CN" sz="2400" b="1" dirty="0">
                <a:latin typeface="华文新魏" pitchFamily="2" charset="-122"/>
                <a:ea typeface="华文新魏" pitchFamily="2" charset="-122"/>
              </a:rPr>
              <a:t>1913</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月，袁世凯与列强签订 “ 善后大借款合同 ” 。</a:t>
            </a:r>
          </a:p>
          <a:p>
            <a:r>
              <a:rPr lang="en-US" altLang="zh-CN" sz="2400" b="1" dirty="0">
                <a:latin typeface="华文新魏" pitchFamily="2" charset="-122"/>
                <a:ea typeface="华文新魏" pitchFamily="2" charset="-122"/>
              </a:rPr>
              <a:t>1915</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18</a:t>
            </a:r>
            <a:r>
              <a:rPr lang="zh-CN" altLang="en-US" sz="2400" b="1" dirty="0">
                <a:latin typeface="华文新魏" pitchFamily="2" charset="-122"/>
                <a:ea typeface="华文新魏" pitchFamily="2" charset="-122"/>
              </a:rPr>
              <a:t>日，日本驻华公使日置益晋见袁世凯，递交了二十一条要求的文件 。袁世凯政府在</a:t>
            </a:r>
            <a:r>
              <a:rPr lang="en-US" altLang="zh-CN" sz="2400" b="1" dirty="0">
                <a:latin typeface="华文新魏" pitchFamily="2" charset="-122"/>
                <a:ea typeface="华文新魏" pitchFamily="2" charset="-122"/>
              </a:rPr>
              <a:t>5</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9</a:t>
            </a:r>
            <a:r>
              <a:rPr lang="zh-CN" altLang="en-US" sz="2400" b="1" dirty="0">
                <a:latin typeface="华文新魏" pitchFamily="2" charset="-122"/>
                <a:ea typeface="华文新魏" pitchFamily="2" charset="-122"/>
              </a:rPr>
              <a:t>日接受二十一条中一至四号的要求。 </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395536" y="277813"/>
            <a:ext cx="8291264" cy="774700"/>
          </a:xfrm>
        </p:spPr>
        <p:txBody>
          <a:bodyPr/>
          <a:lstStyle/>
          <a:p>
            <a:r>
              <a:rPr lang="zh-CN" altLang="en-US" b="1" dirty="0"/>
              <a:t>⑤</a:t>
            </a:r>
            <a:r>
              <a:rPr lang="zh-CN" altLang="en-US" b="1" dirty="0">
                <a:solidFill>
                  <a:schemeClr val="tx1"/>
                </a:solidFill>
              </a:rPr>
              <a:t>复辟帝制</a:t>
            </a:r>
          </a:p>
        </p:txBody>
      </p:sp>
      <p:sp>
        <p:nvSpPr>
          <p:cNvPr id="94212" name="Rectangle 4"/>
          <p:cNvSpPr>
            <a:spLocks noGrp="1" noChangeArrowheads="1"/>
          </p:cNvSpPr>
          <p:nvPr>
            <p:ph sz="quarter" idx="1"/>
          </p:nvPr>
        </p:nvSpPr>
        <p:spPr>
          <a:xfrm>
            <a:off x="251520" y="1340768"/>
            <a:ext cx="4104010" cy="1684338"/>
          </a:xfrm>
          <a:noFill/>
          <a:ln/>
        </p:spPr>
        <p:txBody>
          <a:bodyPr/>
          <a:lstStyle/>
          <a:p>
            <a:r>
              <a:rPr lang="en-US" altLang="zh-CN" sz="2400" b="1" dirty="0"/>
              <a:t>1915</a:t>
            </a:r>
            <a:r>
              <a:rPr lang="zh-CN" altLang="en-US" sz="2400" b="1" dirty="0"/>
              <a:t>年</a:t>
            </a:r>
            <a:r>
              <a:rPr lang="en-US" altLang="zh-CN" sz="2400" b="1" dirty="0"/>
              <a:t>12</a:t>
            </a:r>
            <a:r>
              <a:rPr lang="zh-CN" altLang="en-US" sz="2400" b="1" dirty="0"/>
              <a:t>月</a:t>
            </a:r>
            <a:r>
              <a:rPr lang="en-US" altLang="zh-CN" sz="2400" b="1" dirty="0"/>
              <a:t>12</a:t>
            </a:r>
            <a:r>
              <a:rPr lang="zh-CN" altLang="en-US" sz="2400" b="1" dirty="0"/>
              <a:t>日，袁世凯宣布接受帝位申令。</a:t>
            </a:r>
            <a:r>
              <a:rPr lang="en-US" altLang="zh-CN" sz="2400" b="1" dirty="0"/>
              <a:t>31</a:t>
            </a:r>
            <a:r>
              <a:rPr lang="zh-CN" altLang="en-US" sz="2400" b="1" dirty="0"/>
              <a:t>日下令以</a:t>
            </a:r>
            <a:r>
              <a:rPr lang="en-US" altLang="zh-CN" sz="2400" b="1" dirty="0"/>
              <a:t>1916</a:t>
            </a:r>
            <a:r>
              <a:rPr lang="zh-CN" altLang="en-US" sz="2400" b="1" dirty="0"/>
              <a:t>年为 “ 中华帝国洪宪元年 ” 。</a:t>
            </a:r>
            <a:r>
              <a:rPr lang="zh-CN" altLang="en-US" b="1" dirty="0"/>
              <a:t> </a:t>
            </a:r>
            <a:endParaRPr lang="zh-CN" altLang="en-US" dirty="0"/>
          </a:p>
        </p:txBody>
      </p:sp>
      <p:pic>
        <p:nvPicPr>
          <p:cNvPr id="94211" name="Picture 3"/>
          <p:cNvPicPr>
            <a:picLocks noChangeAspect="1" noChangeArrowheads="1"/>
          </p:cNvPicPr>
          <p:nvPr/>
        </p:nvPicPr>
        <p:blipFill>
          <a:blip r:embed="rId2" cstate="print"/>
          <a:srcRect/>
          <a:stretch>
            <a:fillRect/>
          </a:stretch>
        </p:blipFill>
        <p:spPr bwMode="auto">
          <a:xfrm>
            <a:off x="179512" y="3068960"/>
            <a:ext cx="4176464" cy="2835183"/>
          </a:xfrm>
          <a:prstGeom prst="rect">
            <a:avLst/>
          </a:prstGeom>
          <a:noFill/>
          <a:ln w="25400">
            <a:solidFill>
              <a:schemeClr val="bg1"/>
            </a:solidFill>
            <a:miter lim="800000"/>
            <a:headEnd/>
            <a:tailEnd/>
          </a:ln>
          <a:effectLst/>
        </p:spPr>
      </p:pic>
      <p:pic>
        <p:nvPicPr>
          <p:cNvPr id="94215" name="Picture 7" descr="10"/>
          <p:cNvPicPr>
            <a:picLocks noChangeAspect="1" noChangeArrowheads="1"/>
          </p:cNvPicPr>
          <p:nvPr/>
        </p:nvPicPr>
        <p:blipFill>
          <a:blip r:embed="rId3" cstate="print"/>
          <a:srcRect/>
          <a:stretch>
            <a:fillRect/>
          </a:stretch>
        </p:blipFill>
        <p:spPr bwMode="auto">
          <a:xfrm>
            <a:off x="4643438" y="1844675"/>
            <a:ext cx="4191000" cy="3602038"/>
          </a:xfrm>
          <a:prstGeom prst="rect">
            <a:avLst/>
          </a:prstGeom>
          <a:noFill/>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sz="quarter" idx="1"/>
          </p:nvPr>
        </p:nvSpPr>
        <p:spPr>
          <a:xfrm>
            <a:off x="4643438" y="2060575"/>
            <a:ext cx="4103687" cy="3384550"/>
          </a:xfrm>
        </p:spPr>
        <p:txBody>
          <a:bodyPr/>
          <a:lstStyle/>
          <a:p>
            <a:pPr>
              <a:lnSpc>
                <a:spcPct val="80000"/>
              </a:lnSpc>
            </a:pPr>
            <a:r>
              <a:rPr lang="zh-CN" altLang="en-US" sz="2600" b="1" dirty="0"/>
              <a:t>“午后得沪电，知洹上以午前十时弃世，三十年更事之才，三千年未有之会，可以成第一流人，而卒败于群小之手，谓天之训迪吾人乎？抑人之自为而已？”</a:t>
            </a:r>
          </a:p>
          <a:p>
            <a:pPr>
              <a:lnSpc>
                <a:spcPct val="80000"/>
              </a:lnSpc>
            </a:pPr>
            <a:r>
              <a:rPr lang="zh-CN" altLang="en-US" sz="2600" b="1" dirty="0"/>
              <a:t>         </a:t>
            </a:r>
            <a:r>
              <a:rPr lang="en-US" altLang="zh-CN" b="1" dirty="0" smtClean="0"/>
              <a:t>----</a:t>
            </a:r>
            <a:r>
              <a:rPr lang="en-US" altLang="zh-CN" sz="2600" b="1" dirty="0" smtClean="0"/>
              <a:t>《</a:t>
            </a:r>
            <a:r>
              <a:rPr lang="zh-CN" altLang="en-US" sz="2600" b="1" dirty="0"/>
              <a:t>张謇日记</a:t>
            </a:r>
            <a:r>
              <a:rPr lang="en-US" altLang="zh-CN" sz="2600" b="1" dirty="0"/>
              <a:t>》</a:t>
            </a:r>
            <a:r>
              <a:rPr lang="zh-CN" altLang="en-US" sz="2600" b="1" dirty="0"/>
              <a:t>民国五年五月六日。</a:t>
            </a:r>
            <a:br>
              <a:rPr lang="zh-CN" altLang="en-US" sz="2600" b="1" dirty="0"/>
            </a:br>
            <a:endParaRPr lang="zh-CN" altLang="en-US" sz="2600" b="1" dirty="0"/>
          </a:p>
        </p:txBody>
      </p:sp>
      <p:grpSp>
        <p:nvGrpSpPr>
          <p:cNvPr id="2" name="Group 3"/>
          <p:cNvGrpSpPr>
            <a:grpSpLocks/>
          </p:cNvGrpSpPr>
          <p:nvPr/>
        </p:nvGrpSpPr>
        <p:grpSpPr bwMode="auto">
          <a:xfrm>
            <a:off x="4427538" y="260350"/>
            <a:ext cx="2895600" cy="1655763"/>
            <a:chOff x="0" y="0"/>
            <a:chExt cx="1361" cy="1315"/>
          </a:xfrm>
        </p:grpSpPr>
        <p:pic>
          <p:nvPicPr>
            <p:cNvPr id="95236"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95237"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95239" name="Picture 7" descr="20076261543669"/>
          <p:cNvPicPr>
            <a:picLocks noChangeAspect="1" noChangeArrowheads="1"/>
          </p:cNvPicPr>
          <p:nvPr/>
        </p:nvPicPr>
        <p:blipFill>
          <a:blip r:embed="rId3" cstate="print"/>
          <a:srcRect l="4649" t="7823" r="6236" b="39203"/>
          <a:stretch>
            <a:fillRect/>
          </a:stretch>
        </p:blipFill>
        <p:spPr bwMode="auto">
          <a:xfrm>
            <a:off x="323528" y="764704"/>
            <a:ext cx="4188935" cy="5112568"/>
          </a:xfrm>
          <a:prstGeom prst="rect">
            <a:avLst/>
          </a:prstGeom>
          <a:noFill/>
          <a:ln w="9525">
            <a:solidFill>
              <a:schemeClr val="bg1"/>
            </a:solidFill>
            <a:miter lim="800000"/>
            <a:headEnd/>
            <a:tailEnd/>
          </a:ln>
          <a:effec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467544" y="260350"/>
            <a:ext cx="8063681" cy="730250"/>
          </a:xfrm>
          <a:prstGeom prst="rect">
            <a:avLst/>
          </a:prstGeom>
          <a:noFill/>
          <a:ln w="28575">
            <a:solidFill>
              <a:srgbClr val="FFFFFF"/>
            </a:solidFill>
            <a:miter lim="800000"/>
            <a:headEnd/>
            <a:tailEnd/>
          </a:ln>
          <a:effectLst/>
        </p:spPr>
        <p:txBody>
          <a:bodyPr wrap="square">
            <a:spAutoFit/>
          </a:bodyPr>
          <a:lstStyle/>
          <a:p>
            <a:pPr eaLnBrk="0" hangingPunct="0">
              <a:spcBef>
                <a:spcPct val="50000"/>
              </a:spcBef>
            </a:pPr>
            <a:r>
              <a:rPr lang="zh-CN" altLang="en-US" sz="4000" b="1" dirty="0">
                <a:latin typeface="Times New Roman" pitchFamily="18" charset="0"/>
              </a:rPr>
              <a:t>袁世凯死后的权力交接</a:t>
            </a:r>
          </a:p>
        </p:txBody>
      </p:sp>
      <p:grpSp>
        <p:nvGrpSpPr>
          <p:cNvPr id="2" name="Group 3"/>
          <p:cNvGrpSpPr>
            <a:grpSpLocks/>
          </p:cNvGrpSpPr>
          <p:nvPr/>
        </p:nvGrpSpPr>
        <p:grpSpPr bwMode="auto">
          <a:xfrm>
            <a:off x="3563888" y="2564904"/>
            <a:ext cx="2593049" cy="3577052"/>
            <a:chOff x="0" y="0"/>
            <a:chExt cx="1166" cy="2027"/>
          </a:xfrm>
        </p:grpSpPr>
        <p:pic>
          <p:nvPicPr>
            <p:cNvPr id="96260" name="Picture 4" descr="u=4018707540,2414313083&amp;gp=48">
              <a:hlinkClick r:id="rId2"/>
            </p:cNvPr>
            <p:cNvPicPr>
              <a:picLocks noChangeAspect="1" noChangeArrowheads="1"/>
            </p:cNvPicPr>
            <p:nvPr/>
          </p:nvPicPr>
          <p:blipFill>
            <a:blip r:embed="rId3" cstate="print"/>
            <a:srcRect/>
            <a:stretch>
              <a:fillRect/>
            </a:stretch>
          </p:blipFill>
          <p:spPr bwMode="auto">
            <a:xfrm>
              <a:off x="31" y="0"/>
              <a:ext cx="1135" cy="1725"/>
            </a:xfrm>
            <a:prstGeom prst="rect">
              <a:avLst/>
            </a:prstGeom>
            <a:noFill/>
            <a:ln w="9525">
              <a:noFill/>
              <a:miter lim="800000"/>
              <a:headEnd/>
              <a:tailEnd/>
            </a:ln>
          </p:spPr>
        </p:pic>
        <p:sp>
          <p:nvSpPr>
            <p:cNvPr id="96261" name="Text Box 5"/>
            <p:cNvSpPr txBox="1">
              <a:spLocks noChangeArrowheads="1"/>
            </p:cNvSpPr>
            <p:nvPr/>
          </p:nvSpPr>
          <p:spPr bwMode="auto">
            <a:xfrm>
              <a:off x="0" y="1835"/>
              <a:ext cx="1134" cy="192"/>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b="1" dirty="0" smtClean="0">
                  <a:latin typeface="华文新魏" pitchFamily="2" charset="-122"/>
                  <a:ea typeface="华文新魏" pitchFamily="2" charset="-122"/>
                </a:rPr>
                <a:t>段祺瑞</a:t>
              </a:r>
              <a:r>
                <a:rPr lang="zh-CN" altLang="en-US" sz="1600" b="1" dirty="0">
                  <a:latin typeface="华文新魏" pitchFamily="2" charset="-122"/>
                  <a:ea typeface="华文新魏" pitchFamily="2" charset="-122"/>
                </a:rPr>
                <a:t>（</a:t>
              </a:r>
              <a:r>
                <a:rPr lang="en-US" altLang="zh-CN" sz="1600" b="1" dirty="0">
                  <a:latin typeface="华文新魏" pitchFamily="2" charset="-122"/>
                  <a:ea typeface="华文新魏" pitchFamily="2" charset="-122"/>
                </a:rPr>
                <a:t>1865--1936</a:t>
              </a:r>
              <a:r>
                <a:rPr lang="zh-CN" altLang="en-US" sz="1600" b="1" dirty="0">
                  <a:latin typeface="华文新魏" pitchFamily="2" charset="-122"/>
                  <a:ea typeface="华文新魏" pitchFamily="2" charset="-122"/>
                </a:rPr>
                <a:t>） </a:t>
              </a:r>
            </a:p>
          </p:txBody>
        </p:sp>
      </p:grpSp>
      <p:grpSp>
        <p:nvGrpSpPr>
          <p:cNvPr id="3" name="Group 6"/>
          <p:cNvGrpSpPr>
            <a:grpSpLocks/>
          </p:cNvGrpSpPr>
          <p:nvPr/>
        </p:nvGrpSpPr>
        <p:grpSpPr bwMode="auto">
          <a:xfrm>
            <a:off x="6192118" y="2636912"/>
            <a:ext cx="2844378" cy="3654966"/>
            <a:chOff x="0" y="0"/>
            <a:chExt cx="1225" cy="1999"/>
          </a:xfrm>
        </p:grpSpPr>
        <p:pic>
          <p:nvPicPr>
            <p:cNvPr id="96263" name="Picture 7" descr="u=4027275656,3909986360&amp;gp=10">
              <a:hlinkClick r:id="rId4"/>
            </p:cNvPr>
            <p:cNvPicPr>
              <a:picLocks noChangeAspect="1" noChangeArrowheads="1"/>
            </p:cNvPicPr>
            <p:nvPr/>
          </p:nvPicPr>
          <p:blipFill>
            <a:blip r:embed="rId5" cstate="print"/>
            <a:srcRect/>
            <a:stretch>
              <a:fillRect/>
            </a:stretch>
          </p:blipFill>
          <p:spPr bwMode="auto">
            <a:xfrm>
              <a:off x="45" y="0"/>
              <a:ext cx="1134" cy="1689"/>
            </a:xfrm>
            <a:prstGeom prst="rect">
              <a:avLst/>
            </a:prstGeom>
            <a:noFill/>
            <a:ln w="9525">
              <a:noFill/>
              <a:miter lim="800000"/>
              <a:headEnd/>
              <a:tailEnd/>
            </a:ln>
          </p:spPr>
        </p:pic>
        <p:sp>
          <p:nvSpPr>
            <p:cNvPr id="96264" name="Text Box 8"/>
            <p:cNvSpPr txBox="1">
              <a:spLocks noChangeArrowheads="1"/>
            </p:cNvSpPr>
            <p:nvPr/>
          </p:nvSpPr>
          <p:spPr bwMode="auto">
            <a:xfrm>
              <a:off x="0" y="1814"/>
              <a:ext cx="1225" cy="185"/>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b="1" dirty="0" smtClean="0">
                  <a:latin typeface="华文新魏" pitchFamily="2" charset="-122"/>
                  <a:ea typeface="华文新魏" pitchFamily="2" charset="-122"/>
                </a:rPr>
                <a:t>冯国璋</a:t>
              </a:r>
              <a:r>
                <a:rPr lang="en-US" altLang="zh-CN" sz="1600" b="1" dirty="0">
                  <a:latin typeface="华文新魏" pitchFamily="2" charset="-122"/>
                  <a:ea typeface="华文新魏" pitchFamily="2" charset="-122"/>
                </a:rPr>
                <a:t>(1859-1919) </a:t>
              </a:r>
            </a:p>
          </p:txBody>
        </p:sp>
      </p:grpSp>
      <p:grpSp>
        <p:nvGrpSpPr>
          <p:cNvPr id="4" name="Group 9"/>
          <p:cNvGrpSpPr>
            <a:grpSpLocks/>
          </p:cNvGrpSpPr>
          <p:nvPr/>
        </p:nvGrpSpPr>
        <p:grpSpPr bwMode="auto">
          <a:xfrm>
            <a:off x="971600" y="2636912"/>
            <a:ext cx="2592288" cy="3476618"/>
            <a:chOff x="0" y="0"/>
            <a:chExt cx="1180" cy="2010"/>
          </a:xfrm>
        </p:grpSpPr>
        <p:pic>
          <p:nvPicPr>
            <p:cNvPr id="96266" name="Picture 10" descr="u=3438722813,260394929&amp;gp=-8">
              <a:hlinkClick r:id="rId6"/>
            </p:cNvPr>
            <p:cNvPicPr>
              <a:picLocks noChangeAspect="1" noChangeArrowheads="1"/>
            </p:cNvPicPr>
            <p:nvPr/>
          </p:nvPicPr>
          <p:blipFill>
            <a:blip r:embed="rId7" cstate="print"/>
            <a:srcRect/>
            <a:stretch>
              <a:fillRect/>
            </a:stretch>
          </p:blipFill>
          <p:spPr bwMode="auto">
            <a:xfrm>
              <a:off x="0" y="0"/>
              <a:ext cx="1180" cy="1735"/>
            </a:xfrm>
            <a:prstGeom prst="rect">
              <a:avLst/>
            </a:prstGeom>
            <a:noFill/>
            <a:ln w="9525">
              <a:noFill/>
              <a:miter lim="800000"/>
              <a:headEnd/>
              <a:tailEnd/>
            </a:ln>
          </p:spPr>
        </p:pic>
        <p:sp>
          <p:nvSpPr>
            <p:cNvPr id="96267" name="Text Box 11"/>
            <p:cNvSpPr txBox="1">
              <a:spLocks noChangeArrowheads="1"/>
            </p:cNvSpPr>
            <p:nvPr/>
          </p:nvSpPr>
          <p:spPr bwMode="auto">
            <a:xfrm>
              <a:off x="0" y="1814"/>
              <a:ext cx="1179" cy="196"/>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b="1" dirty="0" smtClean="0">
                  <a:latin typeface="华文新魏" pitchFamily="2" charset="-122"/>
                  <a:ea typeface="华文新魏" pitchFamily="2" charset="-122"/>
                </a:rPr>
                <a:t>黎元</a:t>
              </a:r>
              <a:r>
                <a:rPr lang="zh-CN" altLang="en-US" sz="1600" b="1" dirty="0">
                  <a:latin typeface="华文新魏" pitchFamily="2" charset="-122"/>
                  <a:ea typeface="华文新魏" pitchFamily="2" charset="-122"/>
                </a:rPr>
                <a:t>洪（</a:t>
              </a:r>
              <a:r>
                <a:rPr lang="en-US" altLang="zh-CN" sz="1600" b="1" dirty="0">
                  <a:latin typeface="华文新魏" pitchFamily="2" charset="-122"/>
                  <a:ea typeface="华文新魏" pitchFamily="2" charset="-122"/>
                </a:rPr>
                <a:t>1864--1928</a:t>
              </a:r>
              <a:r>
                <a:rPr lang="zh-CN" altLang="en-US" sz="1600" b="1" dirty="0">
                  <a:latin typeface="华文新魏" pitchFamily="2" charset="-122"/>
                  <a:ea typeface="华文新魏" pitchFamily="2" charset="-122"/>
                </a:rPr>
                <a:t>）  </a:t>
              </a:r>
            </a:p>
          </p:txBody>
        </p:sp>
      </p:grpSp>
      <p:sp>
        <p:nvSpPr>
          <p:cNvPr id="96268" name="Rectangle 12"/>
          <p:cNvSpPr>
            <a:spLocks noChangeArrowheads="1"/>
          </p:cNvSpPr>
          <p:nvPr/>
        </p:nvSpPr>
        <p:spPr bwMode="auto">
          <a:xfrm>
            <a:off x="539552" y="1484313"/>
            <a:ext cx="8280598" cy="676275"/>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000" b="1" dirty="0">
                <a:latin typeface="华文新魏" pitchFamily="2" charset="-122"/>
                <a:ea typeface="华文新魏" pitchFamily="2" charset="-122"/>
              </a:rPr>
              <a:t>1916</a:t>
            </a:r>
            <a:r>
              <a:rPr lang="zh-CN" altLang="en-US" sz="3000" b="1" dirty="0">
                <a:latin typeface="华文新魏" pitchFamily="2" charset="-122"/>
                <a:ea typeface="华文新魏" pitchFamily="2" charset="-122"/>
              </a:rPr>
              <a:t>年</a:t>
            </a:r>
            <a:r>
              <a:rPr lang="en-US" altLang="zh-CN" sz="3000" b="1" dirty="0">
                <a:latin typeface="华文新魏" pitchFamily="2" charset="-122"/>
                <a:ea typeface="华文新魏" pitchFamily="2" charset="-122"/>
              </a:rPr>
              <a:t>6</a:t>
            </a:r>
            <a:r>
              <a:rPr lang="zh-CN" altLang="en-US" sz="3000" b="1" dirty="0">
                <a:latin typeface="华文新魏" pitchFamily="2" charset="-122"/>
                <a:ea typeface="华文新魏" pitchFamily="2" charset="-122"/>
              </a:rPr>
              <a:t>月</a:t>
            </a:r>
            <a:r>
              <a:rPr lang="en-US" altLang="zh-CN" sz="3000" b="1" dirty="0">
                <a:latin typeface="华文新魏" pitchFamily="2" charset="-122"/>
                <a:ea typeface="华文新魏" pitchFamily="2" charset="-122"/>
              </a:rPr>
              <a:t>6</a:t>
            </a:r>
            <a:r>
              <a:rPr lang="zh-CN" altLang="en-US" sz="3000" b="1">
                <a:latin typeface="华文新魏" pitchFamily="2" charset="-122"/>
                <a:ea typeface="华文新魏" pitchFamily="2" charset="-122"/>
              </a:rPr>
              <a:t>日</a:t>
            </a:r>
            <a:r>
              <a:rPr lang="zh-CN" altLang="en-US" sz="3000" b="1" smtClean="0">
                <a:latin typeface="华文新魏" pitchFamily="2" charset="-122"/>
                <a:ea typeface="华文新魏" pitchFamily="2" charset="-122"/>
              </a:rPr>
              <a:t>袁世凯病死</a:t>
            </a:r>
            <a:r>
              <a:rPr lang="zh-CN" altLang="en-US" sz="3000" b="1"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6258"/>
                                        </p:tgtEl>
                                        <p:attrNameLst>
                                          <p:attrName>style.visibility</p:attrName>
                                        </p:attrNameLst>
                                      </p:cBhvr>
                                      <p:to>
                                        <p:strVal val="visible"/>
                                      </p:to>
                                    </p:set>
                                    <p:anim calcmode="lin" valueType="num">
                                      <p:cBhvr additive="base">
                                        <p:cTn id="7" dur="500" fill="hold"/>
                                        <p:tgtEl>
                                          <p:spTgt spid="96258"/>
                                        </p:tgtEl>
                                        <p:attrNameLst>
                                          <p:attrName>ppt_x</p:attrName>
                                        </p:attrNameLst>
                                      </p:cBhvr>
                                      <p:tavLst>
                                        <p:tav tm="0">
                                          <p:val>
                                            <p:strVal val="#ppt_x"/>
                                          </p:val>
                                        </p:tav>
                                        <p:tav tm="100000">
                                          <p:val>
                                            <p:strVal val="#ppt_x"/>
                                          </p:val>
                                        </p:tav>
                                      </p:tavLst>
                                    </p:anim>
                                    <p:anim calcmode="lin" valueType="num">
                                      <p:cBhvr additive="base">
                                        <p:cTn id="8" dur="500" fill="hold"/>
                                        <p:tgtEl>
                                          <p:spTgt spid="962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179512" y="260648"/>
            <a:ext cx="5832475" cy="701675"/>
          </a:xfrm>
          <a:prstGeom prst="rect">
            <a:avLst/>
          </a:prstGeom>
          <a:noFill/>
          <a:ln w="9525">
            <a:noFill/>
            <a:miter lim="800000"/>
            <a:headEnd/>
            <a:tailEnd/>
          </a:ln>
          <a:effectLst/>
        </p:spPr>
        <p:txBody>
          <a:bodyPr>
            <a:spAutoFit/>
          </a:bodyPr>
          <a:lstStyle/>
          <a:p>
            <a:r>
              <a:rPr lang="zh-CN" altLang="en-US" sz="4000" b="1" dirty="0">
                <a:solidFill>
                  <a:srgbClr val="760000"/>
                </a:solidFill>
              </a:rPr>
              <a:t>张勋复辟</a:t>
            </a:r>
            <a:r>
              <a:rPr lang="zh-CN" altLang="en-US" b="1" dirty="0"/>
              <a:t> </a:t>
            </a:r>
          </a:p>
        </p:txBody>
      </p:sp>
      <p:pic>
        <p:nvPicPr>
          <p:cNvPr id="97284" name="Picture 4" descr="张勋"/>
          <p:cNvPicPr>
            <a:picLocks noChangeAspect="1" noChangeArrowheads="1"/>
          </p:cNvPicPr>
          <p:nvPr/>
        </p:nvPicPr>
        <p:blipFill>
          <a:blip r:embed="rId2" cstate="print"/>
          <a:srcRect/>
          <a:stretch>
            <a:fillRect/>
          </a:stretch>
        </p:blipFill>
        <p:spPr bwMode="auto">
          <a:xfrm>
            <a:off x="4500563" y="1557338"/>
            <a:ext cx="4392612" cy="3889375"/>
          </a:xfrm>
          <a:prstGeom prst="rect">
            <a:avLst/>
          </a:prstGeom>
          <a:noFill/>
          <a:ln w="9525">
            <a:noFill/>
            <a:miter lim="800000"/>
            <a:headEnd/>
            <a:tailEnd/>
          </a:ln>
          <a:effectLst/>
        </p:spPr>
      </p:pic>
      <p:sp>
        <p:nvSpPr>
          <p:cNvPr id="97286" name="Rectangle 6"/>
          <p:cNvSpPr>
            <a:spLocks noChangeArrowheads="1"/>
          </p:cNvSpPr>
          <p:nvPr/>
        </p:nvSpPr>
        <p:spPr bwMode="auto">
          <a:xfrm>
            <a:off x="611560" y="1600200"/>
            <a:ext cx="3168278" cy="4530725"/>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000" b="1" dirty="0">
                <a:latin typeface="华文新魏" pitchFamily="2" charset="-122"/>
                <a:ea typeface="华文新魏" pitchFamily="2" charset="-122"/>
              </a:rPr>
              <a:t>1917</a:t>
            </a:r>
            <a:r>
              <a:rPr lang="zh-CN" altLang="en-US" sz="3000" b="1" dirty="0">
                <a:latin typeface="华文新魏" pitchFamily="2" charset="-122"/>
                <a:ea typeface="华文新魏" pitchFamily="2" charset="-122"/>
              </a:rPr>
              <a:t>年</a:t>
            </a:r>
            <a:r>
              <a:rPr lang="en-US" altLang="zh-CN" sz="3000" b="1" dirty="0">
                <a:latin typeface="华文新魏" pitchFamily="2" charset="-122"/>
                <a:ea typeface="华文新魏" pitchFamily="2" charset="-122"/>
              </a:rPr>
              <a:t>6</a:t>
            </a:r>
            <a:r>
              <a:rPr lang="zh-CN" altLang="en-US" sz="3000" b="1" dirty="0">
                <a:latin typeface="华文新魏" pitchFamily="2" charset="-122"/>
                <a:ea typeface="华文新魏" pitchFamily="2" charset="-122"/>
              </a:rPr>
              <a:t>月，曾任前清江南提督的张勋率辫子军北上</a:t>
            </a:r>
            <a:r>
              <a:rPr lang="en-US" altLang="zh-CN" sz="3000" b="1" dirty="0">
                <a:latin typeface="华文新魏" pitchFamily="2" charset="-122"/>
                <a:ea typeface="华文新魏" pitchFamily="2" charset="-122"/>
              </a:rPr>
              <a:t>,</a:t>
            </a:r>
            <a:r>
              <a:rPr lang="zh-CN" altLang="en-US" sz="3000" b="1" dirty="0">
                <a:latin typeface="华文新魏" pitchFamily="2" charset="-122"/>
                <a:ea typeface="华文新魏" pitchFamily="2" charset="-122"/>
              </a:rPr>
              <a:t>拥废帝溥仪复辟。</a:t>
            </a:r>
          </a:p>
          <a:p>
            <a:pPr marL="342900" indent="-342900">
              <a:spcBef>
                <a:spcPct val="20000"/>
              </a:spcBef>
              <a:buClr>
                <a:schemeClr val="accent1"/>
              </a:buClr>
              <a:buSzPct val="65000"/>
              <a:buFont typeface="Wingdings" pitchFamily="2" charset="2"/>
              <a:buChar char="n"/>
            </a:pPr>
            <a:r>
              <a:rPr lang="zh-CN" altLang="en-US" sz="3000" b="1" dirty="0">
                <a:latin typeface="华文新魏" pitchFamily="2" charset="-122"/>
                <a:ea typeface="华文新魏" pitchFamily="2" charset="-122"/>
              </a:rPr>
              <a:t>这次复辟仅</a:t>
            </a:r>
            <a:r>
              <a:rPr lang="en-US" altLang="zh-CN" sz="3000" b="1" dirty="0">
                <a:latin typeface="华文新魏" pitchFamily="2" charset="-122"/>
                <a:ea typeface="华文新魏" pitchFamily="2" charset="-122"/>
              </a:rPr>
              <a:t>12</a:t>
            </a:r>
            <a:r>
              <a:rPr lang="zh-CN" altLang="en-US" sz="3000" b="1" dirty="0">
                <a:latin typeface="华文新魏" pitchFamily="2" charset="-122"/>
                <a:ea typeface="华文新魏" pitchFamily="2" charset="-122"/>
              </a:rPr>
              <a:t>天就失败了。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 to="" calcmode="lin" valueType="num">
                                      <p:cBhvr>
                                        <p:cTn id="7" dur="1" fill="hold"/>
                                        <p:tgtEl>
                                          <p:spTgt spid="9728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sz="quarter" idx="1"/>
          </p:nvPr>
        </p:nvSpPr>
        <p:spPr>
          <a:xfrm>
            <a:off x="395536" y="2708920"/>
            <a:ext cx="8568952" cy="2404418"/>
          </a:xfrm>
          <a:solidFill>
            <a:schemeClr val="bg1"/>
          </a:solidFill>
        </p:spPr>
        <p:txBody>
          <a:bodyPr/>
          <a:lstStyle/>
          <a:p>
            <a:r>
              <a:rPr lang="zh-CN" altLang="en-US" b="1" dirty="0">
                <a:latin typeface="华文新魏" pitchFamily="2" charset="-122"/>
                <a:ea typeface="华文新魏" pitchFamily="2" charset="-122"/>
              </a:rPr>
              <a:t>“张勋强求复逆，亦属愚忠，叛国之罪当诛，恋主之情可悯。文对于真复辟者，虽以为敌，未尝不敬也。” </a:t>
            </a:r>
          </a:p>
          <a:p>
            <a:r>
              <a:rPr lang="zh-CN" altLang="en-US" b="1" dirty="0">
                <a:latin typeface="华文新魏" pitchFamily="2" charset="-122"/>
                <a:ea typeface="华文新魏" pitchFamily="2" charset="-122"/>
              </a:rPr>
              <a:t> </a:t>
            </a:r>
            <a:r>
              <a:rPr lang="en-US" altLang="zh-CN" b="1" dirty="0" smtClean="0">
                <a:latin typeface="华文新魏" pitchFamily="2" charset="-122"/>
                <a:ea typeface="华文新魏" pitchFamily="2" charset="-122"/>
              </a:rPr>
              <a:t>----1917</a:t>
            </a:r>
            <a:r>
              <a:rPr lang="zh-CN" altLang="en-US" b="1" dirty="0">
                <a:latin typeface="华文新魏" pitchFamily="2" charset="-122"/>
                <a:ea typeface="华文新魏" pitchFamily="2" charset="-122"/>
              </a:rPr>
              <a:t>年</a:t>
            </a:r>
            <a:r>
              <a:rPr lang="en-US" altLang="zh-CN" b="1" dirty="0">
                <a:latin typeface="华文新魏" pitchFamily="2" charset="-122"/>
                <a:ea typeface="华文新魏" pitchFamily="2" charset="-122"/>
              </a:rPr>
              <a:t>7</a:t>
            </a:r>
            <a:r>
              <a:rPr lang="zh-CN" altLang="en-US" b="1" dirty="0">
                <a:latin typeface="华文新魏" pitchFamily="2" charset="-122"/>
                <a:ea typeface="华文新魏" pitchFamily="2" charset="-122"/>
              </a:rPr>
              <a:t>月</a:t>
            </a:r>
            <a:r>
              <a:rPr lang="en-US" altLang="zh-CN" b="1" dirty="0">
                <a:latin typeface="华文新魏" pitchFamily="2" charset="-122"/>
                <a:ea typeface="华文新魏" pitchFamily="2" charset="-122"/>
              </a:rPr>
              <a:t>21</a:t>
            </a:r>
            <a:r>
              <a:rPr lang="zh-CN" altLang="en-US" b="1" dirty="0">
                <a:latin typeface="华文新魏" pitchFamily="2" charset="-122"/>
                <a:ea typeface="华文新魏" pitchFamily="2" charset="-122"/>
              </a:rPr>
              <a:t>日，孙中山先生在致广西督军陆荣廷的一份电报</a:t>
            </a:r>
          </a:p>
        </p:txBody>
      </p:sp>
      <p:grpSp>
        <p:nvGrpSpPr>
          <p:cNvPr id="2" name="Group 3"/>
          <p:cNvGrpSpPr>
            <a:grpSpLocks/>
          </p:cNvGrpSpPr>
          <p:nvPr/>
        </p:nvGrpSpPr>
        <p:grpSpPr bwMode="auto">
          <a:xfrm>
            <a:off x="179388" y="188913"/>
            <a:ext cx="2895600" cy="1655762"/>
            <a:chOff x="0" y="0"/>
            <a:chExt cx="1361" cy="1315"/>
          </a:xfrm>
        </p:grpSpPr>
        <p:pic>
          <p:nvPicPr>
            <p:cNvPr id="98308"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98309"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1143000"/>
          </a:xfrm>
        </p:spPr>
        <p:txBody>
          <a:bodyPr>
            <a:normAutofit/>
          </a:bodyPr>
          <a:lstStyle/>
          <a:p>
            <a:r>
              <a:rPr lang="zh-CN" altLang="en-US" b="1" dirty="0" smtClean="0"/>
              <a:t>拒俄运动</a:t>
            </a:r>
            <a:endParaRPr lang="zh-CN" altLang="en-US" b="1" dirty="0"/>
          </a:p>
        </p:txBody>
      </p:sp>
      <p:sp>
        <p:nvSpPr>
          <p:cNvPr id="3" name="内容占位符 2"/>
          <p:cNvSpPr>
            <a:spLocks noGrp="1"/>
          </p:cNvSpPr>
          <p:nvPr>
            <p:ph sz="quarter" idx="1"/>
          </p:nvPr>
        </p:nvSpPr>
        <p:spPr>
          <a:xfrm>
            <a:off x="395536" y="2060848"/>
            <a:ext cx="8363272" cy="3096344"/>
          </a:xfrm>
        </p:spPr>
        <p:txBody>
          <a:bodyPr>
            <a:normAutofit/>
          </a:bodyPr>
          <a:lstStyle/>
          <a:p>
            <a:r>
              <a:rPr lang="en-US" altLang="zh-CN" sz="2400" b="1" dirty="0" smtClean="0">
                <a:latin typeface="+mn-ea"/>
              </a:rPr>
              <a:t>1900</a:t>
            </a:r>
            <a:r>
              <a:rPr lang="zh-CN" altLang="en-US" sz="2400" b="1" dirty="0" smtClean="0">
                <a:latin typeface="+mn-ea"/>
              </a:rPr>
              <a:t>年义和团运动期间，俄国出兵占领了中国东北。</a:t>
            </a:r>
            <a:r>
              <a:rPr lang="en-US" altLang="zh-CN" sz="2400" b="1" dirty="0" smtClean="0">
                <a:latin typeface="+mn-ea"/>
              </a:rPr>
              <a:t>1902</a:t>
            </a:r>
            <a:r>
              <a:rPr lang="zh-CN" altLang="en-US" sz="2400" b="1" dirty="0" smtClean="0">
                <a:latin typeface="+mn-ea"/>
              </a:rPr>
              <a:t>年</a:t>
            </a:r>
            <a:r>
              <a:rPr lang="en-US" altLang="zh-CN" sz="2400" b="1" dirty="0" smtClean="0">
                <a:latin typeface="+mn-ea"/>
              </a:rPr>
              <a:t>4</a:t>
            </a:r>
            <a:r>
              <a:rPr lang="zh-CN" altLang="en-US" sz="2400" b="1" dirty="0" smtClean="0">
                <a:latin typeface="+mn-ea"/>
              </a:rPr>
              <a:t>月中俄订约，规定占领东北的俄军分三期于</a:t>
            </a:r>
            <a:r>
              <a:rPr lang="en-US" altLang="zh-CN" sz="2400" b="1" dirty="0" smtClean="0">
                <a:latin typeface="+mn-ea"/>
              </a:rPr>
              <a:t>18</a:t>
            </a:r>
            <a:r>
              <a:rPr lang="zh-CN" altLang="en-US" sz="2400" b="1" dirty="0" smtClean="0">
                <a:latin typeface="+mn-ea"/>
              </a:rPr>
              <a:t>个月内全部撤走。</a:t>
            </a:r>
            <a:r>
              <a:rPr lang="en-US" altLang="zh-CN" sz="2400" b="1" dirty="0" smtClean="0">
                <a:latin typeface="+mn-ea"/>
              </a:rPr>
              <a:t>1903</a:t>
            </a:r>
            <a:r>
              <a:rPr lang="zh-CN" altLang="en-US" sz="2400" b="1" dirty="0" smtClean="0">
                <a:latin typeface="+mn-ea"/>
              </a:rPr>
              <a:t>年，俄国不仅违约不撤，反而增派军队，并向清政府提出无理要求，激起了中国人民的愤慨。上海爱国人士和北京、武昌等地学生纷起抗议示威。留日学生尤为激昂，召开拒俄大会，发起组织“拒俄义勇队”，愿赴前敌与俄军血战，但遭到清政府的压制，被迫解散。清政府的倒行逆施，促使许多人走上了革命道路。</a:t>
            </a:r>
            <a:endParaRPr lang="zh-CN" altLang="en-US" sz="2400" b="1" dirty="0">
              <a:latin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23528" y="277813"/>
            <a:ext cx="8363272" cy="1855787"/>
          </a:xfrm>
        </p:spPr>
        <p:txBody>
          <a:bodyPr>
            <a:noAutofit/>
          </a:bodyPr>
          <a:lstStyle/>
          <a:p>
            <a:r>
              <a:rPr lang="zh-CN" altLang="en-US" b="1" dirty="0" smtClean="0">
                <a:solidFill>
                  <a:schemeClr val="tx1"/>
                </a:solidFill>
              </a:rPr>
              <a:t>（</a:t>
            </a:r>
            <a:r>
              <a:rPr lang="en-US" altLang="zh-CN" b="1" dirty="0" smtClean="0">
                <a:solidFill>
                  <a:schemeClr val="tx1"/>
                </a:solidFill>
              </a:rPr>
              <a:t>2</a:t>
            </a:r>
            <a:r>
              <a:rPr lang="zh-CN" altLang="en-US" b="1" dirty="0" smtClean="0">
                <a:solidFill>
                  <a:schemeClr val="tx1"/>
                </a:solidFill>
              </a:rPr>
              <a:t>）在</a:t>
            </a:r>
            <a:r>
              <a:rPr lang="zh-CN" altLang="en-US" b="1" dirty="0">
                <a:solidFill>
                  <a:schemeClr val="tx1"/>
                </a:solidFill>
              </a:rPr>
              <a:t>经济上，北洋政府竭力维护帝国主义、地主阶级和买办资产阶级的利益</a:t>
            </a:r>
          </a:p>
        </p:txBody>
      </p:sp>
      <p:sp>
        <p:nvSpPr>
          <p:cNvPr id="99331" name="Rectangle 3"/>
          <p:cNvSpPr>
            <a:spLocks noGrp="1" noChangeArrowheads="1"/>
          </p:cNvSpPr>
          <p:nvPr>
            <p:ph sz="quarter" idx="1"/>
          </p:nvPr>
        </p:nvSpPr>
        <p:spPr>
          <a:xfrm>
            <a:off x="467544" y="2708920"/>
            <a:ext cx="3457079" cy="3313113"/>
          </a:xfrm>
        </p:spPr>
        <p:txBody>
          <a:bodyPr/>
          <a:lstStyle/>
          <a:p>
            <a:pPr>
              <a:lnSpc>
                <a:spcPct val="90000"/>
              </a:lnSpc>
            </a:pPr>
            <a:r>
              <a:rPr lang="zh-CN" altLang="en-US" sz="2600" b="1" dirty="0">
                <a:latin typeface="华文新魏" pitchFamily="2" charset="-122"/>
                <a:ea typeface="华文新魏" pitchFamily="2" charset="-122"/>
              </a:rPr>
              <a:t>以各种手段兼并土地，对农民进行敲骨吸髓的压榨。</a:t>
            </a:r>
          </a:p>
          <a:p>
            <a:pPr>
              <a:lnSpc>
                <a:spcPct val="90000"/>
              </a:lnSpc>
            </a:pPr>
            <a:r>
              <a:rPr lang="zh-CN" altLang="en-US" sz="2600" b="1" dirty="0">
                <a:latin typeface="华文新魏" pitchFamily="2" charset="-122"/>
                <a:ea typeface="华文新魏" pitchFamily="2" charset="-122"/>
              </a:rPr>
              <a:t>借助于政治势力，组成官僚买办资本集团，操纵、垄断财政、金融和工业、运输业。</a:t>
            </a:r>
          </a:p>
          <a:p>
            <a:pPr>
              <a:lnSpc>
                <a:spcPct val="90000"/>
              </a:lnSpc>
            </a:pPr>
            <a:endParaRPr lang="zh-CN" altLang="en-US" sz="2600" dirty="0"/>
          </a:p>
        </p:txBody>
      </p:sp>
      <p:sp>
        <p:nvSpPr>
          <p:cNvPr id="99332" name="AutoShape 4"/>
          <p:cNvSpPr>
            <a:spLocks noChangeArrowheads="1"/>
          </p:cNvSpPr>
          <p:nvPr/>
        </p:nvSpPr>
        <p:spPr bwMode="auto">
          <a:xfrm>
            <a:off x="4500563" y="3500438"/>
            <a:ext cx="4246562" cy="1944687"/>
          </a:xfrm>
          <a:prstGeom prst="octagon">
            <a:avLst>
              <a:gd name="adj" fmla="val 29287"/>
            </a:avLst>
          </a:prstGeom>
          <a:solidFill>
            <a:schemeClr val="bg1"/>
          </a:solidFill>
          <a:ln w="9525">
            <a:solidFill>
              <a:schemeClr val="tx1"/>
            </a:solidFill>
            <a:miter lim="800000"/>
            <a:headEnd/>
            <a:tailEnd/>
          </a:ln>
          <a:effectLst/>
        </p:spPr>
        <p:txBody>
          <a:bodyPr wrap="none" anchor="ctr"/>
          <a:lstStyle/>
          <a:p>
            <a:pPr algn="ctr"/>
            <a:r>
              <a:rPr lang="zh-CN" altLang="en-US" sz="2400" b="1" dirty="0">
                <a:latin typeface="华文新魏" pitchFamily="2" charset="-122"/>
                <a:ea typeface="华文新魏" pitchFamily="2" charset="-122"/>
              </a:rPr>
              <a:t>袁世凯本身就是大地主，在</a:t>
            </a:r>
          </a:p>
          <a:p>
            <a:pPr algn="ctr"/>
            <a:r>
              <a:rPr lang="zh-CN" altLang="en-US" sz="2400" b="1" dirty="0">
                <a:latin typeface="华文新魏" pitchFamily="2" charset="-122"/>
                <a:ea typeface="华文新魏" pitchFamily="2" charset="-122"/>
              </a:rPr>
              <a:t>河南有土地</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万多万亩。张</a:t>
            </a:r>
          </a:p>
          <a:p>
            <a:pPr algn="ctr"/>
            <a:r>
              <a:rPr lang="zh-CN" altLang="en-US" sz="2400" b="1" dirty="0">
                <a:latin typeface="华文新魏" pitchFamily="2" charset="-122"/>
                <a:ea typeface="华文新魏" pitchFamily="2" charset="-122"/>
              </a:rPr>
              <a:t>作霖在东北有</a:t>
            </a:r>
            <a:r>
              <a:rPr lang="en-US" altLang="zh-CN" sz="2400" b="1" dirty="0">
                <a:latin typeface="华文新魏" pitchFamily="2" charset="-122"/>
                <a:ea typeface="华文新魏" pitchFamily="2" charset="-122"/>
              </a:rPr>
              <a:t>150</a:t>
            </a:r>
            <a:r>
              <a:rPr lang="zh-CN" altLang="en-US" sz="2400" b="1" dirty="0">
                <a:latin typeface="华文新魏" pitchFamily="2" charset="-122"/>
                <a:ea typeface="华文新魏" pitchFamily="2" charset="-122"/>
              </a:rPr>
              <a:t>多万亩。</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467544" y="1772816"/>
            <a:ext cx="2304256" cy="3970318"/>
          </a:xfrm>
          <a:prstGeom prst="rect">
            <a:avLst/>
          </a:prstGeom>
          <a:solidFill>
            <a:schemeClr val="bg1"/>
          </a:solidFill>
          <a:ln w="9525">
            <a:noFill/>
            <a:miter lim="800000"/>
            <a:headEnd/>
            <a:tailEnd/>
          </a:ln>
          <a:effectLst/>
        </p:spPr>
        <p:txBody>
          <a:bodyPr wrap="square">
            <a:spAutoFit/>
          </a:bodyPr>
          <a:lstStyle/>
          <a:p>
            <a:pPr>
              <a:spcBef>
                <a:spcPct val="50000"/>
              </a:spcBef>
            </a:pPr>
            <a:r>
              <a:rPr lang="zh-CN" altLang="en-US" sz="2800" b="1" dirty="0">
                <a:latin typeface="华文新魏" pitchFamily="2" charset="-122"/>
                <a:ea typeface="华文新魏" pitchFamily="2" charset="-122"/>
              </a:rPr>
              <a:t>发布</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通令尊崇孔圣文</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，命令全国恢复祀孔、祭孔典礼，中小学恢复尊孔读经，发行尊孔刊物。</a:t>
            </a:r>
          </a:p>
        </p:txBody>
      </p:sp>
      <p:sp>
        <p:nvSpPr>
          <p:cNvPr id="100355" name="Rectangle 3"/>
          <p:cNvSpPr>
            <a:spLocks noChangeArrowheads="1"/>
          </p:cNvSpPr>
          <p:nvPr/>
        </p:nvSpPr>
        <p:spPr bwMode="auto">
          <a:xfrm>
            <a:off x="179512" y="333375"/>
            <a:ext cx="8280276" cy="1323439"/>
          </a:xfrm>
          <a:prstGeom prst="rect">
            <a:avLst/>
          </a:prstGeom>
          <a:noFill/>
          <a:ln w="9525">
            <a:noFill/>
            <a:miter lim="800000"/>
            <a:headEnd/>
            <a:tailEnd/>
          </a:ln>
          <a:effectLst/>
        </p:spPr>
        <p:txBody>
          <a:bodyPr wrap="square">
            <a:spAutoFit/>
          </a:bodyPr>
          <a:lstStyle/>
          <a:p>
            <a:r>
              <a:rPr lang="zh-CN" altLang="en-US" sz="4000" b="1" dirty="0">
                <a:latin typeface="+mj-lt"/>
                <a:ea typeface="+mj-ea"/>
                <a:cs typeface="+mj-cs"/>
              </a:rPr>
              <a:t>（</a:t>
            </a:r>
            <a:r>
              <a:rPr lang="en-US" altLang="zh-CN" sz="4000" b="1" dirty="0">
                <a:latin typeface="+mj-lt"/>
                <a:ea typeface="+mj-ea"/>
                <a:cs typeface="+mj-cs"/>
              </a:rPr>
              <a:t>3</a:t>
            </a:r>
            <a:r>
              <a:rPr lang="zh-CN" altLang="en-US" sz="4000" b="1" dirty="0">
                <a:latin typeface="+mj-lt"/>
                <a:ea typeface="+mj-ea"/>
                <a:cs typeface="+mj-cs"/>
              </a:rPr>
              <a:t>）在思想文化上，尊孔复古思潮猖獗一时</a:t>
            </a:r>
          </a:p>
        </p:txBody>
      </p:sp>
      <p:pic>
        <p:nvPicPr>
          <p:cNvPr id="100357" name="Picture 5" descr="u=2233152297,3018620930&amp;fm=11&amp;gp=0"/>
          <p:cNvPicPr>
            <a:picLocks noChangeAspect="1" noChangeArrowheads="1"/>
          </p:cNvPicPr>
          <p:nvPr/>
        </p:nvPicPr>
        <p:blipFill>
          <a:blip r:embed="rId2" cstate="print"/>
          <a:srcRect/>
          <a:stretch>
            <a:fillRect/>
          </a:stretch>
        </p:blipFill>
        <p:spPr bwMode="auto">
          <a:xfrm>
            <a:off x="3131840" y="1772816"/>
            <a:ext cx="5436419" cy="3623696"/>
          </a:xfrm>
          <a:prstGeom prst="rect">
            <a:avLst/>
          </a:prstGeom>
          <a:noFill/>
          <a:ln w="9525">
            <a:noFill/>
            <a:miter lim="800000"/>
            <a:headEnd/>
            <a:tailEnd/>
          </a:ln>
        </p:spPr>
      </p:pic>
      <p:sp>
        <p:nvSpPr>
          <p:cNvPr id="100359" name="Rectangle 7"/>
          <p:cNvSpPr>
            <a:spLocks noChangeArrowheads="1"/>
          </p:cNvSpPr>
          <p:nvPr/>
        </p:nvSpPr>
        <p:spPr bwMode="auto">
          <a:xfrm>
            <a:off x="3491880" y="5517232"/>
            <a:ext cx="4978400" cy="433388"/>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b="1" dirty="0">
                <a:latin typeface="华文新魏" pitchFamily="2" charset="-122"/>
                <a:ea typeface="华文新魏" pitchFamily="2" charset="-122"/>
              </a:rPr>
              <a:t>1914</a:t>
            </a:r>
            <a:r>
              <a:rPr lang="zh-CN" altLang="en-US" b="1" dirty="0">
                <a:latin typeface="华文新魏" pitchFamily="2" charset="-122"/>
                <a:ea typeface="华文新魏" pitchFamily="2" charset="-122"/>
              </a:rPr>
              <a:t>年</a:t>
            </a:r>
            <a:r>
              <a:rPr lang="en-US" altLang="zh-CN" b="1" dirty="0">
                <a:latin typeface="华文新魏" pitchFamily="2" charset="-122"/>
                <a:ea typeface="华文新魏" pitchFamily="2" charset="-122"/>
              </a:rPr>
              <a:t>12</a:t>
            </a:r>
            <a:r>
              <a:rPr lang="zh-CN" altLang="en-US" b="1" dirty="0">
                <a:latin typeface="华文新魏" pitchFamily="2" charset="-122"/>
                <a:ea typeface="华文新魏" pitchFamily="2" charset="-122"/>
              </a:rPr>
              <a:t>月，袁世凯在天坛举行祭天仪式。</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51520" y="332656"/>
            <a:ext cx="8496944" cy="769441"/>
          </a:xfrm>
          <a:prstGeom prst="rect">
            <a:avLst/>
          </a:prstGeom>
          <a:noFill/>
          <a:ln w="28575">
            <a:solidFill>
              <a:srgbClr val="FFFFFF"/>
            </a:solidFill>
            <a:miter lim="800000"/>
            <a:headEnd/>
            <a:tailEnd/>
          </a:ln>
          <a:effectLst/>
        </p:spPr>
        <p:txBody>
          <a:bodyPr wrap="square">
            <a:spAutoFit/>
          </a:bodyPr>
          <a:lstStyle/>
          <a:p>
            <a:pPr eaLnBrk="0" hangingPunct="0">
              <a:spcBef>
                <a:spcPct val="50000"/>
              </a:spcBef>
            </a:pPr>
            <a:r>
              <a:rPr lang="en-US" altLang="zh-CN" sz="4400" b="1" dirty="0" smtClean="0">
                <a:latin typeface="+mj-lt"/>
                <a:ea typeface="+mj-ea"/>
                <a:cs typeface="+mj-cs"/>
              </a:rPr>
              <a:t>3</a:t>
            </a:r>
            <a:r>
              <a:rPr lang="zh-CN" altLang="en-US" sz="4400" b="1" dirty="0" smtClean="0">
                <a:latin typeface="+mj-lt"/>
                <a:ea typeface="+mj-ea"/>
                <a:cs typeface="+mj-cs"/>
              </a:rPr>
              <a:t>、军阀割据局面的形成</a:t>
            </a:r>
            <a:endParaRPr lang="zh-CN" altLang="en-US" sz="4400" b="1" dirty="0">
              <a:latin typeface="+mj-lt"/>
              <a:ea typeface="+mj-ea"/>
              <a:cs typeface="+mj-cs"/>
            </a:endParaRPr>
          </a:p>
        </p:txBody>
      </p:sp>
      <p:sp>
        <p:nvSpPr>
          <p:cNvPr id="4" name="Rectangle 38"/>
          <p:cNvSpPr>
            <a:spLocks noChangeArrowheads="1"/>
          </p:cNvSpPr>
          <p:nvPr/>
        </p:nvSpPr>
        <p:spPr bwMode="auto">
          <a:xfrm>
            <a:off x="357158" y="2143116"/>
            <a:ext cx="1224136" cy="3046988"/>
          </a:xfrm>
          <a:prstGeom prst="rect">
            <a:avLst/>
          </a:prstGeom>
          <a:noFill/>
          <a:ln w="9525">
            <a:noFill/>
            <a:miter lim="800000"/>
            <a:headEnd/>
            <a:tailEnd/>
          </a:ln>
          <a:effectLst>
            <a:outerShdw sy="50000" rotWithShape="0">
              <a:srgbClr val="808080">
                <a:alpha val="50000"/>
              </a:srgbClr>
            </a:outerShdw>
          </a:effectLst>
        </p:spPr>
        <p:txBody>
          <a:bodyPr wrap="square">
            <a:spAutoFit/>
          </a:bodyPr>
          <a:lstStyle/>
          <a:p>
            <a:pPr>
              <a:spcBef>
                <a:spcPct val="50000"/>
              </a:spcBef>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）袁世凯称帝败亡之后，中国陷入了军阀割据的局面。</a:t>
            </a:r>
          </a:p>
        </p:txBody>
      </p:sp>
      <p:pic>
        <p:nvPicPr>
          <p:cNvPr id="5" name="Picture 2" descr="http://bbs.zg163.net/data/attachment/forum/201602/16/164300d285fi5z5i6okkgf.jpg"/>
          <p:cNvPicPr>
            <a:picLocks noChangeAspect="1" noChangeArrowheads="1"/>
          </p:cNvPicPr>
          <p:nvPr/>
        </p:nvPicPr>
        <p:blipFill>
          <a:blip r:embed="rId2" cstate="print"/>
          <a:srcRect/>
          <a:stretch>
            <a:fillRect/>
          </a:stretch>
        </p:blipFill>
        <p:spPr bwMode="auto">
          <a:xfrm>
            <a:off x="1714480" y="1785926"/>
            <a:ext cx="7288798" cy="394562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cstate="print"/>
          <a:srcRect/>
          <a:stretch>
            <a:fillRect/>
          </a:stretch>
        </p:blipFill>
        <p:spPr>
          <a:xfrm>
            <a:off x="107504" y="332656"/>
            <a:ext cx="8784976" cy="6123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皖系"/>
          <p:cNvPicPr>
            <a:picLocks noGrp="1" noChangeAspect="1" noChangeArrowheads="1"/>
          </p:cNvPicPr>
          <p:nvPr>
            <p:ph sz="quarter" idx="1"/>
          </p:nvPr>
        </p:nvPicPr>
        <p:blipFill>
          <a:blip r:embed="rId2" cstate="print"/>
          <a:srcRect/>
          <a:stretch>
            <a:fillRect/>
          </a:stretch>
        </p:blipFill>
        <p:spPr>
          <a:xfrm>
            <a:off x="539552" y="620688"/>
            <a:ext cx="4572521" cy="5688632"/>
          </a:xfrm>
          <a:noFill/>
          <a:ln/>
        </p:spPr>
      </p:pic>
      <p:sp>
        <p:nvSpPr>
          <p:cNvPr id="102403" name="Rectangle 3"/>
          <p:cNvSpPr>
            <a:spLocks noChangeArrowheads="1"/>
          </p:cNvSpPr>
          <p:nvPr/>
        </p:nvSpPr>
        <p:spPr bwMode="auto">
          <a:xfrm>
            <a:off x="5651500" y="467708"/>
            <a:ext cx="3240088" cy="1569660"/>
          </a:xfrm>
          <a:prstGeom prst="rect">
            <a:avLst/>
          </a:prstGeom>
          <a:noFill/>
          <a:ln w="9525">
            <a:noFill/>
            <a:miter lim="800000"/>
            <a:headEnd/>
            <a:tailEnd/>
          </a:ln>
          <a:effectLst/>
        </p:spPr>
        <p:txBody>
          <a:bodyPr anchor="ctr">
            <a:spAutoFit/>
          </a:bodyPr>
          <a:lstStyle/>
          <a:p>
            <a:r>
              <a:rPr lang="en-US" sz="2400" b="1" dirty="0">
                <a:latin typeface="华文新魏" pitchFamily="2" charset="-122"/>
                <a:ea typeface="华文新魏" pitchFamily="2" charset="-122"/>
              </a:rPr>
              <a:t>①</a:t>
            </a:r>
            <a:r>
              <a:rPr lang="zh-CN" altLang="en-US" sz="2400" b="1" dirty="0">
                <a:latin typeface="华文新魏" pitchFamily="2" charset="-122"/>
                <a:ea typeface="华文新魏" pitchFamily="2" charset="-122"/>
              </a:rPr>
              <a:t>1916－1920年，皖系军阀控制北京政权时期1920.7，直皖战争，皖败直胜。</a:t>
            </a:r>
          </a:p>
        </p:txBody>
      </p:sp>
      <p:pic>
        <p:nvPicPr>
          <p:cNvPr id="102404" name="Picture 4" descr="段祺瑞（1865—1936）"/>
          <p:cNvPicPr>
            <a:picLocks noChangeAspect="1" noChangeArrowheads="1"/>
          </p:cNvPicPr>
          <p:nvPr/>
        </p:nvPicPr>
        <p:blipFill>
          <a:blip r:embed="rId3" cstate="print"/>
          <a:srcRect/>
          <a:stretch>
            <a:fillRect/>
          </a:stretch>
        </p:blipFill>
        <p:spPr bwMode="auto">
          <a:xfrm>
            <a:off x="6011863" y="2205038"/>
            <a:ext cx="2808287" cy="3240087"/>
          </a:xfrm>
          <a:prstGeom prst="rect">
            <a:avLst/>
          </a:prstGeom>
          <a:noFill/>
          <a:ln w="76200" cmpd="tri">
            <a:solidFill>
              <a:schemeClr val="bg1"/>
            </a:solidFill>
            <a:miter lim="800000"/>
            <a:headEnd/>
            <a:tailEnd/>
          </a:ln>
        </p:spPr>
      </p:pic>
      <p:sp>
        <p:nvSpPr>
          <p:cNvPr id="102405" name="Rectangle 5"/>
          <p:cNvSpPr>
            <a:spLocks noChangeArrowheads="1"/>
          </p:cNvSpPr>
          <p:nvPr/>
        </p:nvSpPr>
        <p:spPr bwMode="auto">
          <a:xfrm>
            <a:off x="6156325" y="5861050"/>
            <a:ext cx="184150" cy="366713"/>
          </a:xfrm>
          <a:prstGeom prst="rect">
            <a:avLst/>
          </a:prstGeom>
          <a:noFill/>
          <a:ln w="9525">
            <a:noFill/>
            <a:miter lim="800000"/>
            <a:headEnd/>
            <a:tailEnd/>
          </a:ln>
          <a:effectLst/>
        </p:spPr>
        <p:txBody>
          <a:bodyPr wrap="none">
            <a:spAutoFit/>
          </a:bodyPr>
          <a:lstStyle/>
          <a:p>
            <a:endParaRPr lang="zh-CN" altLang="en-US" b="0">
              <a:solidFill>
                <a:srgbClr val="FF0000"/>
              </a:solidFill>
              <a:latin typeface="黑体" pitchFamily="2" charset="-122"/>
              <a:ea typeface="黑体" pitchFamily="2" charset="-122"/>
            </a:endParaRPr>
          </a:p>
        </p:txBody>
      </p:sp>
      <p:sp>
        <p:nvSpPr>
          <p:cNvPr id="102406" name="Rectangle 6"/>
          <p:cNvSpPr>
            <a:spLocks noChangeArrowheads="1"/>
          </p:cNvSpPr>
          <p:nvPr/>
        </p:nvSpPr>
        <p:spPr bwMode="auto">
          <a:xfrm>
            <a:off x="6200669" y="5668963"/>
            <a:ext cx="2451312" cy="369332"/>
          </a:xfrm>
          <a:prstGeom prst="rect">
            <a:avLst/>
          </a:prstGeom>
          <a:noFill/>
          <a:ln w="9525">
            <a:noFill/>
            <a:miter lim="800000"/>
            <a:headEnd/>
            <a:tailEnd/>
          </a:ln>
          <a:effectLst/>
        </p:spPr>
        <p:txBody>
          <a:bodyPr wrap="none">
            <a:spAutoFit/>
          </a:bodyPr>
          <a:lstStyle/>
          <a:p>
            <a:pPr algn="ctr"/>
            <a:r>
              <a:rPr lang="zh-CN" altLang="en-US" b="1" dirty="0">
                <a:latin typeface="华文新魏" pitchFamily="2" charset="-122"/>
                <a:ea typeface="华文新魏" pitchFamily="2" charset="-122"/>
              </a:rPr>
              <a:t>段祺瑞（</a:t>
            </a:r>
            <a:r>
              <a:rPr lang="en-US" altLang="zh-CN" b="1" dirty="0">
                <a:latin typeface="华文新魏" pitchFamily="2" charset="-122"/>
                <a:ea typeface="华文新魏" pitchFamily="2" charset="-122"/>
              </a:rPr>
              <a:t>1865--1936</a:t>
            </a:r>
            <a:r>
              <a:rPr lang="zh-CN" altLang="en-US" b="1" dirty="0">
                <a:latin typeface="华文新魏" pitchFamily="2" charset="-122"/>
                <a:ea typeface="华文新魏"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anim to="" calcmode="lin" valueType="num">
                                      <p:cBhvr>
                                        <p:cTn id="7" dur="1" fill="hold"/>
                                        <p:tgtEl>
                                          <p:spTgt spid="10240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sz="quarter" idx="1"/>
          </p:nvPr>
        </p:nvSpPr>
        <p:spPr>
          <a:xfrm>
            <a:off x="3491880" y="1700808"/>
            <a:ext cx="5520556" cy="3989388"/>
          </a:xfrm>
        </p:spPr>
        <p:txBody>
          <a:bodyPr/>
          <a:lstStyle/>
          <a:p>
            <a:pPr>
              <a:lnSpc>
                <a:spcPct val="90000"/>
              </a:lnSpc>
            </a:pP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国虽弱，必有复兴之望。复兴之道，亦至简单：勿因我见而轻启政争；勿空谈而不顾实践；勿兴不急之务而浪用民财；勿信过激之说而自摇邦本；讲外交者，勿忘国防；司教育者，勿忘保存国粹；治家者，勿弃固有之礼教；求学者，勿骛时尚之纷华。所谓自力更生者在此，转弱为强者亦在此矣。 </a:t>
            </a:r>
            <a:r>
              <a:rPr lang="zh-CN" altLang="en-US" sz="2400" b="1" dirty="0">
                <a:latin typeface="Arial"/>
                <a:ea typeface="华文新魏" pitchFamily="2" charset="-122"/>
              </a:rPr>
              <a:t>”</a:t>
            </a:r>
            <a:endParaRPr lang="zh-CN" altLang="en-US" sz="2400" b="1" dirty="0">
              <a:latin typeface="华文新魏" pitchFamily="2" charset="-122"/>
              <a:ea typeface="华文新魏" pitchFamily="2" charset="-122"/>
            </a:endParaRPr>
          </a:p>
          <a:p>
            <a:pPr>
              <a:lnSpc>
                <a:spcPct val="90000"/>
              </a:lnSpc>
            </a:pP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段祺瑞遗嘱</a:t>
            </a:r>
          </a:p>
        </p:txBody>
      </p:sp>
      <p:pic>
        <p:nvPicPr>
          <p:cNvPr id="103427" name="Picture 3" descr="段祺瑞"/>
          <p:cNvPicPr>
            <a:picLocks noChangeAspect="1" noChangeArrowheads="1"/>
          </p:cNvPicPr>
          <p:nvPr/>
        </p:nvPicPr>
        <p:blipFill>
          <a:blip r:embed="rId2" cstate="print"/>
          <a:srcRect/>
          <a:stretch>
            <a:fillRect/>
          </a:stretch>
        </p:blipFill>
        <p:spPr bwMode="auto">
          <a:xfrm>
            <a:off x="683568" y="1916832"/>
            <a:ext cx="2552700" cy="3238500"/>
          </a:xfrm>
          <a:prstGeom prst="rect">
            <a:avLst/>
          </a:prstGeom>
          <a:noFill/>
          <a:ln w="9525">
            <a:noFill/>
            <a:miter lim="800000"/>
            <a:headEnd/>
            <a:tailEnd/>
          </a:ln>
        </p:spPr>
      </p:pic>
      <p:sp>
        <p:nvSpPr>
          <p:cNvPr id="103428" name="Rectangle 4"/>
          <p:cNvSpPr>
            <a:spLocks noChangeArrowheads="1"/>
          </p:cNvSpPr>
          <p:nvPr/>
        </p:nvSpPr>
        <p:spPr bwMode="auto">
          <a:xfrm>
            <a:off x="755576" y="5373216"/>
            <a:ext cx="2492375" cy="366712"/>
          </a:xfrm>
          <a:prstGeom prst="rect">
            <a:avLst/>
          </a:prstGeom>
          <a:noFill/>
          <a:ln w="9525">
            <a:noFill/>
            <a:miter lim="800000"/>
            <a:headEnd/>
            <a:tailEnd/>
          </a:ln>
          <a:effectLst/>
        </p:spPr>
        <p:txBody>
          <a:bodyPr wrap="none" anchor="ctr">
            <a:spAutoFit/>
          </a:bodyPr>
          <a:lstStyle/>
          <a:p>
            <a:r>
              <a:rPr lang="zh-CN" altLang="en-US" b="1" dirty="0">
                <a:latin typeface="华文新魏" pitchFamily="2" charset="-122"/>
                <a:ea typeface="华文新魏" pitchFamily="2" charset="-122"/>
              </a:rPr>
              <a:t>段祺瑞（</a:t>
            </a:r>
            <a:r>
              <a:rPr lang="en-US" altLang="zh-CN" b="1" dirty="0">
                <a:latin typeface="华文新魏" pitchFamily="2" charset="-122"/>
                <a:ea typeface="华文新魏" pitchFamily="2" charset="-122"/>
              </a:rPr>
              <a:t>1865--1936</a:t>
            </a:r>
            <a:r>
              <a:rPr lang="zh-CN" altLang="en-US" b="1" dirty="0">
                <a:latin typeface="华文新魏" pitchFamily="2" charset="-122"/>
                <a:ea typeface="华文新魏" pitchFamily="2" charset="-122"/>
              </a:rPr>
              <a:t>）</a:t>
            </a:r>
            <a:r>
              <a:rPr lang="zh-CN" altLang="en-US" b="1" dirty="0"/>
              <a:t> </a:t>
            </a:r>
          </a:p>
        </p:txBody>
      </p:sp>
      <p:grpSp>
        <p:nvGrpSpPr>
          <p:cNvPr id="2" name="Group 5"/>
          <p:cNvGrpSpPr>
            <a:grpSpLocks/>
          </p:cNvGrpSpPr>
          <p:nvPr/>
        </p:nvGrpSpPr>
        <p:grpSpPr bwMode="auto">
          <a:xfrm>
            <a:off x="611560" y="188640"/>
            <a:ext cx="2895600" cy="1655763"/>
            <a:chOff x="0" y="0"/>
            <a:chExt cx="1361" cy="1315"/>
          </a:xfrm>
        </p:grpSpPr>
        <p:pic>
          <p:nvPicPr>
            <p:cNvPr id="103430" name="Picture 6" descr="练习1"/>
            <p:cNvPicPr>
              <a:picLocks noChangeAspect="1" noChangeArrowheads="1"/>
            </p:cNvPicPr>
            <p:nvPr/>
          </p:nvPicPr>
          <p:blipFill>
            <a:blip r:embed="rId3" cstate="print"/>
            <a:srcRect/>
            <a:stretch>
              <a:fillRect/>
            </a:stretch>
          </p:blipFill>
          <p:spPr bwMode="auto">
            <a:xfrm>
              <a:off x="226" y="0"/>
              <a:ext cx="1024" cy="1315"/>
            </a:xfrm>
            <a:prstGeom prst="rect">
              <a:avLst/>
            </a:prstGeom>
            <a:noFill/>
            <a:ln w="9525">
              <a:noFill/>
              <a:miter lim="800000"/>
              <a:headEnd/>
              <a:tailEnd/>
            </a:ln>
          </p:spPr>
        </p:pic>
        <p:sp>
          <p:nvSpPr>
            <p:cNvPr id="103431" name="Rectangle 7"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直系"/>
          <p:cNvPicPr>
            <a:picLocks noGrp="1" noChangeAspect="1" noChangeArrowheads="1"/>
          </p:cNvPicPr>
          <p:nvPr>
            <p:ph sz="quarter" idx="1"/>
          </p:nvPr>
        </p:nvPicPr>
        <p:blipFill>
          <a:blip r:embed="rId2" cstate="print"/>
          <a:srcRect/>
          <a:stretch>
            <a:fillRect/>
          </a:stretch>
        </p:blipFill>
        <p:spPr>
          <a:xfrm>
            <a:off x="251520" y="2060848"/>
            <a:ext cx="5688632" cy="4178052"/>
          </a:xfrm>
          <a:noFill/>
          <a:ln/>
        </p:spPr>
      </p:pic>
      <p:sp>
        <p:nvSpPr>
          <p:cNvPr id="104451" name="Rectangle 3"/>
          <p:cNvSpPr>
            <a:spLocks noChangeArrowheads="1"/>
          </p:cNvSpPr>
          <p:nvPr/>
        </p:nvSpPr>
        <p:spPr bwMode="auto">
          <a:xfrm>
            <a:off x="179512" y="326936"/>
            <a:ext cx="8794626" cy="1200329"/>
          </a:xfrm>
          <a:prstGeom prst="rect">
            <a:avLst/>
          </a:prstGeom>
          <a:noFill/>
          <a:ln w="9525">
            <a:noFill/>
            <a:miter lim="800000"/>
            <a:headEnd/>
            <a:tailEnd/>
          </a:ln>
          <a:effectLst/>
        </p:spPr>
        <p:txBody>
          <a:bodyPr wrap="square" anchor="ctr">
            <a:spAutoFit/>
          </a:bodyPr>
          <a:lstStyle/>
          <a:p>
            <a:pPr>
              <a:spcBef>
                <a:spcPct val="50000"/>
              </a:spcBef>
            </a:pPr>
            <a:r>
              <a:rPr lang="en-US" sz="2400" b="1" dirty="0">
                <a:latin typeface="华文新魏" pitchFamily="2" charset="-122"/>
                <a:ea typeface="华文新魏" pitchFamily="2" charset="-122"/>
              </a:rPr>
              <a:t>②</a:t>
            </a:r>
            <a:r>
              <a:rPr lang="zh-CN" altLang="en-US" sz="2400" b="1" dirty="0">
                <a:latin typeface="华文新魏" pitchFamily="2" charset="-122"/>
                <a:ea typeface="华文新魏" pitchFamily="2" charset="-122"/>
              </a:rPr>
              <a:t>1920－1924年，是直系军阀控制北京政权时期 :曹锟、吴佩孚。 1922.4， 第一次直奉战争，直胜奉；1924.10，第二次直奉战争，直败奉胜。</a:t>
            </a:r>
          </a:p>
        </p:txBody>
      </p:sp>
      <p:pic>
        <p:nvPicPr>
          <p:cNvPr id="104452" name="Picture 4" descr="冯国璋"/>
          <p:cNvPicPr>
            <a:picLocks noChangeAspect="1" noChangeArrowheads="1"/>
          </p:cNvPicPr>
          <p:nvPr/>
        </p:nvPicPr>
        <p:blipFill>
          <a:blip r:embed="rId3" cstate="print"/>
          <a:srcRect/>
          <a:stretch>
            <a:fillRect/>
          </a:stretch>
        </p:blipFill>
        <p:spPr bwMode="auto">
          <a:xfrm>
            <a:off x="6012160" y="2348880"/>
            <a:ext cx="2455863" cy="2881312"/>
          </a:xfrm>
          <a:prstGeom prst="rect">
            <a:avLst/>
          </a:prstGeom>
          <a:noFill/>
          <a:ln w="9525">
            <a:noFill/>
            <a:miter lim="800000"/>
            <a:headEnd/>
            <a:tailEnd/>
          </a:ln>
        </p:spPr>
      </p:pic>
      <p:sp>
        <p:nvSpPr>
          <p:cNvPr id="104453" name="Rectangle 5"/>
          <p:cNvSpPr>
            <a:spLocks noChangeArrowheads="1"/>
          </p:cNvSpPr>
          <p:nvPr/>
        </p:nvSpPr>
        <p:spPr bwMode="auto">
          <a:xfrm>
            <a:off x="5978525" y="5595938"/>
            <a:ext cx="2449513" cy="366712"/>
          </a:xfrm>
          <a:prstGeom prst="rect">
            <a:avLst/>
          </a:prstGeom>
          <a:noFill/>
          <a:ln w="9525">
            <a:noFill/>
            <a:miter lim="800000"/>
            <a:headEnd/>
            <a:tailEnd/>
          </a:ln>
          <a:effectLst/>
        </p:spPr>
        <p:txBody>
          <a:bodyPr wrap="none">
            <a:spAutoFit/>
          </a:bodyPr>
          <a:lstStyle/>
          <a:p>
            <a:pPr algn="ctr">
              <a:spcBef>
                <a:spcPct val="50000"/>
              </a:spcBef>
            </a:pPr>
            <a:r>
              <a:rPr lang="zh-CN" altLang="en-US" b="1" dirty="0">
                <a:latin typeface="华文新魏" pitchFamily="2" charset="-122"/>
                <a:ea typeface="华文新魏" pitchFamily="2" charset="-122"/>
              </a:rPr>
              <a:t>冯国璋（ </a:t>
            </a:r>
            <a:r>
              <a:rPr lang="en-US" altLang="zh-CN" b="1" dirty="0">
                <a:latin typeface="华文新魏" pitchFamily="2" charset="-122"/>
                <a:ea typeface="华文新魏" pitchFamily="2" charset="-122"/>
              </a:rPr>
              <a:t>1859--1919</a:t>
            </a:r>
            <a:r>
              <a:rPr lang="zh-CN" altLang="en-US" b="1" dirty="0">
                <a:latin typeface="华文新魏" pitchFamily="2" charset="-122"/>
                <a:ea typeface="华文新魏"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to="" calcmode="lin" valueType="num">
                                      <p:cBhvr>
                                        <p:cTn id="7" dur="1" fill="hold"/>
                                        <p:tgtEl>
                                          <p:spTgt spid="104450"/>
                                        </p:tgtEl>
                                      </p:cBhvr>
                                    </p:anim>
                                  </p:childTnLst>
                                </p:cTn>
                              </p:par>
                            </p:childTnLst>
                          </p:cTn>
                        </p:par>
                        <p:par>
                          <p:cTn id="8" fill="hold">
                            <p:stCondLst>
                              <p:cond delay="1"/>
                            </p:stCondLst>
                            <p:childTnLst>
                              <p:par>
                                <p:cTn id="9" presetID="9" presetClass="entr" presetSubtype="0" fill="hold" nodeType="afterEffect">
                                  <p:stCondLst>
                                    <p:cond delay="0"/>
                                  </p:stCondLst>
                                  <p:childTnLst>
                                    <p:set>
                                      <p:cBhvr>
                                        <p:cTn id="10" dur="1" fill="hold">
                                          <p:stCondLst>
                                            <p:cond delay="0"/>
                                          </p:stCondLst>
                                        </p:cTn>
                                        <p:tgtEl>
                                          <p:spTgt spid="104452"/>
                                        </p:tgtEl>
                                        <p:attrNameLst>
                                          <p:attrName>style.visibility</p:attrName>
                                        </p:attrNameLst>
                                      </p:cBhvr>
                                      <p:to>
                                        <p:strVal val="visible"/>
                                      </p:to>
                                    </p:set>
                                    <p:animEffect transition="in" filter="dissolve">
                                      <p:cBhvr>
                                        <p:cTn id="11" dur="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6012160" y="1124744"/>
            <a:ext cx="2880171" cy="4680520"/>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400" b="1" dirty="0"/>
              <a:t>1923</a:t>
            </a:r>
            <a:r>
              <a:rPr lang="zh-CN" altLang="en-US" sz="2400" b="1" dirty="0"/>
              <a:t>年</a:t>
            </a:r>
            <a:r>
              <a:rPr lang="en-US" altLang="zh-CN" sz="2400" b="1" dirty="0"/>
              <a:t>6</a:t>
            </a:r>
            <a:r>
              <a:rPr lang="zh-CN" altLang="en-US" sz="2400" b="1" dirty="0"/>
              <a:t>月，曹锟以巨款贿赂国会议员，选举他当总统。</a:t>
            </a:r>
            <a:r>
              <a:rPr lang="en-US" altLang="zh-CN" sz="2400" b="1" dirty="0"/>
              <a:t>9</a:t>
            </a:r>
            <a:r>
              <a:rPr lang="zh-CN" altLang="en-US" sz="2400" b="1" dirty="0"/>
              <a:t>月，在总统选举的预选会上，曹锟以</a:t>
            </a:r>
            <a:r>
              <a:rPr lang="en-US" altLang="zh-CN" sz="2400" b="1" dirty="0"/>
              <a:t>5000</a:t>
            </a:r>
            <a:r>
              <a:rPr lang="zh-CN" altLang="en-US" sz="2400" b="1" dirty="0"/>
              <a:t>元一张选票，到处收买议员，又以</a:t>
            </a:r>
            <a:r>
              <a:rPr lang="en-US" altLang="zh-CN" sz="2400" b="1" dirty="0"/>
              <a:t>40</a:t>
            </a:r>
            <a:r>
              <a:rPr lang="zh-CN" altLang="en-US" sz="2400" b="1" dirty="0"/>
              <a:t>万元的高价，收买了国会议长，共用去贿赂款</a:t>
            </a:r>
            <a:r>
              <a:rPr lang="en-US" altLang="zh-CN" sz="2400" b="1" dirty="0"/>
              <a:t>1350</a:t>
            </a:r>
            <a:r>
              <a:rPr lang="zh-CN" altLang="en-US" sz="2400" b="1" dirty="0"/>
              <a:t>余万元。曹锟贿选当上了大总统。</a:t>
            </a:r>
          </a:p>
        </p:txBody>
      </p:sp>
      <p:sp>
        <p:nvSpPr>
          <p:cNvPr id="105475" name="Rectangle 3"/>
          <p:cNvSpPr>
            <a:spLocks noGrp="1" noChangeArrowheads="1"/>
          </p:cNvSpPr>
          <p:nvPr>
            <p:ph type="title"/>
          </p:nvPr>
        </p:nvSpPr>
        <p:spPr>
          <a:xfrm>
            <a:off x="323528" y="277813"/>
            <a:ext cx="8363272" cy="774700"/>
          </a:xfrm>
          <a:noFill/>
          <a:ln/>
        </p:spPr>
        <p:txBody>
          <a:bodyPr/>
          <a:lstStyle/>
          <a:p>
            <a:r>
              <a:rPr lang="zh-CN" altLang="en-US" b="1" dirty="0"/>
              <a:t>曹锟贿选 </a:t>
            </a:r>
          </a:p>
        </p:txBody>
      </p:sp>
      <p:pic>
        <p:nvPicPr>
          <p:cNvPr id="105476" name="Picture 4" descr="041"/>
          <p:cNvPicPr>
            <a:picLocks noGrp="1" noChangeAspect="1" noChangeArrowheads="1"/>
          </p:cNvPicPr>
          <p:nvPr>
            <p:ph sz="quarter" idx="1"/>
          </p:nvPr>
        </p:nvPicPr>
        <p:blipFill>
          <a:blip r:embed="rId3" cstate="print"/>
          <a:srcRect/>
          <a:stretch>
            <a:fillRect/>
          </a:stretch>
        </p:blipFill>
        <p:spPr>
          <a:xfrm>
            <a:off x="179512" y="1484784"/>
            <a:ext cx="5930620" cy="4320480"/>
          </a:xfrm>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blinds(horizontal)">
                                      <p:cBhvr>
                                        <p:cTn id="7" dur="500"/>
                                        <p:tgtEl>
                                          <p:spTgt spid="105476"/>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05476"/>
                                        </p:tgtEl>
                                      </p:cBhvr>
                                    </p:animEffect>
                                    <p:set>
                                      <p:cBhvr>
                                        <p:cTn id="12" dur="1" fill="hold">
                                          <p:stCondLst>
                                            <p:cond delay="499"/>
                                          </p:stCondLst>
                                        </p:cTn>
                                        <p:tgtEl>
                                          <p:spTgt spid="1054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wupeifu"/>
          <p:cNvPicPr>
            <a:picLocks noChangeAspect="1" noChangeArrowheads="1"/>
          </p:cNvPicPr>
          <p:nvPr/>
        </p:nvPicPr>
        <p:blipFill>
          <a:blip r:embed="rId2" cstate="print"/>
          <a:srcRect/>
          <a:stretch>
            <a:fillRect/>
          </a:stretch>
        </p:blipFill>
        <p:spPr bwMode="auto">
          <a:xfrm>
            <a:off x="3492500" y="1052513"/>
            <a:ext cx="5473700" cy="3240087"/>
          </a:xfrm>
          <a:prstGeom prst="rect">
            <a:avLst/>
          </a:prstGeom>
          <a:noFill/>
          <a:ln w="9525">
            <a:noFill/>
            <a:miter lim="800000"/>
            <a:headEnd/>
            <a:tailEnd/>
          </a:ln>
        </p:spPr>
      </p:pic>
      <p:sp>
        <p:nvSpPr>
          <p:cNvPr id="106499" name="Rectangle 3"/>
          <p:cNvSpPr>
            <a:spLocks noChangeArrowheads="1"/>
          </p:cNvSpPr>
          <p:nvPr/>
        </p:nvSpPr>
        <p:spPr bwMode="auto">
          <a:xfrm>
            <a:off x="4211638" y="4772095"/>
            <a:ext cx="4104778" cy="707886"/>
          </a:xfrm>
          <a:prstGeom prst="rect">
            <a:avLst/>
          </a:prstGeom>
          <a:noFill/>
          <a:ln w="9525">
            <a:noFill/>
            <a:miter lim="800000"/>
            <a:headEnd/>
            <a:tailEnd/>
          </a:ln>
          <a:effectLst>
            <a:outerShdw sy="50000" rotWithShape="0">
              <a:srgbClr val="808080">
                <a:alpha val="50000"/>
              </a:srgbClr>
            </a:outerShdw>
          </a:effectLst>
        </p:spPr>
        <p:txBody>
          <a:bodyPr wrap="square" anchor="ctr">
            <a:spAutoFit/>
          </a:bodyPr>
          <a:lstStyle/>
          <a:p>
            <a:r>
              <a:rPr lang="zh-CN" altLang="en-US" sz="1600" b="1" dirty="0">
                <a:latin typeface="华文新魏" pitchFamily="2" charset="-122"/>
                <a:ea typeface="华文新魏" pitchFamily="2" charset="-122"/>
              </a:rPr>
              <a:t>亮相</a:t>
            </a:r>
            <a:r>
              <a:rPr lang="en-US" altLang="zh-CN" sz="1600" b="1" dirty="0">
                <a:latin typeface="华文新魏" pitchFamily="2" charset="-122"/>
                <a:ea typeface="华文新魏" pitchFamily="2" charset="-122"/>
              </a:rPr>
              <a:t>《</a:t>
            </a:r>
            <a:r>
              <a:rPr lang="zh-CN" altLang="en-US" sz="1600" b="1" dirty="0">
                <a:latin typeface="华文新魏" pitchFamily="2" charset="-122"/>
                <a:ea typeface="华文新魏" pitchFamily="2" charset="-122"/>
                <a:hlinkClick r:id="rId3"/>
              </a:rPr>
              <a:t>时代</a:t>
            </a:r>
            <a:r>
              <a:rPr lang="en-US" altLang="zh-CN" sz="1600" b="1" dirty="0">
                <a:latin typeface="华文新魏" pitchFamily="2" charset="-122"/>
                <a:ea typeface="华文新魏" pitchFamily="2" charset="-122"/>
              </a:rPr>
              <a:t>》</a:t>
            </a:r>
            <a:r>
              <a:rPr lang="zh-CN" altLang="en-US" sz="1600" b="1" dirty="0">
                <a:latin typeface="华文新魏" pitchFamily="2" charset="-122"/>
                <a:ea typeface="华文新魏" pitchFamily="2" charset="-122"/>
              </a:rPr>
              <a:t>杂志封面的首位中国人，被</a:t>
            </a:r>
            <a:r>
              <a:rPr lang="en-US" altLang="zh-CN" sz="1600" b="1" dirty="0">
                <a:latin typeface="华文新魏" pitchFamily="2" charset="-122"/>
                <a:ea typeface="华文新魏" pitchFamily="2" charset="-122"/>
              </a:rPr>
              <a:t>《</a:t>
            </a:r>
            <a:r>
              <a:rPr lang="zh-CN" altLang="en-US" sz="1600" b="1" dirty="0">
                <a:latin typeface="华文新魏" pitchFamily="2" charset="-122"/>
                <a:ea typeface="华文新魏" pitchFamily="2" charset="-122"/>
              </a:rPr>
              <a:t>时代</a:t>
            </a:r>
            <a:r>
              <a:rPr lang="en-US" altLang="zh-CN" sz="1600" b="1" dirty="0">
                <a:latin typeface="华文新魏" pitchFamily="2" charset="-122"/>
                <a:ea typeface="华文新魏" pitchFamily="2" charset="-122"/>
              </a:rPr>
              <a:t>》</a:t>
            </a:r>
            <a:r>
              <a:rPr lang="zh-CN" altLang="en-US" sz="1600" b="1" dirty="0">
                <a:latin typeface="华文新魏" pitchFamily="2" charset="-122"/>
                <a:ea typeface="华文新魏" pitchFamily="2" charset="-122"/>
              </a:rPr>
              <a:t>杂志称为</a:t>
            </a:r>
            <a:r>
              <a:rPr lang="zh-CN" altLang="en-US" sz="1600" b="1" dirty="0">
                <a:latin typeface="Times New Roman"/>
                <a:ea typeface="华文新魏" pitchFamily="2" charset="-122"/>
              </a:rPr>
              <a:t>“</a:t>
            </a:r>
            <a:r>
              <a:rPr lang="en-US" altLang="zh-CN" sz="1600" b="1" dirty="0">
                <a:latin typeface="华文新魏" pitchFamily="2" charset="-122"/>
                <a:ea typeface="华文新魏" pitchFamily="2" charset="-122"/>
              </a:rPr>
              <a:t>Biggest man in China </a:t>
            </a:r>
            <a:r>
              <a:rPr lang="en-US" altLang="zh-CN" sz="1600" b="1" dirty="0">
                <a:latin typeface="Times New Roman"/>
                <a:ea typeface="华文新魏" pitchFamily="2" charset="-122"/>
              </a:rPr>
              <a:t>”</a:t>
            </a:r>
            <a:r>
              <a:rPr lang="zh-CN" altLang="en-US" sz="16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 </a:t>
            </a:r>
          </a:p>
        </p:txBody>
      </p:sp>
      <p:sp>
        <p:nvSpPr>
          <p:cNvPr id="106500" name="Rectangle 4"/>
          <p:cNvSpPr>
            <a:spLocks noGrp="1" noChangeArrowheads="1"/>
          </p:cNvSpPr>
          <p:nvPr>
            <p:ph sz="quarter" idx="1"/>
          </p:nvPr>
        </p:nvSpPr>
        <p:spPr>
          <a:xfrm>
            <a:off x="395536" y="980728"/>
            <a:ext cx="3024336" cy="4320480"/>
          </a:xfrm>
        </p:spPr>
        <p:txBody>
          <a:bodyPr>
            <a:normAutofit/>
          </a:bodyPr>
          <a:lstStyle/>
          <a:p>
            <a:r>
              <a:rPr lang="zh-CN" altLang="en-US" sz="2400" b="1" dirty="0"/>
              <a:t>得意时清白乃心，不纳妾，不积金钱，饮酒赋诗，犹是书生本色</a:t>
            </a:r>
            <a:r>
              <a:rPr lang="zh-CN" altLang="en-US" sz="2400" b="1" dirty="0" smtClean="0"/>
              <a:t>；</a:t>
            </a:r>
            <a:endParaRPr lang="en-US" altLang="zh-CN" sz="2400" b="1" dirty="0" smtClean="0"/>
          </a:p>
          <a:p>
            <a:r>
              <a:rPr lang="zh-CN" altLang="en-US" sz="2400" b="1" dirty="0" smtClean="0"/>
              <a:t>失败</a:t>
            </a:r>
            <a:r>
              <a:rPr lang="zh-CN" altLang="en-US" sz="2400" b="1" dirty="0"/>
              <a:t>后倔强到底，不出洋，不走租界，灌园怡性，真个解甲归田。 </a:t>
            </a:r>
          </a:p>
          <a:p>
            <a:r>
              <a:rPr lang="zh-CN" altLang="en-US" sz="2400" b="1" dirty="0"/>
              <a:t>横批：淡泊明志</a:t>
            </a:r>
          </a:p>
          <a:p>
            <a:r>
              <a:rPr lang="en-US" altLang="zh-CN" sz="2400" b="1" dirty="0" smtClean="0"/>
              <a:t>----</a:t>
            </a:r>
            <a:r>
              <a:rPr lang="zh-CN" altLang="en-US" sz="2400" b="1" dirty="0" smtClean="0"/>
              <a:t>吴佩孚</a:t>
            </a:r>
            <a:endParaRPr lang="zh-CN" altLang="en-US" dirty="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奉系"/>
          <p:cNvPicPr>
            <a:picLocks noGrp="1" noChangeAspect="1" noChangeArrowheads="1"/>
          </p:cNvPicPr>
          <p:nvPr>
            <p:ph sz="quarter" idx="1"/>
          </p:nvPr>
        </p:nvPicPr>
        <p:blipFill>
          <a:blip r:embed="rId2" cstate="print"/>
          <a:srcRect/>
          <a:stretch>
            <a:fillRect/>
          </a:stretch>
        </p:blipFill>
        <p:spPr>
          <a:xfrm>
            <a:off x="179512" y="260648"/>
            <a:ext cx="5112568" cy="6356942"/>
          </a:xfrm>
          <a:noFill/>
          <a:ln/>
        </p:spPr>
      </p:pic>
      <p:sp>
        <p:nvSpPr>
          <p:cNvPr id="107523" name="Rectangle 3"/>
          <p:cNvSpPr>
            <a:spLocks noChangeArrowheads="1"/>
          </p:cNvSpPr>
          <p:nvPr/>
        </p:nvSpPr>
        <p:spPr bwMode="auto">
          <a:xfrm>
            <a:off x="5508625" y="760839"/>
            <a:ext cx="3455988" cy="830997"/>
          </a:xfrm>
          <a:prstGeom prst="rect">
            <a:avLst/>
          </a:prstGeom>
          <a:noFill/>
          <a:ln w="9525">
            <a:noFill/>
            <a:miter lim="800000"/>
            <a:headEnd/>
            <a:tailEnd/>
          </a:ln>
          <a:effectLst/>
        </p:spPr>
        <p:txBody>
          <a:bodyPr anchor="ctr">
            <a:spAutoFit/>
          </a:bodyPr>
          <a:lstStyle/>
          <a:p>
            <a:r>
              <a:rPr lang="en-US" sz="2400" b="1" dirty="0">
                <a:latin typeface="华文新魏" pitchFamily="2" charset="-122"/>
                <a:ea typeface="华文新魏" pitchFamily="2" charset="-122"/>
              </a:rPr>
              <a:t>③</a:t>
            </a:r>
            <a:r>
              <a:rPr lang="zh-CN" altLang="en-US" sz="2400" b="1" dirty="0">
                <a:latin typeface="华文新魏" pitchFamily="2" charset="-122"/>
                <a:ea typeface="华文新魏" pitchFamily="2" charset="-122"/>
              </a:rPr>
              <a:t>1924-1928年，奉系军阀控制北京政权时期。 </a:t>
            </a:r>
          </a:p>
        </p:txBody>
      </p:sp>
      <p:grpSp>
        <p:nvGrpSpPr>
          <p:cNvPr id="6" name="组合 5"/>
          <p:cNvGrpSpPr/>
          <p:nvPr/>
        </p:nvGrpSpPr>
        <p:grpSpPr>
          <a:xfrm>
            <a:off x="6235750" y="2636912"/>
            <a:ext cx="2512119" cy="3283665"/>
            <a:chOff x="6235750" y="2636912"/>
            <a:chExt cx="2512119" cy="3283665"/>
          </a:xfrm>
        </p:grpSpPr>
        <p:pic>
          <p:nvPicPr>
            <p:cNvPr id="107524" name="Picture 4" descr="1159064839284413_small">
              <a:hlinkClick r:id="rId3"/>
            </p:cNvPr>
            <p:cNvPicPr>
              <a:picLocks noChangeAspect="1" noChangeArrowheads="1"/>
            </p:cNvPicPr>
            <p:nvPr/>
          </p:nvPicPr>
          <p:blipFill>
            <a:blip r:embed="rId4" cstate="print"/>
            <a:srcRect/>
            <a:stretch>
              <a:fillRect/>
            </a:stretch>
          </p:blipFill>
          <p:spPr bwMode="auto">
            <a:xfrm>
              <a:off x="6235750" y="2636912"/>
              <a:ext cx="2512119" cy="2952502"/>
            </a:xfrm>
            <a:prstGeom prst="rect">
              <a:avLst/>
            </a:prstGeom>
            <a:noFill/>
            <a:ln w="9525">
              <a:noFill/>
              <a:miter lim="800000"/>
              <a:headEnd/>
              <a:tailEnd/>
            </a:ln>
          </p:spPr>
        </p:pic>
        <p:sp>
          <p:nvSpPr>
            <p:cNvPr id="107525" name="Rectangle 5"/>
            <p:cNvSpPr>
              <a:spLocks noChangeArrowheads="1"/>
            </p:cNvSpPr>
            <p:nvPr/>
          </p:nvSpPr>
          <p:spPr bwMode="auto">
            <a:xfrm>
              <a:off x="6572264" y="5643578"/>
              <a:ext cx="1772840" cy="276999"/>
            </a:xfrm>
            <a:prstGeom prst="rect">
              <a:avLst/>
            </a:prstGeom>
            <a:noFill/>
            <a:ln w="9525">
              <a:noFill/>
              <a:miter lim="800000"/>
              <a:headEnd/>
              <a:tailEnd/>
            </a:ln>
            <a:effectLst/>
          </p:spPr>
          <p:txBody>
            <a:bodyPr wrap="square" anchor="ctr">
              <a:spAutoFit/>
            </a:bodyPr>
            <a:lstStyle/>
            <a:p>
              <a:r>
                <a:rPr lang="zh-CN" altLang="en-US" sz="1200" b="1" dirty="0">
                  <a:latin typeface="华文新魏" pitchFamily="2" charset="-122"/>
                  <a:ea typeface="华文新魏" pitchFamily="2" charset="-122"/>
                </a:rPr>
                <a:t>张作霖（</a:t>
              </a:r>
              <a:r>
                <a:rPr lang="en-US" altLang="zh-CN" sz="1200" b="1" dirty="0" smtClean="0">
                  <a:latin typeface="华文新魏" pitchFamily="2" charset="-122"/>
                  <a:ea typeface="华文新魏" pitchFamily="2" charset="-122"/>
                </a:rPr>
                <a:t>1875--1928</a:t>
              </a:r>
              <a:r>
                <a:rPr lang="zh-CN" altLang="en-US" sz="1200" b="1" dirty="0">
                  <a:latin typeface="华文新魏" pitchFamily="2" charset="-122"/>
                  <a:ea typeface="华文新魏" pitchFamily="2" charset="-12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7522"/>
                                        </p:tgtEl>
                                        <p:attrNameLst>
                                          <p:attrName>style.visibility</p:attrName>
                                        </p:attrNameLst>
                                      </p:cBhvr>
                                      <p:to>
                                        <p:strVal val="visible"/>
                                      </p:to>
                                    </p:set>
                                    <p:anim to="" calcmode="lin" valueType="num">
                                      <p:cBhvr>
                                        <p:cTn id="7" dur="1" fill="hold"/>
                                        <p:tgtEl>
                                          <p:spTgt spid="10752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56">
      <a:dk1>
        <a:srgbClr val="002060"/>
      </a:dk1>
      <a:lt1>
        <a:sysClr val="window" lastClr="FFFFFF"/>
      </a:lt1>
      <a:dk2>
        <a:srgbClr val="002060"/>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自定义 5">
      <a:majorFont>
        <a:latin typeface="Franklin Gothic Book"/>
        <a:ea typeface="华文新魏"/>
        <a:cs typeface=""/>
      </a:majorFont>
      <a:minorFont>
        <a:latin typeface="Perpetua"/>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1855</TotalTime>
  <Words>7023</Words>
  <Application>Microsoft Office PowerPoint</Application>
  <PresentationFormat>全屏显示(4:3)</PresentationFormat>
  <Paragraphs>621</Paragraphs>
  <Slides>122</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122</vt:i4>
      </vt:variant>
    </vt:vector>
  </HeadingPairs>
  <TitlesOfParts>
    <vt:vector size="124" baseType="lpstr">
      <vt:lpstr>平衡</vt:lpstr>
      <vt:lpstr>Microsoft Office Excel 97-2003 工作表</vt:lpstr>
      <vt:lpstr>幻灯片 1</vt:lpstr>
      <vt:lpstr>幻灯片 2</vt:lpstr>
      <vt:lpstr>1、民族危机加深 ,社会矛盾激化</vt:lpstr>
      <vt:lpstr>《辛丑条约》</vt:lpstr>
      <vt:lpstr>各国在华投资规模急速扩张</vt:lpstr>
      <vt:lpstr>幻灯片 6</vt:lpstr>
      <vt:lpstr>（2）社会矛盾激化</vt:lpstr>
      <vt:lpstr>幻灯片 8</vt:lpstr>
      <vt:lpstr>拒俄运动</vt:lpstr>
      <vt:lpstr>拒法运动</vt:lpstr>
      <vt:lpstr>抵制美货运动</vt:lpstr>
      <vt:lpstr> 收回利权运动</vt:lpstr>
      <vt:lpstr> 1901年4月1日，督办政务处的设立标志着“新政”的开始。 （1）新政的发起阶段（1901--1905）</vt:lpstr>
      <vt:lpstr>教育改革— “癸卯（1904年）学制”的</vt:lpstr>
      <vt:lpstr>（2）预备立宪和“皇族内阁”的出台（1906--1911）</vt:lpstr>
      <vt:lpstr>1911年5月8日，废除军机处，庆亲王奕劻组阁。</vt:lpstr>
      <vt:lpstr>幻灯片 17</vt:lpstr>
      <vt:lpstr>幻灯片 18</vt:lpstr>
      <vt:lpstr>幻灯片 19</vt:lpstr>
      <vt:lpstr>幻灯片 20</vt:lpstr>
      <vt:lpstr>幻灯片 21</vt:lpstr>
      <vt:lpstr>幻灯片 22</vt:lpstr>
      <vt:lpstr>1、孙中山与资产阶级民主革命的开始</vt:lpstr>
      <vt:lpstr>幻灯片 24</vt:lpstr>
      <vt:lpstr>幻灯片 25</vt:lpstr>
      <vt:lpstr> </vt:lpstr>
      <vt:lpstr>①章炳麟</vt:lpstr>
      <vt:lpstr>②邹 容</vt:lpstr>
      <vt:lpstr>幻灯片 29</vt:lpstr>
      <vt:lpstr>幻灯片 30</vt:lpstr>
      <vt:lpstr>③陈天华</vt:lpstr>
      <vt:lpstr>幻灯片 32</vt:lpstr>
      <vt:lpstr>幻灯片 33</vt:lpstr>
      <vt:lpstr>幻灯片 34</vt:lpstr>
      <vt:lpstr>幻灯片 35</vt:lpstr>
      <vt:lpstr>幻灯片 36</vt:lpstr>
      <vt:lpstr>中国资产阶级民主革命进入了一个新的阶段。</vt:lpstr>
      <vt:lpstr>（三）三民主义学说和资产阶级共和国方案</vt:lpstr>
      <vt:lpstr>幻灯片 39</vt:lpstr>
      <vt:lpstr>幻灯片 40</vt:lpstr>
      <vt:lpstr>幻灯片 41</vt:lpstr>
      <vt:lpstr>（四）关于革命与改良的辩论 </vt:lpstr>
      <vt:lpstr>幻灯片 43</vt:lpstr>
      <vt:lpstr>幻灯片 44</vt:lpstr>
      <vt:lpstr>幻灯片 45</vt:lpstr>
      <vt:lpstr>幻灯片 46</vt:lpstr>
      <vt:lpstr>幻灯片 47</vt:lpstr>
      <vt:lpstr>幻灯片 48</vt:lpstr>
      <vt:lpstr>黄花岗起义</vt:lpstr>
      <vt:lpstr>幻灯片 50</vt:lpstr>
      <vt:lpstr>幻灯片 51</vt:lpstr>
      <vt:lpstr>2、武昌首义与各地响应</vt:lpstr>
      <vt:lpstr>幻灯片 53</vt:lpstr>
      <vt:lpstr>幻灯片 54</vt:lpstr>
      <vt:lpstr>幻灯片 55</vt:lpstr>
      <vt:lpstr>幻灯片 56</vt:lpstr>
      <vt:lpstr>（3）武昌起义后的复杂形势</vt:lpstr>
      <vt:lpstr>幻灯片 58</vt:lpstr>
      <vt:lpstr>幻灯片 59</vt:lpstr>
      <vt:lpstr>幻灯片 60</vt:lpstr>
      <vt:lpstr>（1）南京临时政府是一个资产阶级共和国性质的革命政权。</vt:lpstr>
      <vt:lpstr>中华民国临时政府内阁名单</vt:lpstr>
      <vt:lpstr>幻灯片 63</vt:lpstr>
      <vt:lpstr>（2）南京临时政府的局限性</vt:lpstr>
      <vt:lpstr>幻灯片 65</vt:lpstr>
      <vt:lpstr>幻灯片 66</vt:lpstr>
      <vt:lpstr>（2）辛亥革命的意义</vt:lpstr>
      <vt:lpstr>幻灯片 68</vt:lpstr>
      <vt:lpstr> 禁缠足 ：女子缠足 始于南唐（李煜） ，此后代代妇女辗转呻吟于缠足 之苦中。 </vt:lpstr>
      <vt:lpstr>中国诗词史上专咏缠足的第一首词。</vt:lpstr>
      <vt:lpstr>幻灯片 71</vt:lpstr>
      <vt:lpstr>幻灯片 72</vt:lpstr>
      <vt:lpstr>⑤在一定程度上打击了帝国主义的侵略势力，推动了亚洲各国民族解放运动的高涨。</vt:lpstr>
      <vt:lpstr>三、辛亥革命的失败</vt:lpstr>
      <vt:lpstr>（1）武昌起义后的复杂形势</vt:lpstr>
      <vt:lpstr>南北和谈</vt:lpstr>
      <vt:lpstr>（2））清帝退位</vt:lpstr>
      <vt:lpstr>幻灯片 78</vt:lpstr>
      <vt:lpstr>幻灯片 79</vt:lpstr>
      <vt:lpstr>幻灯片 80</vt:lpstr>
      <vt:lpstr>幻灯片 81</vt:lpstr>
      <vt:lpstr>②逼选总统，解散国会</vt:lpstr>
      <vt:lpstr>③撕毁《临时约法》，走向独裁</vt:lpstr>
      <vt:lpstr>④投靠帝国主义</vt:lpstr>
      <vt:lpstr>⑤复辟帝制</vt:lpstr>
      <vt:lpstr>幻灯片 86</vt:lpstr>
      <vt:lpstr>幻灯片 87</vt:lpstr>
      <vt:lpstr>幻灯片 88</vt:lpstr>
      <vt:lpstr>幻灯片 89</vt:lpstr>
      <vt:lpstr>（2）在经济上，北洋政府竭力维护帝国主义、地主阶级和买办资产阶级的利益</vt:lpstr>
      <vt:lpstr>幻灯片 91</vt:lpstr>
      <vt:lpstr>幻灯片 92</vt:lpstr>
      <vt:lpstr>幻灯片 93</vt:lpstr>
      <vt:lpstr>幻灯片 94</vt:lpstr>
      <vt:lpstr>幻灯片 95</vt:lpstr>
      <vt:lpstr>幻灯片 96</vt:lpstr>
      <vt:lpstr>曹锟贿选 </vt:lpstr>
      <vt:lpstr>幻灯片 98</vt:lpstr>
      <vt:lpstr>幻灯片 99</vt:lpstr>
      <vt:lpstr>幻灯片 100</vt:lpstr>
      <vt:lpstr>幻灯片 101</vt:lpstr>
      <vt:lpstr>（2）军阀割据局面形成的原因</vt:lpstr>
      <vt:lpstr>幻灯片 103</vt:lpstr>
      <vt:lpstr>（3）军阀割据的危害：军阀的专制统治和割据、纷争乃至混战连年不断，人民灾难无穷，经济遭受极大破坏。</vt:lpstr>
      <vt:lpstr>幻灯片 105</vt:lpstr>
      <vt:lpstr>（二）旧民主主义革命的终结</vt:lpstr>
      <vt:lpstr>幻灯片 107</vt:lpstr>
      <vt:lpstr>幻灯片 108</vt:lpstr>
      <vt:lpstr>幻灯片 109</vt:lpstr>
      <vt:lpstr>幻灯片 110</vt:lpstr>
      <vt:lpstr>幻灯片 111</vt:lpstr>
      <vt:lpstr>2、辛亥革命失败的原因和教训</vt:lpstr>
      <vt:lpstr>失败原因</vt:lpstr>
      <vt:lpstr>幻灯片 114</vt:lpstr>
      <vt:lpstr>幻灯片 115</vt:lpstr>
      <vt:lpstr>一、举起近代民族民主革命的旗帜 </vt:lpstr>
      <vt:lpstr>学习思考</vt:lpstr>
      <vt:lpstr>幻灯片 118</vt:lpstr>
      <vt:lpstr>推荐书目</vt:lpstr>
      <vt:lpstr>推荐书目</vt:lpstr>
      <vt:lpstr>幻灯片 121</vt:lpstr>
      <vt:lpstr>幻灯片 122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教学目的与要求：</dc:title>
  <dc:creator>Lenovo</dc:creator>
  <cp:lastModifiedBy>wyp</cp:lastModifiedBy>
  <cp:revision>412</cp:revision>
  <dcterms:created xsi:type="dcterms:W3CDTF">2017-02-17T11:37:20Z</dcterms:created>
  <dcterms:modified xsi:type="dcterms:W3CDTF">2019-10-28T11:12:43Z</dcterms:modified>
</cp:coreProperties>
</file>